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3725" r:id="rId5"/>
    <p:sldMasterId id="2147483713" r:id="rId6"/>
    <p:sldMasterId id="2147483701" r:id="rId7"/>
    <p:sldMasterId id="2147483676" r:id="rId8"/>
    <p:sldMasterId id="2147483689" r:id="rId9"/>
    <p:sldMasterId id="2147483816" r:id="rId10"/>
    <p:sldMasterId id="2147483819" r:id="rId11"/>
  </p:sldMasterIdLst>
  <p:notesMasterIdLst>
    <p:notesMasterId r:id="rId275"/>
  </p:notesMasterIdLst>
  <p:handoutMasterIdLst>
    <p:handoutMasterId r:id="rId276"/>
  </p:handoutMasterIdLst>
  <p:sldIdLst>
    <p:sldId id="418" r:id="rId12"/>
    <p:sldId id="859" r:id="rId13"/>
    <p:sldId id="860" r:id="rId14"/>
    <p:sldId id="861" r:id="rId15"/>
    <p:sldId id="862" r:id="rId16"/>
    <p:sldId id="863" r:id="rId17"/>
    <p:sldId id="864" r:id="rId18"/>
    <p:sldId id="865" r:id="rId19"/>
    <p:sldId id="866" r:id="rId20"/>
    <p:sldId id="581" r:id="rId21"/>
    <p:sldId id="449" r:id="rId22"/>
    <p:sldId id="450" r:id="rId23"/>
    <p:sldId id="451" r:id="rId24"/>
    <p:sldId id="455" r:id="rId25"/>
    <p:sldId id="456" r:id="rId26"/>
    <p:sldId id="429" r:id="rId27"/>
    <p:sldId id="458" r:id="rId28"/>
    <p:sldId id="459" r:id="rId29"/>
    <p:sldId id="428" r:id="rId30"/>
    <p:sldId id="726" r:id="rId31"/>
    <p:sldId id="727" r:id="rId32"/>
    <p:sldId id="728" r:id="rId33"/>
    <p:sldId id="729" r:id="rId34"/>
    <p:sldId id="732" r:id="rId35"/>
    <p:sldId id="733" r:id="rId36"/>
    <p:sldId id="474" r:id="rId37"/>
    <p:sldId id="734" r:id="rId38"/>
    <p:sldId id="743" r:id="rId39"/>
    <p:sldId id="742" r:id="rId40"/>
    <p:sldId id="737" r:id="rId41"/>
    <p:sldId id="744" r:id="rId42"/>
    <p:sldId id="741" r:id="rId43"/>
    <p:sldId id="746" r:id="rId44"/>
    <p:sldId id="745" r:id="rId45"/>
    <p:sldId id="747" r:id="rId46"/>
    <p:sldId id="748" r:id="rId47"/>
    <p:sldId id="941" r:id="rId48"/>
    <p:sldId id="942" r:id="rId49"/>
    <p:sldId id="943" r:id="rId50"/>
    <p:sldId id="944" r:id="rId51"/>
    <p:sldId id="948" r:id="rId52"/>
    <p:sldId id="519" r:id="rId53"/>
    <p:sldId id="945" r:id="rId54"/>
    <p:sldId id="769" r:id="rId55"/>
    <p:sldId id="946" r:id="rId56"/>
    <p:sldId id="771" r:id="rId57"/>
    <p:sldId id="770" r:id="rId58"/>
    <p:sldId id="772" r:id="rId59"/>
    <p:sldId id="773" r:id="rId60"/>
    <p:sldId id="774" r:id="rId61"/>
    <p:sldId id="775" r:id="rId62"/>
    <p:sldId id="776" r:id="rId63"/>
    <p:sldId id="778" r:id="rId64"/>
    <p:sldId id="947" r:id="rId65"/>
    <p:sldId id="756" r:id="rId66"/>
    <p:sldId id="510" r:id="rId67"/>
    <p:sldId id="763" r:id="rId68"/>
    <p:sldId id="764" r:id="rId69"/>
    <p:sldId id="558" r:id="rId70"/>
    <p:sldId id="561" r:id="rId71"/>
    <p:sldId id="562" r:id="rId72"/>
    <p:sldId id="576" r:id="rId73"/>
    <p:sldId id="577" r:id="rId74"/>
    <p:sldId id="789" r:id="rId75"/>
    <p:sldId id="788" r:id="rId76"/>
    <p:sldId id="593" r:id="rId77"/>
    <p:sldId id="594" r:id="rId78"/>
    <p:sldId id="924" r:id="rId79"/>
    <p:sldId id="821" r:id="rId80"/>
    <p:sldId id="822" r:id="rId81"/>
    <p:sldId id="824" r:id="rId82"/>
    <p:sldId id="895" r:id="rId83"/>
    <p:sldId id="825" r:id="rId84"/>
    <p:sldId id="826" r:id="rId85"/>
    <p:sldId id="604" r:id="rId86"/>
    <p:sldId id="790" r:id="rId87"/>
    <p:sldId id="802" r:id="rId88"/>
    <p:sldId id="803" r:id="rId89"/>
    <p:sldId id="804" r:id="rId90"/>
    <p:sldId id="609" r:id="rId91"/>
    <p:sldId id="794" r:id="rId92"/>
    <p:sldId id="795" r:id="rId93"/>
    <p:sldId id="799" r:id="rId94"/>
    <p:sldId id="797" r:id="rId95"/>
    <p:sldId id="798" r:id="rId96"/>
    <p:sldId id="615" r:id="rId97"/>
    <p:sldId id="616" r:id="rId98"/>
    <p:sldId id="617" r:id="rId99"/>
    <p:sldId id="618" r:id="rId100"/>
    <p:sldId id="619" r:id="rId101"/>
    <p:sldId id="640" r:id="rId102"/>
    <p:sldId id="800" r:id="rId103"/>
    <p:sldId id="801" r:id="rId104"/>
    <p:sldId id="620" r:id="rId105"/>
    <p:sldId id="621" r:id="rId106"/>
    <p:sldId id="643" r:id="rId107"/>
    <p:sldId id="644" r:id="rId108"/>
    <p:sldId id="666" r:id="rId109"/>
    <p:sldId id="896" r:id="rId110"/>
    <p:sldId id="923" r:id="rId111"/>
    <p:sldId id="697" r:id="rId112"/>
    <p:sldId id="699" r:id="rId113"/>
    <p:sldId id="626" r:id="rId114"/>
    <p:sldId id="700" r:id="rId115"/>
    <p:sldId id="725" r:id="rId116"/>
    <p:sldId id="872" r:id="rId117"/>
    <p:sldId id="873" r:id="rId118"/>
    <p:sldId id="874" r:id="rId119"/>
    <p:sldId id="723" r:id="rId120"/>
    <p:sldId id="978" r:id="rId121"/>
    <p:sldId id="869" r:id="rId122"/>
    <p:sldId id="902" r:id="rId123"/>
    <p:sldId id="903" r:id="rId124"/>
    <p:sldId id="724" r:id="rId125"/>
    <p:sldId id="633" r:id="rId126"/>
    <p:sldId id="875" r:id="rId127"/>
    <p:sldId id="876" r:id="rId128"/>
    <p:sldId id="877" r:id="rId129"/>
    <p:sldId id="628" r:id="rId130"/>
    <p:sldId id="814" r:id="rId131"/>
    <p:sldId id="818" r:id="rId132"/>
    <p:sldId id="819" r:id="rId133"/>
    <p:sldId id="827" r:id="rId134"/>
    <p:sldId id="828" r:id="rId135"/>
    <p:sldId id="829" r:id="rId136"/>
    <p:sldId id="830" r:id="rId137"/>
    <p:sldId id="831" r:id="rId138"/>
    <p:sldId id="832" r:id="rId139"/>
    <p:sldId id="833" r:id="rId140"/>
    <p:sldId id="834" r:id="rId141"/>
    <p:sldId id="835" r:id="rId142"/>
    <p:sldId id="820" r:id="rId143"/>
    <p:sldId id="629" r:id="rId144"/>
    <p:sldId id="975" r:id="rId145"/>
    <p:sldId id="976" r:id="rId146"/>
    <p:sldId id="972" r:id="rId147"/>
    <p:sldId id="932" r:id="rId148"/>
    <p:sldId id="973" r:id="rId149"/>
    <p:sldId id="630" r:id="rId150"/>
    <p:sldId id="916" r:id="rId151"/>
    <p:sldId id="634" r:id="rId152"/>
    <p:sldId id="635" r:id="rId153"/>
    <p:sldId id="631" r:id="rId154"/>
    <p:sldId id="953" r:id="rId155"/>
    <p:sldId id="951" r:id="rId156"/>
    <p:sldId id="878" r:id="rId157"/>
    <p:sldId id="934" r:id="rId158"/>
    <p:sldId id="935" r:id="rId159"/>
    <p:sldId id="936" r:id="rId160"/>
    <p:sldId id="937" r:id="rId161"/>
    <p:sldId id="938" r:id="rId162"/>
    <p:sldId id="939" r:id="rId163"/>
    <p:sldId id="940" r:id="rId164"/>
    <p:sldId id="758" r:id="rId165"/>
    <p:sldId id="759" r:id="rId166"/>
    <p:sldId id="760" r:id="rId167"/>
    <p:sldId id="761" r:id="rId168"/>
    <p:sldId id="781" r:id="rId169"/>
    <p:sldId id="782" r:id="rId170"/>
    <p:sldId id="783" r:id="rId171"/>
    <p:sldId id="784" r:id="rId172"/>
    <p:sldId id="785" r:id="rId173"/>
    <p:sldId id="786" r:id="rId174"/>
    <p:sldId id="787" r:id="rId175"/>
    <p:sldId id="579" r:id="rId176"/>
    <p:sldId id="580" r:id="rId177"/>
    <p:sldId id="568" r:id="rId178"/>
    <p:sldId id="753" r:id="rId179"/>
    <p:sldId id="952" r:id="rId180"/>
    <p:sldId id="754" r:id="rId181"/>
    <p:sldId id="497" r:id="rId182"/>
    <p:sldId id="765" r:id="rId183"/>
    <p:sldId id="496" r:id="rId184"/>
    <p:sldId id="842" r:id="rId185"/>
    <p:sldId id="927" r:id="rId186"/>
    <p:sldId id="929" r:id="rId187"/>
    <p:sldId id="928" r:id="rId188"/>
    <p:sldId id="930" r:id="rId189"/>
    <p:sldId id="915" r:id="rId190"/>
    <p:sldId id="977" r:id="rId191"/>
    <p:sldId id="894" r:id="rId192"/>
    <p:sldId id="647" r:id="rId193"/>
    <p:sldId id="649" r:id="rId194"/>
    <p:sldId id="650" r:id="rId195"/>
    <p:sldId id="652" r:id="rId196"/>
    <p:sldId id="651" r:id="rId197"/>
    <p:sldId id="653" r:id="rId198"/>
    <p:sldId id="654" r:id="rId199"/>
    <p:sldId id="655" r:id="rId200"/>
    <p:sldId id="646" r:id="rId201"/>
    <p:sldId id="656" r:id="rId202"/>
    <p:sldId id="657" r:id="rId203"/>
    <p:sldId id="658" r:id="rId204"/>
    <p:sldId id="659" r:id="rId205"/>
    <p:sldId id="661" r:id="rId206"/>
    <p:sldId id="662" r:id="rId207"/>
    <p:sldId id="664" r:id="rId208"/>
    <p:sldId id="663" r:id="rId209"/>
    <p:sldId id="665" r:id="rId210"/>
    <p:sldId id="667" r:id="rId211"/>
    <p:sldId id="660" r:id="rId212"/>
    <p:sldId id="623" r:id="rId213"/>
    <p:sldId id="677" r:id="rId214"/>
    <p:sldId id="673" r:id="rId215"/>
    <p:sldId id="674" r:id="rId216"/>
    <p:sldId id="678" r:id="rId217"/>
    <p:sldId id="680" r:id="rId218"/>
    <p:sldId id="681" r:id="rId219"/>
    <p:sldId id="682" r:id="rId220"/>
    <p:sldId id="669" r:id="rId221"/>
    <p:sldId id="685" r:id="rId222"/>
    <p:sldId id="684" r:id="rId223"/>
    <p:sldId id="683" r:id="rId224"/>
    <p:sldId id="624" r:id="rId225"/>
    <p:sldId id="688" r:id="rId226"/>
    <p:sldId id="689" r:id="rId227"/>
    <p:sldId id="690" r:id="rId228"/>
    <p:sldId id="691" r:id="rId229"/>
    <p:sldId id="625" r:id="rId230"/>
    <p:sldId id="692" r:id="rId231"/>
    <p:sldId id="693" r:id="rId232"/>
    <p:sldId id="694" r:id="rId233"/>
    <p:sldId id="695" r:id="rId234"/>
    <p:sldId id="696" r:id="rId235"/>
    <p:sldId id="805" r:id="rId236"/>
    <p:sldId id="956" r:id="rId237"/>
    <p:sldId id="954" r:id="rId238"/>
    <p:sldId id="813" r:id="rId239"/>
    <p:sldId id="955" r:id="rId240"/>
    <p:sldId id="701" r:id="rId241"/>
    <p:sldId id="920" r:id="rId242"/>
    <p:sldId id="921" r:id="rId243"/>
    <p:sldId id="922" r:id="rId244"/>
    <p:sldId id="702" r:id="rId245"/>
    <p:sldId id="704" r:id="rId246"/>
    <p:sldId id="897" r:id="rId247"/>
    <p:sldId id="898" r:id="rId248"/>
    <p:sldId id="899" r:id="rId249"/>
    <p:sldId id="900" r:id="rId250"/>
    <p:sldId id="901" r:id="rId251"/>
    <p:sldId id="844" r:id="rId252"/>
    <p:sldId id="845" r:id="rId253"/>
    <p:sldId id="846" r:id="rId254"/>
    <p:sldId id="847" r:id="rId255"/>
    <p:sldId id="848" r:id="rId256"/>
    <p:sldId id="849" r:id="rId257"/>
    <p:sldId id="850" r:id="rId258"/>
    <p:sldId id="851" r:id="rId259"/>
    <p:sldId id="852" r:id="rId260"/>
    <p:sldId id="853" r:id="rId261"/>
    <p:sldId id="854" r:id="rId262"/>
    <p:sldId id="806" r:id="rId263"/>
    <p:sldId id="807" r:id="rId264"/>
    <p:sldId id="808" r:id="rId265"/>
    <p:sldId id="809" r:id="rId266"/>
    <p:sldId id="810" r:id="rId267"/>
    <p:sldId id="811" r:id="rId268"/>
    <p:sldId id="966" r:id="rId269"/>
    <p:sldId id="971" r:id="rId270"/>
    <p:sldId id="967" r:id="rId271"/>
    <p:sldId id="968" r:id="rId272"/>
    <p:sldId id="969" r:id="rId273"/>
    <p:sldId id="970" r:id="rId274"/>
  </p:sldIdLst>
  <p:sldSz cx="13493750" cy="7589838"/>
  <p:notesSz cx="7010400" cy="9296400"/>
  <p:defaultTextStyle>
    <a:defPPr>
      <a:defRPr lang="en-US"/>
    </a:defPPr>
    <a:lvl1pPr algn="l" rtl="0" fontAlgn="base">
      <a:spcBef>
        <a:spcPct val="0"/>
      </a:spcBef>
      <a:spcAft>
        <a:spcPct val="0"/>
      </a:spcAft>
      <a:defRPr sz="2200" kern="1200">
        <a:solidFill>
          <a:schemeClr val="tx1"/>
        </a:solidFill>
        <a:latin typeface="Arial" charset="0"/>
        <a:ea typeface="+mn-ea"/>
        <a:cs typeface="Arial" charset="0"/>
      </a:defRPr>
    </a:lvl1pPr>
    <a:lvl2pPr marL="455613" indent="1588" algn="l" rtl="0" fontAlgn="base">
      <a:spcBef>
        <a:spcPct val="0"/>
      </a:spcBef>
      <a:spcAft>
        <a:spcPct val="0"/>
      </a:spcAft>
      <a:defRPr sz="2200" kern="1200">
        <a:solidFill>
          <a:schemeClr val="tx1"/>
        </a:solidFill>
        <a:latin typeface="Arial" charset="0"/>
        <a:ea typeface="+mn-ea"/>
        <a:cs typeface="Arial" charset="0"/>
      </a:defRPr>
    </a:lvl2pPr>
    <a:lvl3pPr marL="912813" indent="1588" algn="l" rtl="0" fontAlgn="base">
      <a:spcBef>
        <a:spcPct val="0"/>
      </a:spcBef>
      <a:spcAft>
        <a:spcPct val="0"/>
      </a:spcAft>
      <a:defRPr sz="2200" kern="1200">
        <a:solidFill>
          <a:schemeClr val="tx1"/>
        </a:solidFill>
        <a:latin typeface="Arial" charset="0"/>
        <a:ea typeface="+mn-ea"/>
        <a:cs typeface="Arial" charset="0"/>
      </a:defRPr>
    </a:lvl3pPr>
    <a:lvl4pPr marL="1370013" indent="1588" algn="l" rtl="0" fontAlgn="base">
      <a:spcBef>
        <a:spcPct val="0"/>
      </a:spcBef>
      <a:spcAft>
        <a:spcPct val="0"/>
      </a:spcAft>
      <a:defRPr sz="2200" kern="1200">
        <a:solidFill>
          <a:schemeClr val="tx1"/>
        </a:solidFill>
        <a:latin typeface="Arial" charset="0"/>
        <a:ea typeface="+mn-ea"/>
        <a:cs typeface="Arial" charset="0"/>
      </a:defRPr>
    </a:lvl4pPr>
    <a:lvl5pPr marL="1827213" indent="1588" algn="l" rtl="0" fontAlgn="base">
      <a:spcBef>
        <a:spcPct val="0"/>
      </a:spcBef>
      <a:spcAft>
        <a:spcPct val="0"/>
      </a:spcAft>
      <a:defRPr sz="2200" kern="1200">
        <a:solidFill>
          <a:schemeClr val="tx1"/>
        </a:solidFill>
        <a:latin typeface="Arial" charset="0"/>
        <a:ea typeface="+mn-ea"/>
        <a:cs typeface="Arial" charset="0"/>
      </a:defRPr>
    </a:lvl5pPr>
    <a:lvl6pPr marL="2286000" algn="l" defTabSz="914400" rtl="0" eaLnBrk="1" latinLnBrk="0" hangingPunct="1">
      <a:defRPr sz="2200" kern="1200">
        <a:solidFill>
          <a:schemeClr val="tx1"/>
        </a:solidFill>
        <a:latin typeface="Arial" charset="0"/>
        <a:ea typeface="+mn-ea"/>
        <a:cs typeface="Arial" charset="0"/>
      </a:defRPr>
    </a:lvl6pPr>
    <a:lvl7pPr marL="2743200" algn="l" defTabSz="914400" rtl="0" eaLnBrk="1" latinLnBrk="0" hangingPunct="1">
      <a:defRPr sz="2200" kern="1200">
        <a:solidFill>
          <a:schemeClr val="tx1"/>
        </a:solidFill>
        <a:latin typeface="Arial" charset="0"/>
        <a:ea typeface="+mn-ea"/>
        <a:cs typeface="Arial" charset="0"/>
      </a:defRPr>
    </a:lvl7pPr>
    <a:lvl8pPr marL="3200400" algn="l" defTabSz="914400" rtl="0" eaLnBrk="1" latinLnBrk="0" hangingPunct="1">
      <a:defRPr sz="2200" kern="1200">
        <a:solidFill>
          <a:schemeClr val="tx1"/>
        </a:solidFill>
        <a:latin typeface="Arial" charset="0"/>
        <a:ea typeface="+mn-ea"/>
        <a:cs typeface="Arial" charset="0"/>
      </a:defRPr>
    </a:lvl8pPr>
    <a:lvl9pPr marL="3657600" algn="l" defTabSz="914400" rtl="0" eaLnBrk="1" latinLnBrk="0" hangingPunct="1">
      <a:defRPr sz="2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263" userDrawn="1">
          <p15:clr>
            <a:srgbClr val="A4A3A4"/>
          </p15:clr>
        </p15:guide>
        <p15:guide id="2" pos="120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C2FFAF"/>
    <a:srgbClr val="FF9999"/>
    <a:srgbClr val="33CC33"/>
    <a:srgbClr val="FFFF0D"/>
    <a:srgbClr val="FFFFAB"/>
    <a:srgbClr val="000000"/>
    <a:srgbClr val="66FFFF"/>
    <a:srgbClr val="2B641C"/>
    <a:srgbClr val="E8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5" autoAdjust="0"/>
    <p:restoredTop sz="89948" autoAdjust="0"/>
  </p:normalViewPr>
  <p:slideViewPr>
    <p:cSldViewPr snapToGrid="0">
      <p:cViewPr varScale="1">
        <p:scale>
          <a:sx n="65" d="100"/>
          <a:sy n="65" d="100"/>
        </p:scale>
        <p:origin x="1147" y="38"/>
      </p:cViewPr>
      <p:guideLst>
        <p:guide orient="horz" pos="1263"/>
        <p:guide pos="120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50" d="100"/>
          <a:sy n="50" d="100"/>
        </p:scale>
        <p:origin x="-2136" y="-4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63" Type="http://schemas.openxmlformats.org/officeDocument/2006/relationships/slide" Target="slides/slide52.xml"/><Relationship Id="rId159" Type="http://schemas.openxmlformats.org/officeDocument/2006/relationships/slide" Target="slides/slide148.xml"/><Relationship Id="rId170" Type="http://schemas.openxmlformats.org/officeDocument/2006/relationships/slide" Target="slides/slide159.xml"/><Relationship Id="rId226" Type="http://schemas.openxmlformats.org/officeDocument/2006/relationships/slide" Target="slides/slide215.xml"/><Relationship Id="rId268" Type="http://schemas.openxmlformats.org/officeDocument/2006/relationships/slide" Target="slides/slide257.xml"/><Relationship Id="rId32" Type="http://schemas.openxmlformats.org/officeDocument/2006/relationships/slide" Target="slides/slide21.xml"/><Relationship Id="rId74" Type="http://schemas.openxmlformats.org/officeDocument/2006/relationships/slide" Target="slides/slide63.xml"/><Relationship Id="rId128" Type="http://schemas.openxmlformats.org/officeDocument/2006/relationships/slide" Target="slides/slide117.xml"/><Relationship Id="rId5" Type="http://schemas.openxmlformats.org/officeDocument/2006/relationships/slideMaster" Target="slideMasters/slideMaster2.xml"/><Relationship Id="rId181" Type="http://schemas.openxmlformats.org/officeDocument/2006/relationships/slide" Target="slides/slide170.xml"/><Relationship Id="rId237" Type="http://schemas.openxmlformats.org/officeDocument/2006/relationships/slide" Target="slides/slide226.xml"/><Relationship Id="rId258" Type="http://schemas.openxmlformats.org/officeDocument/2006/relationships/slide" Target="slides/slide247.xml"/><Relationship Id="rId279" Type="http://schemas.openxmlformats.org/officeDocument/2006/relationships/theme" Target="theme/theme1.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269" Type="http://schemas.openxmlformats.org/officeDocument/2006/relationships/slide" Target="slides/slide258.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280" Type="http://schemas.openxmlformats.org/officeDocument/2006/relationships/tableStyles" Target="tableStyles.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3.xml"/><Relationship Id="rId238" Type="http://schemas.openxmlformats.org/officeDocument/2006/relationships/slide" Target="slides/slide227.xml"/><Relationship Id="rId259" Type="http://schemas.openxmlformats.org/officeDocument/2006/relationships/slide" Target="slides/slide248.xml"/><Relationship Id="rId23" Type="http://schemas.openxmlformats.org/officeDocument/2006/relationships/slide" Target="slides/slide12.xml"/><Relationship Id="rId119" Type="http://schemas.openxmlformats.org/officeDocument/2006/relationships/slide" Target="slides/slide108.xml"/><Relationship Id="rId270" Type="http://schemas.openxmlformats.org/officeDocument/2006/relationships/slide" Target="slides/slide259.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260" Type="http://schemas.openxmlformats.org/officeDocument/2006/relationships/slide" Target="slides/slide249.xml"/><Relationship Id="rId34" Type="http://schemas.openxmlformats.org/officeDocument/2006/relationships/slide" Target="slides/slide23.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20" Type="http://schemas.openxmlformats.org/officeDocument/2006/relationships/slide" Target="slides/slide109.xml"/><Relationship Id="rId141" Type="http://schemas.openxmlformats.org/officeDocument/2006/relationships/slide" Target="slides/slide130.xml"/><Relationship Id="rId7" Type="http://schemas.openxmlformats.org/officeDocument/2006/relationships/slideMaster" Target="slideMasters/slideMaster4.xml"/><Relationship Id="rId162" Type="http://schemas.openxmlformats.org/officeDocument/2006/relationships/slide" Target="slides/slide151.xml"/><Relationship Id="rId183" Type="http://schemas.openxmlformats.org/officeDocument/2006/relationships/slide" Target="slides/slide172.xml"/><Relationship Id="rId218" Type="http://schemas.openxmlformats.org/officeDocument/2006/relationships/slide" Target="slides/slide207.xml"/><Relationship Id="rId239" Type="http://schemas.openxmlformats.org/officeDocument/2006/relationships/slide" Target="slides/slide228.xml"/><Relationship Id="rId250" Type="http://schemas.openxmlformats.org/officeDocument/2006/relationships/slide" Target="slides/slide239.xml"/><Relationship Id="rId271" Type="http://schemas.openxmlformats.org/officeDocument/2006/relationships/slide" Target="slides/slide260.xml"/><Relationship Id="rId24" Type="http://schemas.openxmlformats.org/officeDocument/2006/relationships/slide" Target="slides/slide13.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31" Type="http://schemas.openxmlformats.org/officeDocument/2006/relationships/slide" Target="slides/slide120.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208" Type="http://schemas.openxmlformats.org/officeDocument/2006/relationships/slide" Target="slides/slide197.xml"/><Relationship Id="rId229" Type="http://schemas.openxmlformats.org/officeDocument/2006/relationships/slide" Target="slides/slide218.xml"/><Relationship Id="rId240" Type="http://schemas.openxmlformats.org/officeDocument/2006/relationships/slide" Target="slides/slide229.xml"/><Relationship Id="rId261" Type="http://schemas.openxmlformats.org/officeDocument/2006/relationships/slide" Target="slides/slide250.xml"/><Relationship Id="rId14" Type="http://schemas.openxmlformats.org/officeDocument/2006/relationships/slide" Target="slides/slide3.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8" Type="http://schemas.openxmlformats.org/officeDocument/2006/relationships/slideMaster" Target="slideMasters/slideMaster5.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219" Type="http://schemas.openxmlformats.org/officeDocument/2006/relationships/slide" Target="slides/slide208.xml"/><Relationship Id="rId230" Type="http://schemas.openxmlformats.org/officeDocument/2006/relationships/slide" Target="slides/slide219.xml"/><Relationship Id="rId251" Type="http://schemas.openxmlformats.org/officeDocument/2006/relationships/slide" Target="slides/slide240.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72" Type="http://schemas.openxmlformats.org/officeDocument/2006/relationships/slide" Target="slides/slide261.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95" Type="http://schemas.openxmlformats.org/officeDocument/2006/relationships/slide" Target="slides/slide184.xml"/><Relationship Id="rId209" Type="http://schemas.openxmlformats.org/officeDocument/2006/relationships/slide" Target="slides/slide198.xml"/><Relationship Id="rId220" Type="http://schemas.openxmlformats.org/officeDocument/2006/relationships/slide" Target="slides/slide209.xml"/><Relationship Id="rId241" Type="http://schemas.openxmlformats.org/officeDocument/2006/relationships/slide" Target="slides/slide23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262" Type="http://schemas.openxmlformats.org/officeDocument/2006/relationships/slide" Target="slides/slide251.xml"/><Relationship Id="rId78" Type="http://schemas.openxmlformats.org/officeDocument/2006/relationships/slide" Target="slides/slide67.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64" Type="http://schemas.openxmlformats.org/officeDocument/2006/relationships/slide" Target="slides/slide153.xml"/><Relationship Id="rId185" Type="http://schemas.openxmlformats.org/officeDocument/2006/relationships/slide" Target="slides/slide174.xml"/><Relationship Id="rId9" Type="http://schemas.openxmlformats.org/officeDocument/2006/relationships/slideMaster" Target="slideMasters/slideMaster6.xml"/><Relationship Id="rId210" Type="http://schemas.openxmlformats.org/officeDocument/2006/relationships/slide" Target="slides/slide199.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slide" Target="slides/slide241.xml"/><Relationship Id="rId273" Type="http://schemas.openxmlformats.org/officeDocument/2006/relationships/slide" Target="slides/slide262.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263" Type="http://schemas.openxmlformats.org/officeDocument/2006/relationships/slide" Target="slides/slide252.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slide" Target="slides/slide242.xml"/><Relationship Id="rId274" Type="http://schemas.openxmlformats.org/officeDocument/2006/relationships/slide" Target="slides/slide263.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264" Type="http://schemas.openxmlformats.org/officeDocument/2006/relationships/slide" Target="slides/slide253.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customXml" Target="../customXml/item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slide" Target="slides/slide243.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275" Type="http://schemas.openxmlformats.org/officeDocument/2006/relationships/notesMaster" Target="notesMasters/notesMaster1.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265" Type="http://schemas.openxmlformats.org/officeDocument/2006/relationships/slide" Target="slides/slide254.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2" Type="http://schemas.openxmlformats.org/officeDocument/2006/relationships/customXml" Target="../customXml/item2.xml"/><Relationship Id="rId29" Type="http://schemas.openxmlformats.org/officeDocument/2006/relationships/slide" Target="slides/slide18.xml"/><Relationship Id="rId255" Type="http://schemas.openxmlformats.org/officeDocument/2006/relationships/slide" Target="slides/slide244.xml"/><Relationship Id="rId276" Type="http://schemas.openxmlformats.org/officeDocument/2006/relationships/handoutMaster" Target="handoutMasters/handoutMaster1.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266" Type="http://schemas.openxmlformats.org/officeDocument/2006/relationships/slide" Target="slides/slide255.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 Type="http://schemas.openxmlformats.org/officeDocument/2006/relationships/customXml" Target="../customXml/item3.xml"/><Relationship Id="rId214" Type="http://schemas.openxmlformats.org/officeDocument/2006/relationships/slide" Target="slides/slide203.xml"/><Relationship Id="rId235" Type="http://schemas.openxmlformats.org/officeDocument/2006/relationships/slide" Target="slides/slide224.xml"/><Relationship Id="rId256" Type="http://schemas.openxmlformats.org/officeDocument/2006/relationships/slide" Target="slides/slide245.xml"/><Relationship Id="rId277" Type="http://schemas.openxmlformats.org/officeDocument/2006/relationships/presProps" Target="presProps.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267" Type="http://schemas.openxmlformats.org/officeDocument/2006/relationships/slide" Target="slides/slide25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4" Type="http://schemas.openxmlformats.org/officeDocument/2006/relationships/slideMaster" Target="slideMasters/slideMaster1.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 Id="rId257" Type="http://schemas.openxmlformats.org/officeDocument/2006/relationships/slide" Target="slides/slide246.xml"/><Relationship Id="rId278" Type="http://schemas.openxmlformats.org/officeDocument/2006/relationships/viewProps" Target="viewProps.xml"/><Relationship Id="rId42" Type="http://schemas.openxmlformats.org/officeDocument/2006/relationships/slide" Target="slides/slide31.xml"/><Relationship Id="rId84" Type="http://schemas.openxmlformats.org/officeDocument/2006/relationships/slide" Target="slides/slide73.xml"/><Relationship Id="rId138" Type="http://schemas.openxmlformats.org/officeDocument/2006/relationships/slide" Target="slides/slide127.xml"/><Relationship Id="rId191" Type="http://schemas.openxmlformats.org/officeDocument/2006/relationships/slide" Target="slides/slide180.xml"/><Relationship Id="rId205" Type="http://schemas.openxmlformats.org/officeDocument/2006/relationships/slide" Target="slides/slide194.xml"/><Relationship Id="rId247" Type="http://schemas.openxmlformats.org/officeDocument/2006/relationships/slide" Target="slides/slide236.xml"/><Relationship Id="rId107" Type="http://schemas.openxmlformats.org/officeDocument/2006/relationships/slide" Target="slides/slide96.xml"/><Relationship Id="rId11" Type="http://schemas.openxmlformats.org/officeDocument/2006/relationships/slideMaster" Target="slideMasters/slideMaster8.xml"/><Relationship Id="rId53" Type="http://schemas.openxmlformats.org/officeDocument/2006/relationships/slide" Target="slides/slide42.xml"/><Relationship Id="rId149" Type="http://schemas.openxmlformats.org/officeDocument/2006/relationships/slide" Target="slides/slide138.xml"/><Relationship Id="rId95" Type="http://schemas.openxmlformats.org/officeDocument/2006/relationships/slide" Target="slides/slide84.xml"/><Relationship Id="rId160" Type="http://schemas.openxmlformats.org/officeDocument/2006/relationships/slide" Target="slides/slide149.xml"/><Relationship Id="rId216" Type="http://schemas.openxmlformats.org/officeDocument/2006/relationships/slide" Target="slides/slide2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defTabSz="890334" eaLnBrk="0" hangingPunct="0">
              <a:defRPr sz="1200">
                <a:latin typeface="Arial" charset="0"/>
                <a:cs typeface="+mn-cs"/>
              </a:defRPr>
            </a:lvl1pPr>
          </a:lstStyle>
          <a:p>
            <a:pPr>
              <a:defRPr/>
            </a:pPr>
            <a:endParaRPr lang="en-US"/>
          </a:p>
        </p:txBody>
      </p:sp>
      <p:sp>
        <p:nvSpPr>
          <p:cNvPr id="78851" name="Rectangle 3"/>
          <p:cNvSpPr>
            <a:spLocks noGrp="1" noChangeArrowheads="1"/>
          </p:cNvSpPr>
          <p:nvPr>
            <p:ph type="dt" sz="quarter" idx="1"/>
          </p:nvPr>
        </p:nvSpPr>
        <p:spPr bwMode="auto">
          <a:xfrm>
            <a:off x="3972773"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algn="r" defTabSz="890334" eaLnBrk="0" hangingPunct="0">
              <a:defRPr sz="1200">
                <a:latin typeface="Arial" charset="0"/>
                <a:cs typeface="+mn-cs"/>
              </a:defRPr>
            </a:lvl1pPr>
          </a:lstStyle>
          <a:p>
            <a:pPr>
              <a:defRPr/>
            </a:pPr>
            <a:endParaRPr lang="en-US"/>
          </a:p>
        </p:txBody>
      </p:sp>
      <p:sp>
        <p:nvSpPr>
          <p:cNvPr id="78852" name="Rectangle 4"/>
          <p:cNvSpPr>
            <a:spLocks noGrp="1" noChangeArrowheads="1"/>
          </p:cNvSpPr>
          <p:nvPr>
            <p:ph type="ftr" sz="quarter" idx="2"/>
          </p:nvPr>
        </p:nvSpPr>
        <p:spPr bwMode="auto">
          <a:xfrm>
            <a:off x="0"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defTabSz="890334" eaLnBrk="0" hangingPunct="0">
              <a:defRPr sz="1200">
                <a:latin typeface="Arial" charset="0"/>
                <a:cs typeface="+mn-cs"/>
              </a:defRPr>
            </a:lvl1pPr>
          </a:lstStyle>
          <a:p>
            <a:pPr>
              <a:defRPr/>
            </a:pPr>
            <a:endParaRPr lang="en-US"/>
          </a:p>
        </p:txBody>
      </p:sp>
      <p:sp>
        <p:nvSpPr>
          <p:cNvPr id="78853" name="Rectangle 5"/>
          <p:cNvSpPr>
            <a:spLocks noGrp="1" noChangeArrowheads="1"/>
          </p:cNvSpPr>
          <p:nvPr>
            <p:ph type="sldNum" sz="quarter" idx="3"/>
          </p:nvPr>
        </p:nvSpPr>
        <p:spPr bwMode="auto">
          <a:xfrm>
            <a:off x="3972773"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algn="r" defTabSz="890334" eaLnBrk="0" hangingPunct="0">
              <a:defRPr sz="1200">
                <a:latin typeface="Arial" charset="0"/>
                <a:cs typeface="+mn-cs"/>
              </a:defRPr>
            </a:lvl1pPr>
          </a:lstStyle>
          <a:p>
            <a:pPr>
              <a:defRPr/>
            </a:pPr>
            <a:fld id="{5FCE6C14-82B4-4D8A-8B22-0F1597373FF1}" type="slidenum">
              <a:rPr lang="en-US"/>
              <a:pPr>
                <a:defRPr/>
              </a:pPr>
              <a:t>‹#›</a:t>
            </a:fld>
            <a:endParaRPr lang="en-US" dirty="0"/>
          </a:p>
        </p:txBody>
      </p:sp>
    </p:spTree>
    <p:extLst>
      <p:ext uri="{BB962C8B-B14F-4D97-AF65-F5344CB8AC3E}">
        <p14:creationId xmlns:p14="http://schemas.microsoft.com/office/powerpoint/2010/main" val="3697608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defTabSz="890334" eaLnBrk="0" hangingPunct="0">
              <a:defRPr sz="1200">
                <a:latin typeface="Times New Roman" pitchFamily="18" charset="0"/>
                <a:cs typeface="+mn-cs"/>
              </a:defRPr>
            </a:lvl1pPr>
          </a:lstStyle>
          <a:p>
            <a:pPr>
              <a:defRPr/>
            </a:pPr>
            <a:endParaRPr lang="en-US"/>
          </a:p>
        </p:txBody>
      </p:sp>
      <p:sp>
        <p:nvSpPr>
          <p:cNvPr id="17411" name="Rectangle 3"/>
          <p:cNvSpPr>
            <a:spLocks noGrp="1" noChangeArrowheads="1"/>
          </p:cNvSpPr>
          <p:nvPr>
            <p:ph type="dt" idx="1"/>
          </p:nvPr>
        </p:nvSpPr>
        <p:spPr bwMode="auto">
          <a:xfrm>
            <a:off x="3972773"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algn="r" defTabSz="890334" eaLnBrk="0" hangingPunct="0">
              <a:defRPr sz="1200">
                <a:latin typeface="Times New Roman" pitchFamily="18" charset="0"/>
                <a:cs typeface="+mn-cs"/>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414338" y="696913"/>
            <a:ext cx="6200775" cy="3489325"/>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35144" y="4417698"/>
            <a:ext cx="5140112" cy="4182426"/>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defTabSz="890334" eaLnBrk="0" hangingPunct="0">
              <a:defRPr sz="1200">
                <a:latin typeface="Times New Roman" pitchFamily="18" charset="0"/>
                <a:cs typeface="+mn-cs"/>
              </a:defRPr>
            </a:lvl1pPr>
          </a:lstStyle>
          <a:p>
            <a:pPr>
              <a:defRPr/>
            </a:pPr>
            <a:endParaRPr lang="en-US"/>
          </a:p>
        </p:txBody>
      </p:sp>
      <p:sp>
        <p:nvSpPr>
          <p:cNvPr id="17415" name="Rectangle 7"/>
          <p:cNvSpPr>
            <a:spLocks noGrp="1" noChangeArrowheads="1"/>
          </p:cNvSpPr>
          <p:nvPr>
            <p:ph type="sldNum" sz="quarter" idx="5"/>
          </p:nvPr>
        </p:nvSpPr>
        <p:spPr bwMode="auto">
          <a:xfrm>
            <a:off x="3972773"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algn="r" defTabSz="890334" eaLnBrk="0" hangingPunct="0">
              <a:defRPr sz="1200">
                <a:latin typeface="Times New Roman" pitchFamily="18" charset="0"/>
                <a:cs typeface="+mn-cs"/>
              </a:defRPr>
            </a:lvl1pPr>
          </a:lstStyle>
          <a:p>
            <a:pPr>
              <a:defRPr/>
            </a:pPr>
            <a:fld id="{4646ED46-67A0-4638-A6D0-A90BC006BABC}" type="slidenum">
              <a:rPr lang="en-US"/>
              <a:pPr>
                <a:defRPr/>
              </a:pPr>
              <a:t>‹#›</a:t>
            </a:fld>
            <a:endParaRPr lang="en-US" dirty="0"/>
          </a:p>
        </p:txBody>
      </p:sp>
    </p:spTree>
    <p:extLst>
      <p:ext uri="{BB962C8B-B14F-4D97-AF65-F5344CB8AC3E}">
        <p14:creationId xmlns:p14="http://schemas.microsoft.com/office/powerpoint/2010/main" val="3964871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2813"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013"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21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764" algn="l" defTabSz="914306" rtl="0" eaLnBrk="1" latinLnBrk="0" hangingPunct="1">
      <a:defRPr sz="1200" kern="1200">
        <a:solidFill>
          <a:schemeClr val="tx1"/>
        </a:solidFill>
        <a:latin typeface="+mn-lt"/>
        <a:ea typeface="+mn-ea"/>
        <a:cs typeface="+mn-cs"/>
      </a:defRPr>
    </a:lvl6pPr>
    <a:lvl7pPr marL="2742917" algn="l" defTabSz="914306" rtl="0" eaLnBrk="1" latinLnBrk="0" hangingPunct="1">
      <a:defRPr sz="1200" kern="1200">
        <a:solidFill>
          <a:schemeClr val="tx1"/>
        </a:solidFill>
        <a:latin typeface="+mn-lt"/>
        <a:ea typeface="+mn-ea"/>
        <a:cs typeface="+mn-cs"/>
      </a:defRPr>
    </a:lvl7pPr>
    <a:lvl8pPr marL="3200071" algn="l" defTabSz="914306" rtl="0" eaLnBrk="1" latinLnBrk="0" hangingPunct="1">
      <a:defRPr sz="1200" kern="1200">
        <a:solidFill>
          <a:schemeClr val="tx1"/>
        </a:solidFill>
        <a:latin typeface="+mn-lt"/>
        <a:ea typeface="+mn-ea"/>
        <a:cs typeface="+mn-cs"/>
      </a:defRPr>
    </a:lvl8pPr>
    <a:lvl9pPr marL="3657223" algn="l" defTabSz="9143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32</a:t>
            </a:fld>
            <a:endParaRPr lang="en-US" dirty="0"/>
          </a:p>
        </p:txBody>
      </p:sp>
    </p:spTree>
    <p:extLst>
      <p:ext uri="{BB962C8B-B14F-4D97-AF65-F5344CB8AC3E}">
        <p14:creationId xmlns:p14="http://schemas.microsoft.com/office/powerpoint/2010/main" val="2723996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function is non-convex!</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101</a:t>
            </a:fld>
            <a:endParaRPr lang="en-US" dirty="0"/>
          </a:p>
        </p:txBody>
      </p:sp>
    </p:spTree>
    <p:extLst>
      <p:ext uri="{BB962C8B-B14F-4D97-AF65-F5344CB8AC3E}">
        <p14:creationId xmlns:p14="http://schemas.microsoft.com/office/powerpoint/2010/main" val="423458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factor out the variable in the denominator</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102</a:t>
            </a:fld>
            <a:endParaRPr lang="en-US" dirty="0"/>
          </a:p>
        </p:txBody>
      </p:sp>
    </p:spTree>
    <p:extLst>
      <p:ext uri="{BB962C8B-B14F-4D97-AF65-F5344CB8AC3E}">
        <p14:creationId xmlns:p14="http://schemas.microsoft.com/office/powerpoint/2010/main" val="4032998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criticized this before…</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103</a:t>
            </a:fld>
            <a:endParaRPr lang="en-US" dirty="0"/>
          </a:p>
        </p:txBody>
      </p:sp>
    </p:spTree>
    <p:extLst>
      <p:ext uri="{BB962C8B-B14F-4D97-AF65-F5344CB8AC3E}">
        <p14:creationId xmlns:p14="http://schemas.microsoft.com/office/powerpoint/2010/main" val="144544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objective function we care about is the exact model objective function!</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104</a:t>
            </a:fld>
            <a:endParaRPr lang="en-US" dirty="0"/>
          </a:p>
        </p:txBody>
      </p:sp>
    </p:spTree>
    <p:extLst>
      <p:ext uri="{BB962C8B-B14F-4D97-AF65-F5344CB8AC3E}">
        <p14:creationId xmlns:p14="http://schemas.microsoft.com/office/powerpoint/2010/main" val="109744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solvers, I need to develop my main solution methodology…</a:t>
            </a:r>
          </a:p>
          <a:p>
            <a:endParaRPr lang="en-US" dirty="0"/>
          </a:p>
          <a:p>
            <a:r>
              <a:rPr lang="en-US" dirty="0"/>
              <a:t>I want to generate realistic cadet data…</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105</a:t>
            </a:fld>
            <a:endParaRPr lang="en-US" dirty="0"/>
          </a:p>
        </p:txBody>
      </p:sp>
    </p:spTree>
    <p:extLst>
      <p:ext uri="{BB962C8B-B14F-4D97-AF65-F5344CB8AC3E}">
        <p14:creationId xmlns:p14="http://schemas.microsoft.com/office/powerpoint/2010/main" val="192464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information on what I did with CTGAN is in the backups</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108</a:t>
            </a:fld>
            <a:endParaRPr lang="en-US" dirty="0"/>
          </a:p>
        </p:txBody>
      </p:sp>
    </p:spTree>
    <p:extLst>
      <p:ext uri="{BB962C8B-B14F-4D97-AF65-F5344CB8AC3E}">
        <p14:creationId xmlns:p14="http://schemas.microsoft.com/office/powerpoint/2010/main" val="646700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two solutions: b and t. We also have a set of weights. Presumably, solution b is the VFT solution generated by the value hierarchy that uses weights b. Solution t is the original solution…</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181</a:t>
            </a:fld>
            <a:endParaRPr lang="en-US" dirty="0"/>
          </a:p>
        </p:txBody>
      </p:sp>
    </p:spTree>
    <p:extLst>
      <p:ext uri="{BB962C8B-B14F-4D97-AF65-F5344CB8AC3E}">
        <p14:creationId xmlns:p14="http://schemas.microsoft.com/office/powerpoint/2010/main" val="199820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pick which solver to use for each model, I generate problem instances….</a:t>
            </a:r>
          </a:p>
          <a:p>
            <a:endParaRPr lang="en-US" dirty="0"/>
          </a:p>
          <a:p>
            <a:r>
              <a:rPr lang="en-US" dirty="0"/>
              <a:t>The goal of this thesis is to find good solutions quickly….</a:t>
            </a:r>
          </a:p>
          <a:p>
            <a:endParaRPr lang="en-US" dirty="0"/>
          </a:p>
          <a:p>
            <a:r>
              <a:rPr lang="en-US" dirty="0"/>
              <a:t>Baron is global solver! Baron did not converge on global optimality within a reasonable amount of time…</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234</a:t>
            </a:fld>
            <a:endParaRPr lang="en-US" dirty="0"/>
          </a:p>
        </p:txBody>
      </p:sp>
    </p:spTree>
    <p:extLst>
      <p:ext uri="{BB962C8B-B14F-4D97-AF65-F5344CB8AC3E}">
        <p14:creationId xmlns:p14="http://schemas.microsoft.com/office/powerpoint/2010/main" val="325841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results for the three solvers…</a:t>
            </a:r>
          </a:p>
          <a:p>
            <a:endParaRPr lang="en-US" dirty="0"/>
          </a:p>
          <a:p>
            <a:r>
              <a:rPr lang="en-US" dirty="0"/>
              <a:t>Best time and best objective value between solvers is bolded…</a:t>
            </a:r>
          </a:p>
          <a:p>
            <a:endParaRPr lang="en-US" dirty="0"/>
          </a:p>
          <a:p>
            <a:r>
              <a:rPr lang="en-US" dirty="0"/>
              <a:t>For the most part, I’m going to highlight where the solvers fail…</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235</a:t>
            </a:fld>
            <a:endParaRPr lang="en-US" dirty="0"/>
          </a:p>
        </p:txBody>
      </p:sp>
    </p:spTree>
    <p:extLst>
      <p:ext uri="{BB962C8B-B14F-4D97-AF65-F5344CB8AC3E}">
        <p14:creationId xmlns:p14="http://schemas.microsoft.com/office/powerpoint/2010/main" val="210205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33</a:t>
            </a:fld>
            <a:endParaRPr lang="en-US" dirty="0"/>
          </a:p>
        </p:txBody>
      </p:sp>
    </p:spTree>
    <p:extLst>
      <p:ext uri="{BB962C8B-B14F-4D97-AF65-F5344CB8AC3E}">
        <p14:creationId xmlns:p14="http://schemas.microsoft.com/office/powerpoint/2010/main" val="534839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37</a:t>
            </a:fld>
            <a:endParaRPr lang="en-US" dirty="0"/>
          </a:p>
        </p:txBody>
      </p:sp>
    </p:spTree>
    <p:extLst>
      <p:ext uri="{BB962C8B-B14F-4D97-AF65-F5344CB8AC3E}">
        <p14:creationId xmlns:p14="http://schemas.microsoft.com/office/powerpoint/2010/main" val="383299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38</a:t>
            </a:fld>
            <a:endParaRPr lang="en-US" dirty="0"/>
          </a:p>
        </p:txBody>
      </p:sp>
    </p:spTree>
    <p:extLst>
      <p:ext uri="{BB962C8B-B14F-4D97-AF65-F5344CB8AC3E}">
        <p14:creationId xmlns:p14="http://schemas.microsoft.com/office/powerpoint/2010/main" val="1330878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39</a:t>
            </a:fld>
            <a:endParaRPr lang="en-US" dirty="0"/>
          </a:p>
        </p:txBody>
      </p:sp>
    </p:spTree>
    <p:extLst>
      <p:ext uri="{BB962C8B-B14F-4D97-AF65-F5344CB8AC3E}">
        <p14:creationId xmlns:p14="http://schemas.microsoft.com/office/powerpoint/2010/main" val="3354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40</a:t>
            </a:fld>
            <a:endParaRPr lang="en-US" dirty="0"/>
          </a:p>
        </p:txBody>
      </p:sp>
    </p:spTree>
    <p:extLst>
      <p:ext uri="{BB962C8B-B14F-4D97-AF65-F5344CB8AC3E}">
        <p14:creationId xmlns:p14="http://schemas.microsoft.com/office/powerpoint/2010/main" val="1682799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41</a:t>
            </a:fld>
            <a:endParaRPr lang="en-US" dirty="0"/>
          </a:p>
        </p:txBody>
      </p:sp>
    </p:spTree>
    <p:extLst>
      <p:ext uri="{BB962C8B-B14F-4D97-AF65-F5344CB8AC3E}">
        <p14:creationId xmlns:p14="http://schemas.microsoft.com/office/powerpoint/2010/main" val="1031274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this point we’ve discussed the objective hierarchy. Make distinction b/w objective/value hierarchy</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99</a:t>
            </a:fld>
            <a:endParaRPr lang="en-US" dirty="0"/>
          </a:p>
        </p:txBody>
      </p:sp>
    </p:spTree>
    <p:extLst>
      <p:ext uri="{BB962C8B-B14F-4D97-AF65-F5344CB8AC3E}">
        <p14:creationId xmlns:p14="http://schemas.microsoft.com/office/powerpoint/2010/main" val="259094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this point we’ve discussed the objective hierarchy. Make distinction b/w objective/value hierarchy</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100</a:t>
            </a:fld>
            <a:endParaRPr lang="en-US" dirty="0"/>
          </a:p>
        </p:txBody>
      </p:sp>
    </p:spTree>
    <p:extLst>
      <p:ext uri="{BB962C8B-B14F-4D97-AF65-F5344CB8AC3E}">
        <p14:creationId xmlns:p14="http://schemas.microsoft.com/office/powerpoint/2010/main" val="301742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36894" y="1745129"/>
            <a:ext cx="8689788" cy="186465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3836895" y="3609788"/>
            <a:ext cx="8689788" cy="1051119"/>
          </a:xfrm>
        </p:spPr>
        <p:txBody>
          <a:bodyPr/>
          <a:lstStyle>
            <a:lvl1pPr marL="0" indent="0" algn="ctr">
              <a:buNone/>
              <a:defRPr/>
            </a:lvl1pPr>
            <a:lvl2pPr marL="457144" indent="0" algn="ctr">
              <a:buNone/>
              <a:defRPr/>
            </a:lvl2pPr>
            <a:lvl3pPr marL="914289" indent="0" algn="ctr">
              <a:buNone/>
              <a:defRPr/>
            </a:lvl3pPr>
            <a:lvl4pPr marL="1371432" indent="0" algn="ctr">
              <a:buNone/>
              <a:defRPr/>
            </a:lvl4pPr>
            <a:lvl5pPr marL="1828576" indent="0" algn="ctr">
              <a:buNone/>
              <a:defRPr/>
            </a:lvl5pPr>
            <a:lvl6pPr marL="2285720" indent="0" algn="ctr">
              <a:buNone/>
              <a:defRPr/>
            </a:lvl6pPr>
            <a:lvl7pPr marL="2742865" indent="0" algn="ctr">
              <a:buNone/>
              <a:defRPr/>
            </a:lvl7pPr>
            <a:lvl8pPr marL="3200011" indent="0" algn="ctr">
              <a:buNone/>
              <a:defRPr/>
            </a:lvl8pPr>
            <a:lvl9pPr marL="3657154" indent="0" algn="ctr">
              <a:buNone/>
              <a:defRPr/>
            </a:lvl9pPr>
          </a:lstStyle>
          <a:p>
            <a:r>
              <a:rPr lang="en-US" dirty="0"/>
              <a:t>Click to edit Master subtitle style</a:t>
            </a:r>
          </a:p>
        </p:txBody>
      </p:sp>
      <p:pic>
        <p:nvPicPr>
          <p:cNvPr id="4" name="Picture 4"/>
          <p:cNvPicPr>
            <a:picLocks noChangeAspect="1" noChangeArrowheads="1"/>
          </p:cNvPicPr>
          <p:nvPr userDrawn="1"/>
        </p:nvPicPr>
        <p:blipFill>
          <a:blip r:embed="rId2" cstate="print"/>
          <a:srcRect/>
          <a:stretch>
            <a:fillRect/>
          </a:stretch>
        </p:blipFill>
        <p:spPr bwMode="auto">
          <a:xfrm>
            <a:off x="232989" y="1592277"/>
            <a:ext cx="3236912" cy="2651125"/>
          </a:xfrm>
          <a:prstGeom prst="rect">
            <a:avLst/>
          </a:prstGeom>
          <a:noFill/>
          <a:ln w="9525">
            <a:noFill/>
            <a:miter lim="800000"/>
            <a:headEnd/>
            <a:tailEnd/>
          </a:ln>
        </p:spPr>
      </p:pic>
      <p:sp>
        <p:nvSpPr>
          <p:cNvPr id="5" name="Text Box 20"/>
          <p:cNvSpPr txBox="1">
            <a:spLocks noChangeArrowheads="1"/>
          </p:cNvSpPr>
          <p:nvPr userDrawn="1"/>
        </p:nvSpPr>
        <p:spPr bwMode="auto">
          <a:xfrm>
            <a:off x="2494756" y="6627815"/>
            <a:ext cx="8504238" cy="419148"/>
          </a:xfrm>
          <a:prstGeom prst="rect">
            <a:avLst/>
          </a:prstGeom>
          <a:noFill/>
          <a:ln w="9525">
            <a:noFill/>
            <a:miter lim="800000"/>
            <a:headEnd/>
            <a:tailEnd/>
          </a:ln>
        </p:spPr>
        <p:txBody>
          <a:bodyPr lIns="95053" tIns="47527" rIns="95053" bIns="47527">
            <a:spAutoFit/>
          </a:bodyPr>
          <a:lstStyle/>
          <a:p>
            <a:pPr algn="ctr" defTabSz="949316" eaLnBrk="0" hangingPunct="0"/>
            <a:r>
              <a:rPr lang="en-US" sz="2100" b="1" i="1" dirty="0"/>
              <a:t>Service since 1947:  Granting degrees since 1956</a:t>
            </a:r>
          </a:p>
        </p:txBody>
      </p:sp>
      <p:pic>
        <p:nvPicPr>
          <p:cNvPr id="6" name="Picture 11" descr="afitpan08.jpg"/>
          <p:cNvPicPr>
            <a:picLocks noChangeAspect="1"/>
          </p:cNvPicPr>
          <p:nvPr userDrawn="1"/>
        </p:nvPicPr>
        <p:blipFill>
          <a:blip r:embed="rId3" cstate="print"/>
          <a:srcRect/>
          <a:stretch>
            <a:fillRect/>
          </a:stretch>
        </p:blipFill>
        <p:spPr bwMode="auto">
          <a:xfrm>
            <a:off x="1763713" y="4718054"/>
            <a:ext cx="9966325" cy="1852613"/>
          </a:xfrm>
          <a:prstGeom prst="rect">
            <a:avLst/>
          </a:prstGeom>
          <a:noFill/>
          <a:ln w="9525">
            <a:noFill/>
            <a:miter lim="800000"/>
            <a:headEnd/>
            <a:tailEnd/>
          </a:ln>
        </p:spPr>
      </p:pic>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1284941"/>
            <a:ext cx="8094531" cy="3947471"/>
          </a:xfrm>
        </p:spPr>
        <p:txBody>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6" name="Title 1"/>
          <p:cNvSpPr txBox="1">
            <a:spLocks/>
          </p:cNvSpPr>
          <p:nvPr userDrawn="1"/>
        </p:nvSpPr>
        <p:spPr>
          <a:xfrm>
            <a:off x="1154213" y="0"/>
            <a:ext cx="10452093" cy="1069788"/>
          </a:xfrm>
          <a:prstGeom prst="rect">
            <a:avLst/>
          </a:prstGeom>
        </p:spPr>
        <p:txBody>
          <a:bodyPr anchor="ctr"/>
          <a:lst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a:lstStyle>
          <a:p>
            <a:r>
              <a:rPr lang="en-US" kern="0"/>
              <a:t>Click to edit Master title style</a:t>
            </a:r>
            <a:endParaRPr lang="en-US" kern="0" dirty="0"/>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4475" y="1313328"/>
            <a:ext cx="3535360" cy="5786719"/>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39625" y="1313330"/>
            <a:ext cx="8904799" cy="57867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txBox="1">
            <a:spLocks/>
          </p:cNvSpPr>
          <p:nvPr userDrawn="1"/>
        </p:nvSpPr>
        <p:spPr>
          <a:xfrm>
            <a:off x="1154213" y="0"/>
            <a:ext cx="10452093" cy="1069788"/>
          </a:xfrm>
          <a:prstGeom prst="rect">
            <a:avLst/>
          </a:prstGeom>
        </p:spPr>
        <p:txBody>
          <a:bodyPr anchor="ctr"/>
          <a:lst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a:lstStyle>
          <a:p>
            <a:r>
              <a:rPr lang="en-US" kern="0"/>
              <a:t>Click to edit Master title style</a:t>
            </a:r>
            <a:endParaRPr lang="en-US" kern="0" dirty="0"/>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79718" y="1456766"/>
            <a:ext cx="12490823" cy="57389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idx="10"/>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3883" y="1716100"/>
            <a:ext cx="5964503" cy="220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73883" y="4068764"/>
            <a:ext cx="5964503" cy="220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744727" y="1716094"/>
            <a:ext cx="5966653"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3884" y="1716100"/>
            <a:ext cx="12137496" cy="220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3884" y="4068764"/>
            <a:ext cx="12137496" cy="220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1464E4-0C4D-46A1-B1C0-05677862AE10}" type="slidenum">
              <a:rPr lang="en-US"/>
              <a:pPr>
                <a:defRPr/>
              </a:pPr>
              <a:t>‹#›</a:t>
            </a:fld>
            <a:endParaRPr lang="en-US" dirty="0"/>
          </a:p>
        </p:txBody>
      </p:sp>
    </p:spTree>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C9B275-249F-40C1-8EFD-60F0EC1BF835}" type="slidenum">
              <a:rPr lang="en-US"/>
              <a:pPr>
                <a:defRPr/>
              </a:pPr>
              <a:t>‹#›</a:t>
            </a:fld>
            <a:endParaRPr lang="en-US" dirty="0"/>
          </a:p>
        </p:txBody>
      </p:sp>
    </p:spTree>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1236CF0-4FC3-4DFA-BC97-3BCDE60E1EB2}" type="slidenum">
              <a:rPr lang="en-US"/>
              <a:pPr>
                <a:defRPr/>
              </a:pPr>
              <a:t>‹#›</a:t>
            </a:fld>
            <a:endParaRPr lang="en-US" dirty="0"/>
          </a:p>
        </p:txBody>
      </p:sp>
    </p:spTree>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F21B44-3246-4871-BE24-CB14D4E06F40}" type="slidenum">
              <a:rPr lang="en-US"/>
              <a:pPr>
                <a:defRPr/>
              </a:pPr>
              <a:t>‹#›</a:t>
            </a:fld>
            <a:endParaRPr lang="en-US" dirty="0"/>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
        <p:nvSpPr>
          <p:cNvPr id="3" name="Content Placeholder 2"/>
          <p:cNvSpPr>
            <a:spLocks noGrp="1"/>
          </p:cNvSpPr>
          <p:nvPr>
            <p:ph idx="1"/>
          </p:nvPr>
        </p:nvSpPr>
        <p:spPr>
          <a:xfrm>
            <a:off x="573883" y="1440329"/>
            <a:ext cx="12137496" cy="55461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0E7AEDB-7D29-4A8A-9D50-7EB031D78EFC}" type="slidenum">
              <a:rPr lang="en-US"/>
              <a:pPr>
                <a:defRPr/>
              </a:pPr>
              <a:t>‹#›</a:t>
            </a:fld>
            <a:endParaRPr lang="en-US" dirty="0"/>
          </a:p>
        </p:txBody>
      </p:sp>
    </p:spTree>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A5ABF5-52E7-4A60-8BC1-433F74DBF1A3}" type="slidenum">
              <a:rPr lang="en-US"/>
              <a:pPr>
                <a:defRPr/>
              </a:pPr>
              <a:t>‹#›</a:t>
            </a:fld>
            <a:endParaRPr lang="en-US" dirty="0"/>
          </a:p>
        </p:txBody>
      </p:sp>
    </p:spTree>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C208759-E82F-4860-B8D8-B7A9FCA6F369}" type="slidenum">
              <a:rPr lang="en-US"/>
              <a:pPr>
                <a:defRPr/>
              </a:pPr>
              <a:t>‹#›</a:t>
            </a:fld>
            <a:endParaRPr lang="en-US" dirty="0"/>
          </a:p>
        </p:txBody>
      </p:sp>
    </p:spTree>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D772C00-0BB8-4AD8-82F0-966A507FFE26}" type="slidenum">
              <a:rPr lang="en-US"/>
              <a:pPr>
                <a:defRPr/>
              </a:pPr>
              <a:t>‹#›</a:t>
            </a:fld>
            <a:endParaRPr lang="en-US" dirty="0"/>
          </a:p>
        </p:txBody>
      </p:sp>
    </p:spTree>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BD3344-2EAF-4BF4-9A9A-E7F5C4504BBC}" type="slidenum">
              <a:rPr lang="en-US"/>
              <a:pPr>
                <a:defRPr/>
              </a:pPr>
              <a:t>‹#›</a:t>
            </a:fld>
            <a:endParaRPr lang="en-US" dirty="0"/>
          </a:p>
        </p:txBody>
      </p:sp>
    </p:spTree>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352D1CC-2EAD-4D80-901D-680D71613C02}" type="slidenum">
              <a:rPr lang="en-US"/>
              <a:pPr>
                <a:defRPr/>
              </a:pPr>
              <a:t>‹#›</a:t>
            </a:fld>
            <a:endParaRPr lang="en-US" dirty="0"/>
          </a:p>
        </p:txBody>
      </p:sp>
    </p:spTree>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06D570-F825-4292-9E78-DA1326D6B8EF}" type="slidenum">
              <a:rPr lang="en-US"/>
              <a:pPr>
                <a:defRPr/>
              </a:pPr>
              <a:t>‹#›</a:t>
            </a:fld>
            <a:endParaRPr lang="en-US" dirty="0"/>
          </a:p>
        </p:txBody>
      </p:sp>
    </p:spTree>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53A784-7248-403B-8CF3-F504E76535FD}" type="slidenum">
              <a:rPr lang="en-US"/>
              <a:pPr>
                <a:defRPr/>
              </a:pPr>
              <a:t>‹#›</a:t>
            </a:fld>
            <a:endParaRPr lang="en-US" dirty="0"/>
          </a:p>
        </p:txBody>
      </p:sp>
    </p:spTree>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500B22-D231-4538-AE50-F862C4C8F2EE}" type="slidenum">
              <a:rPr lang="en-US"/>
              <a:pPr>
                <a:defRPr/>
              </a:pPr>
              <a:t>‹#›</a:t>
            </a:fld>
            <a:endParaRPr lang="en-US" dirty="0"/>
          </a:p>
        </p:txBody>
      </p:sp>
    </p:spTree>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3B35035-672E-45F1-BD36-EB2B61D69296}" type="slidenum">
              <a:rPr lang="en-US"/>
              <a:pPr>
                <a:defRPr/>
              </a:pPr>
              <a:t>‹#›</a:t>
            </a:fld>
            <a:endParaRPr lang="en-US" dirty="0"/>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3883" y="1458260"/>
            <a:ext cx="5964503" cy="53250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44727" y="1458260"/>
            <a:ext cx="5966653" cy="5325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9EAFF0-FF99-44F2-9F52-D46A4B214812}" type="slidenum">
              <a:rPr lang="en-US"/>
              <a:pPr>
                <a:defRPr/>
              </a:pPr>
              <a:t>‹#›</a:t>
            </a:fld>
            <a:endParaRPr lang="en-US" dirty="0"/>
          </a:p>
        </p:txBody>
      </p:sp>
    </p:spTree>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C1A6343-CA03-4AD8-8C49-772E860279E1}" type="slidenum">
              <a:rPr lang="en-US"/>
              <a:pPr>
                <a:defRPr/>
              </a:pPr>
              <a:t>‹#›</a:t>
            </a:fld>
            <a:endParaRPr lang="en-US" dirty="0"/>
          </a:p>
        </p:txBody>
      </p:sp>
    </p:spTree>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5173B2-0189-4079-B2E2-431B68DC13A1}" type="slidenum">
              <a:rPr lang="en-US"/>
              <a:pPr>
                <a:defRPr/>
              </a:pPr>
              <a:t>‹#›</a:t>
            </a:fld>
            <a:endParaRPr lang="en-US" dirty="0"/>
          </a:p>
        </p:txBody>
      </p:sp>
    </p:spTree>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4AA3F68-EA07-48AC-BAC1-5243A36BA5B6}" type="slidenum">
              <a:rPr lang="en-US"/>
              <a:pPr>
                <a:defRPr/>
              </a:pPr>
              <a:t>‹#›</a:t>
            </a:fld>
            <a:endParaRPr lang="en-US" dirty="0"/>
          </a:p>
        </p:txBody>
      </p:sp>
    </p:spTree>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11286B5-0A14-4838-B0DA-5046FBA8BFCD}" type="slidenum">
              <a:rPr lang="en-US"/>
              <a:pPr>
                <a:defRPr/>
              </a:pPr>
              <a:t>‹#›</a:t>
            </a:fld>
            <a:endParaRPr lang="en-US" dirty="0"/>
          </a:p>
        </p:txBody>
      </p:sp>
    </p:spTree>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66E82C-1DD4-41BC-9B29-2CB059AC2125}" type="slidenum">
              <a:rPr lang="en-US"/>
              <a:pPr>
                <a:defRPr/>
              </a:pPr>
              <a:t>‹#›</a:t>
            </a:fld>
            <a:endParaRPr lang="en-US" dirty="0"/>
          </a:p>
        </p:txBody>
      </p:sp>
    </p:spTree>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7BE315-A637-4584-B697-E6A1B1E9097F}" type="slidenum">
              <a:rPr lang="en-US"/>
              <a:pPr>
                <a:defRPr/>
              </a:pPr>
              <a:t>‹#›</a:t>
            </a:fld>
            <a:endParaRPr lang="en-US" dirty="0"/>
          </a:p>
        </p:txBody>
      </p:sp>
    </p:spTree>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ADCCF7-9BB6-4CC8-99BC-919D9B8676F1}" type="slidenum">
              <a:rPr lang="en-US"/>
              <a:pPr>
                <a:defRPr/>
              </a:pPr>
              <a:t>‹#›</a:t>
            </a:fld>
            <a:endParaRPr lang="en-US" dirty="0"/>
          </a:p>
        </p:txBody>
      </p:sp>
    </p:spTree>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58A3A4-C460-4536-AEE7-A87580D783C0}" type="slidenum">
              <a:rPr lang="en-US"/>
              <a:pPr>
                <a:defRPr/>
              </a:pPr>
              <a:t>‹#›</a:t>
            </a:fld>
            <a:endParaRPr lang="en-US" dirty="0"/>
          </a:p>
        </p:txBody>
      </p:sp>
    </p:spTree>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1400B7-2A35-4B1D-BD69-B1F3A73EB197}" type="slidenum">
              <a:rPr lang="en-US"/>
              <a:pPr>
                <a:defRPr/>
              </a:pPr>
              <a:t>‹#›</a:t>
            </a:fld>
            <a:endParaRPr lang="en-US" dirty="0"/>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CAC3351-B1D5-4D9C-A2FC-6A4C4A3AD1CE}" type="slidenum">
              <a:rPr lang="en-US"/>
              <a:pPr>
                <a:defRPr/>
              </a:pPr>
              <a:t>‹#›</a:t>
            </a:fld>
            <a:endParaRPr lang="en-US" dirty="0"/>
          </a:p>
        </p:txBody>
      </p:sp>
    </p:spTree>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39315C1-5760-47A8-BDBE-4ACA6BBE7075}" type="slidenum">
              <a:rPr lang="en-US"/>
              <a:pPr>
                <a:defRPr/>
              </a:pPr>
              <a:t>‹#›</a:t>
            </a:fld>
            <a:endParaRPr lang="en-US" dirty="0"/>
          </a:p>
        </p:txBody>
      </p:sp>
    </p:spTree>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15EB9A8-D8EE-4739-97FE-863ED500508C}" type="slidenum">
              <a:rPr lang="en-US"/>
              <a:pPr>
                <a:defRPr/>
              </a:pPr>
              <a:t>‹#›</a:t>
            </a:fld>
            <a:endParaRPr lang="en-US" dirty="0"/>
          </a:p>
        </p:txBody>
      </p:sp>
    </p:spTree>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6AD6D26-EFD5-40FB-AA44-DD04C9C44345}" type="slidenum">
              <a:rPr lang="en-US"/>
              <a:pPr>
                <a:defRPr/>
              </a:pPr>
              <a:t>‹#›</a:t>
            </a:fld>
            <a:endParaRPr lang="en-US" dirty="0"/>
          </a:p>
        </p:txBody>
      </p:sp>
    </p:spTree>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35C2B09-6804-42CA-9C1F-29F865A83DF6}" type="slidenum">
              <a:rPr lang="en-US"/>
              <a:pPr>
                <a:defRPr/>
              </a:pPr>
              <a:t>‹#›</a:t>
            </a:fld>
            <a:endParaRPr lang="en-US" dirty="0"/>
          </a:p>
        </p:txBody>
      </p:sp>
    </p:spTree>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144119-7DA7-4FA4-91AA-84A6EB7A0897}" type="slidenum">
              <a:rPr lang="en-US"/>
              <a:pPr>
                <a:defRPr/>
              </a:pPr>
              <a:t>‹#›</a:t>
            </a:fld>
            <a:endParaRPr lang="en-US" dirty="0"/>
          </a:p>
        </p:txBody>
      </p:sp>
    </p:spTree>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CA6B77-9BDB-4792-B739-9EA1328259E5}" type="slidenum">
              <a:rPr lang="en-US"/>
              <a:pPr>
                <a:defRPr/>
              </a:pPr>
              <a:t>‹#›</a:t>
            </a:fld>
            <a:endParaRPr lang="en-US" dirty="0"/>
          </a:p>
        </p:txBody>
      </p:sp>
    </p:spTree>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F3B60B-5A57-4F3E-BB78-667024089071}" type="slidenum">
              <a:rPr lang="en-US"/>
              <a:pPr>
                <a:defRPr/>
              </a:pPr>
              <a:t>‹#›</a:t>
            </a:fld>
            <a:endParaRPr lang="en-US" dirty="0"/>
          </a:p>
        </p:txBody>
      </p:sp>
    </p:spTree>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904B92-DF32-41FD-AFD2-FF473EEA38A6}" type="slidenum">
              <a:rPr lang="en-US"/>
              <a:pPr>
                <a:defRPr/>
              </a:pPr>
              <a:t>‹#›</a:t>
            </a:fld>
            <a:endParaRPr lang="en-US" dirty="0"/>
          </a:p>
        </p:txBody>
      </p:sp>
    </p:spTree>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338F781-5A4E-462D-BB99-27C81CB46343}" type="slidenum">
              <a:rPr lang="en-US"/>
              <a:pPr>
                <a:defRPr/>
              </a:pPr>
              <a:t>‹#›</a:t>
            </a:fld>
            <a:endParaRPr lang="en-US" dirty="0"/>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7905" y="1500941"/>
            <a:ext cx="5964503" cy="4554537"/>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20821" y="1500941"/>
            <a:ext cx="5966653" cy="4554537"/>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19ABC3-DE89-4C92-9385-C58ACD922A02}" type="slidenum">
              <a:rPr lang="en-US"/>
              <a:pPr>
                <a:defRPr/>
              </a:pPr>
              <a:t>‹#›</a:t>
            </a:fld>
            <a:endParaRPr lang="en-US" dirty="0"/>
          </a:p>
        </p:txBody>
      </p:sp>
    </p:spTree>
  </p:cSld>
  <p:clrMapOvr>
    <a:masterClrMapping/>
  </p:clrMapOvr>
  <p:transition advClick="0"/>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95D1D3-495C-4836-A3D3-0B3CE4F13975}" type="slidenum">
              <a:rPr lang="en-US"/>
              <a:pPr>
                <a:defRPr/>
              </a:pPr>
              <a:t>‹#›</a:t>
            </a:fld>
            <a:endParaRPr lang="en-US" dirty="0"/>
          </a:p>
        </p:txBody>
      </p:sp>
    </p:spTree>
  </p:cSld>
  <p:clrMapOvr>
    <a:masterClrMapping/>
  </p:clrMapOvr>
  <p:transition advClick="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6257B87-8E95-4103-A4B5-54121754A4CA}" type="slidenum">
              <a:rPr lang="en-US"/>
              <a:pPr>
                <a:defRPr/>
              </a:pPr>
              <a:t>‹#›</a:t>
            </a:fld>
            <a:endParaRPr lang="en-US" dirty="0"/>
          </a:p>
        </p:txBody>
      </p:sp>
    </p:spTree>
  </p:cSld>
  <p:clrMapOvr>
    <a:masterClrMapping/>
  </p:clrMapOvr>
  <p:transition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AAF04BB-D4B7-4AE4-A100-4B5645A10C09}" type="slidenum">
              <a:rPr lang="en-US"/>
              <a:pPr>
                <a:defRPr/>
              </a:pPr>
              <a:t>‹#›</a:t>
            </a:fld>
            <a:endParaRPr lang="en-US" dirty="0"/>
          </a:p>
        </p:txBody>
      </p:sp>
    </p:spTree>
  </p:cSld>
  <p:clrMapOvr>
    <a:masterClrMapping/>
  </p:clrMapOvr>
  <p:transition advClick="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FD0862A-C07C-47D4-BF54-EB3D21A55FB4}" type="slidenum">
              <a:rPr lang="en-US"/>
              <a:pPr>
                <a:defRPr/>
              </a:pPr>
              <a:t>‹#›</a:t>
            </a:fld>
            <a:endParaRPr lang="en-US" dirty="0"/>
          </a:p>
        </p:txBody>
      </p:sp>
    </p:spTree>
  </p:cSld>
  <p:clrMapOvr>
    <a:masterClrMapping/>
  </p:clrMapOvr>
  <p:transition advClick="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786E5A9-F0FF-45C8-AF63-B64C95E2E68A}" type="slidenum">
              <a:rPr lang="en-US"/>
              <a:pPr>
                <a:defRPr/>
              </a:pPr>
              <a:t>‹#›</a:t>
            </a:fld>
            <a:endParaRPr lang="en-US" dirty="0"/>
          </a:p>
        </p:txBody>
      </p:sp>
    </p:spTree>
  </p:cSld>
  <p:clrMapOvr>
    <a:masterClrMapping/>
  </p:clrMapOvr>
  <p:transition advClick="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E1758D-168A-4252-9E6D-983AE5D98D51}" type="slidenum">
              <a:rPr lang="en-US"/>
              <a:pPr>
                <a:defRPr/>
              </a:pPr>
              <a:t>‹#›</a:t>
            </a:fld>
            <a:endParaRPr lang="en-US" dirty="0"/>
          </a:p>
        </p:txBody>
      </p:sp>
    </p:spTree>
  </p:cSld>
  <p:clrMapOvr>
    <a:masterClrMapping/>
  </p:clrMapOvr>
  <p:transition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DF9BB4-5AC5-4FAA-A211-DCE14E2D2B8D}" type="slidenum">
              <a:rPr lang="en-US"/>
              <a:pPr>
                <a:defRPr/>
              </a:pPr>
              <a:t>‹#›</a:t>
            </a:fld>
            <a:endParaRPr lang="en-US" dirty="0"/>
          </a:p>
        </p:txBody>
      </p:sp>
    </p:spTree>
  </p:cSld>
  <p:clrMapOvr>
    <a:masterClrMapping/>
  </p:clrMapOvr>
  <p:transition advClick="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DBAD3A-C517-4E8F-A910-E55C32AF46AA}" type="slidenum">
              <a:rPr lang="en-US"/>
              <a:pPr>
                <a:defRPr/>
              </a:pPr>
              <a:t>‹#›</a:t>
            </a:fld>
            <a:endParaRPr lang="en-US" dirty="0"/>
          </a:p>
        </p:txBody>
      </p:sp>
    </p:spTree>
  </p:cSld>
  <p:clrMapOvr>
    <a:masterClrMapping/>
  </p:clrMapOvr>
  <p:transition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7E30F6-924C-4EE0-A73E-FF6067CA7F5A}" type="slidenum">
              <a:rPr lang="en-US"/>
              <a:pPr>
                <a:defRPr/>
              </a:pPr>
              <a:t>‹#›</a:t>
            </a:fld>
            <a:endParaRPr lang="en-US" dirty="0"/>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C5CEA2C-AE93-4AB8-9FDE-DC0D4AFEA155}" type="slidenum">
              <a:rPr lang="en-US"/>
              <a:pPr>
                <a:defRPr/>
              </a:pPr>
              <a:t>‹#›</a:t>
            </a:fld>
            <a:endParaRPr lang="en-US" dirty="0"/>
          </a:p>
        </p:txBody>
      </p:sp>
    </p:spTree>
  </p:cSld>
  <p:clrMapOvr>
    <a:masterClrMapping/>
  </p:clrMapOvr>
  <p:transition advClick="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8A952C-FB2A-4100-950F-E4373B51AC84}" type="slidenum">
              <a:rPr lang="en-US"/>
              <a:pPr>
                <a:defRPr/>
              </a:pPr>
              <a:t>‹#›</a:t>
            </a:fld>
            <a:endParaRPr lang="en-US" dirty="0"/>
          </a:p>
        </p:txBody>
      </p:sp>
    </p:spTree>
  </p:cSld>
  <p:clrMapOvr>
    <a:masterClrMapping/>
  </p:clrMapOvr>
  <p:transition advClick="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CF0441-D0A6-476D-AB99-D0C2168F8ACC}" type="slidenum">
              <a:rPr lang="en-US"/>
              <a:pPr>
                <a:defRPr/>
              </a:pPr>
              <a:t>‹#›</a:t>
            </a:fld>
            <a:endParaRPr lang="en-US" dirty="0"/>
          </a:p>
        </p:txBody>
      </p:sp>
    </p:spTree>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1233AF-7AA7-4543-9CB7-E44EDE1AB024}" type="slidenum">
              <a:rPr lang="en-US"/>
              <a:pPr>
                <a:defRPr/>
              </a:pPr>
              <a:t>‹#›</a:t>
            </a:fld>
            <a:endParaRPr lang="en-US" dirty="0"/>
          </a:p>
        </p:txBody>
      </p:sp>
    </p:spTree>
  </p:cSld>
  <p:clrMapOvr>
    <a:masterClrMapping/>
  </p:clrMapOvr>
  <p:transition advClick="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9DB4841-E87A-458D-84B2-6315A435ABC3}" type="slidenum">
              <a:rPr lang="en-US"/>
              <a:pPr>
                <a:defRPr/>
              </a:pPr>
              <a:t>‹#›</a:t>
            </a:fld>
            <a:endParaRPr lang="en-US" dirty="0"/>
          </a:p>
        </p:txBody>
      </p:sp>
    </p:spTree>
  </p:cSld>
  <p:clrMapOvr>
    <a:masterClrMapping/>
  </p:clrMapOvr>
  <p:transition advClick="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644BFFB-3526-4359-B395-3D72BAB184F5}" type="slidenum">
              <a:rPr lang="en-US"/>
              <a:pPr>
                <a:defRPr/>
              </a:pPr>
              <a:t>‹#›</a:t>
            </a:fld>
            <a:endParaRPr lang="en-US" dirty="0"/>
          </a:p>
        </p:txBody>
      </p:sp>
    </p:spTree>
  </p:cSld>
  <p:clrMapOvr>
    <a:masterClrMapping/>
  </p:clrMapOvr>
  <p:transition advClick="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D89696E-5624-472C-A992-27C2EEB5B307}" type="slidenum">
              <a:rPr lang="en-US"/>
              <a:pPr>
                <a:defRPr/>
              </a:pPr>
              <a:t>‹#›</a:t>
            </a:fld>
            <a:endParaRPr lang="en-US" dirty="0"/>
          </a:p>
        </p:txBody>
      </p:sp>
    </p:spTree>
  </p:cSld>
  <p:clrMapOvr>
    <a:masterClrMapping/>
  </p:clrMapOvr>
  <p:transition advClick="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DA75A00-4537-4539-9050-94C6233FEC64}" type="slidenum">
              <a:rPr lang="en-US"/>
              <a:pPr>
                <a:defRPr/>
              </a:pPr>
              <a:t>‹#›</a:t>
            </a:fld>
            <a:endParaRPr lang="en-US" dirty="0"/>
          </a:p>
        </p:txBody>
      </p:sp>
    </p:spTree>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828E58-69E2-4860-A782-A73EC2652E04}" type="slidenum">
              <a:rPr lang="en-US"/>
              <a:pPr>
                <a:defRPr/>
              </a:pPr>
              <a:t>‹#›</a:t>
            </a:fld>
            <a:endParaRPr lang="en-US" dirty="0"/>
          </a:p>
        </p:txBody>
      </p:sp>
    </p:spTree>
  </p:cSld>
  <p:clrMapOvr>
    <a:masterClrMapping/>
  </p:clrMapOvr>
  <p:transition advClick="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875E2C4-6AFE-4969-B0C9-95004679E4AE}" type="slidenum">
              <a:rPr lang="en-US"/>
              <a:pPr>
                <a:defRPr/>
              </a:pPr>
              <a:t>‹#›</a:t>
            </a:fld>
            <a:endParaRPr lang="en-US" dirty="0"/>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1A6D646-9636-41F6-AB2F-BB158689BE9C}" type="slidenum">
              <a:rPr lang="en-US"/>
              <a:pPr>
                <a:defRPr/>
              </a:pPr>
              <a:t>‹#›</a:t>
            </a:fld>
            <a:endParaRPr lang="en-US" dirty="0"/>
          </a:p>
        </p:txBody>
      </p:sp>
    </p:spTree>
  </p:cSld>
  <p:clrMapOvr>
    <a:masterClrMapping/>
  </p:clrMapOvr>
  <p:transition advClick="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67117-AA03-400C-8EF2-DAEE4069FC08}" type="slidenum">
              <a:rPr lang="en-US"/>
              <a:pPr>
                <a:defRPr/>
              </a:pPr>
              <a:t>‹#›</a:t>
            </a:fld>
            <a:endParaRPr lang="en-US" dirty="0"/>
          </a:p>
        </p:txBody>
      </p:sp>
    </p:spTree>
  </p:cSld>
  <p:clrMapOvr>
    <a:masterClrMapping/>
  </p:clrMapOvr>
  <p:transition advClick="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8"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2"/>
            <a:ext cx="9444335" cy="1939925"/>
          </a:xfrm>
          <a:prstGeom prst="rect">
            <a:avLst/>
          </a:prstGeom>
        </p:spPr>
        <p:txBody>
          <a:bodyPr lIns="100309" tIns="50154" rIns="100309" bIns="50154"/>
          <a:lstStyle>
            <a:lvl1pPr marL="0" indent="0" algn="ctr">
              <a:buNone/>
              <a:defRPr/>
            </a:lvl1pPr>
            <a:lvl2pPr marL="457049" indent="0" algn="ctr">
              <a:buNone/>
              <a:defRPr/>
            </a:lvl2pPr>
            <a:lvl3pPr marL="914099" indent="0" algn="ctr">
              <a:buNone/>
              <a:defRPr/>
            </a:lvl3pPr>
            <a:lvl4pPr marL="1371149" indent="0" algn="ctr">
              <a:buNone/>
              <a:defRPr/>
            </a:lvl4pPr>
            <a:lvl5pPr marL="1828200" indent="0" algn="ctr">
              <a:buNone/>
              <a:defRPr/>
            </a:lvl5pPr>
            <a:lvl6pPr marL="2285249" indent="0" algn="ctr">
              <a:buNone/>
              <a:defRPr/>
            </a:lvl6pPr>
            <a:lvl7pPr marL="2742301" indent="0" algn="ctr">
              <a:buNone/>
              <a:defRPr/>
            </a:lvl7pPr>
            <a:lvl8pPr marL="3199352" indent="0" algn="ctr">
              <a:buNone/>
              <a:defRPr/>
            </a:lvl8pPr>
            <a:lvl9pPr marL="3656399" indent="0" algn="ctr">
              <a:buNone/>
              <a:defRPr/>
            </a:lvl9pPr>
          </a:lstStyle>
          <a:p>
            <a:r>
              <a:rPr lang="en-US"/>
              <a:t>Click to edit Master subtitle style</a:t>
            </a:r>
          </a:p>
        </p:txBody>
      </p:sp>
    </p:spTree>
    <p:extLst>
      <p:ext uri="{BB962C8B-B14F-4D97-AF65-F5344CB8AC3E}">
        <p14:creationId xmlns:p14="http://schemas.microsoft.com/office/powerpoint/2010/main" val="817663940"/>
      </p:ext>
    </p:extLst>
  </p:cSld>
  <p:clrMapOvr>
    <a:masterClrMapping/>
  </p:clrMapOvr>
  <p:transition>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3583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88501" y="404096"/>
            <a:ext cx="11277553" cy="798111"/>
          </a:xfrm>
        </p:spPr>
        <p:txBody>
          <a:bodyPr>
            <a:normAutofit/>
          </a:bodyPr>
          <a:lstStyle>
            <a:lvl1pPr>
              <a:defRPr sz="2616">
                <a:latin typeface="Century Gothic" charset="0"/>
                <a:ea typeface="Century Gothic" charset="0"/>
                <a:cs typeface="Century Gothic" charset="0"/>
              </a:defRPr>
            </a:lvl1pPr>
          </a:lstStyle>
          <a:p>
            <a:r>
              <a:rPr lang="en-US" dirty="0"/>
              <a:t>Click to edit Master title style</a:t>
            </a:r>
          </a:p>
        </p:txBody>
      </p:sp>
      <p:sp>
        <p:nvSpPr>
          <p:cNvPr id="3" name="Content Placeholder 2"/>
          <p:cNvSpPr>
            <a:spLocks noGrp="1"/>
          </p:cNvSpPr>
          <p:nvPr>
            <p:ph idx="1"/>
          </p:nvPr>
        </p:nvSpPr>
        <p:spPr>
          <a:xfrm>
            <a:off x="775514" y="1541085"/>
            <a:ext cx="11638359" cy="4815682"/>
          </a:xfr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6ECF37A-3E33-476F-BC09-07850CCAD611}"/>
              </a:ext>
            </a:extLst>
          </p:cNvPr>
          <p:cNvCxnSpPr/>
          <p:nvPr userDrawn="1"/>
        </p:nvCxnSpPr>
        <p:spPr>
          <a:xfrm>
            <a:off x="1288502" y="1019587"/>
            <a:ext cx="1091674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403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1323606"/>
            <a:ext cx="4438451" cy="1285875"/>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5276709" y="1323604"/>
            <a:ext cx="7542142" cy="5692773"/>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4904" y="2609469"/>
            <a:ext cx="4438451" cy="4406908"/>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Title 1"/>
          <p:cNvSpPr txBox="1">
            <a:spLocks/>
          </p:cNvSpPr>
          <p:nvPr userDrawn="1"/>
        </p:nvSpPr>
        <p:spPr>
          <a:xfrm>
            <a:off x="1154213" y="0"/>
            <a:ext cx="10452093" cy="1069788"/>
          </a:xfrm>
          <a:prstGeom prst="rect">
            <a:avLst/>
          </a:prstGeom>
        </p:spPr>
        <p:txBody>
          <a:bodyPr anchor="ctr"/>
          <a:lst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a:lstStyle>
          <a:p>
            <a:r>
              <a:rPr lang="en-US" kern="0"/>
              <a:t>Click to edit Master title style</a:t>
            </a:r>
            <a:endParaRPr lang="en-US" kern="0" dirty="0"/>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7.xml"/><Relationship Id="rId1" Type="http://schemas.openxmlformats.org/officeDocument/2006/relationships/slideLayout" Target="../slideLayouts/slideLayout72.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 name="Rectangle 40"/>
          <p:cNvSpPr>
            <a:spLocks noChangeArrowheads="1"/>
          </p:cNvSpPr>
          <p:nvPr/>
        </p:nvSpPr>
        <p:spPr bwMode="auto">
          <a:xfrm flipV="1">
            <a:off x="8903664" y="1095375"/>
            <a:ext cx="4572000" cy="84138"/>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430" tIns="45715" rIns="91430" bIns="45715" anchor="ctr"/>
          <a:lstStyle/>
          <a:p>
            <a:pPr algn="ctr" eaLnBrk="0" hangingPunct="0">
              <a:defRPr/>
            </a:pPr>
            <a:endParaRPr lang="en-US" sz="2200" dirty="0">
              <a:cs typeface="+mn-cs"/>
            </a:endParaRPr>
          </a:p>
        </p:txBody>
      </p:sp>
      <p:sp>
        <p:nvSpPr>
          <p:cNvPr id="3076" name="Rectangle 3"/>
          <p:cNvSpPr>
            <a:spLocks noGrp="1" noChangeArrowheads="1"/>
          </p:cNvSpPr>
          <p:nvPr>
            <p:ph type="body" idx="1"/>
          </p:nvPr>
        </p:nvSpPr>
        <p:spPr bwMode="auto">
          <a:xfrm>
            <a:off x="573883" y="1716094"/>
            <a:ext cx="12137496" cy="4554537"/>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3" name="Rectangle 9"/>
          <p:cNvSpPr>
            <a:spLocks noChangeArrowheads="1"/>
          </p:cNvSpPr>
          <p:nvPr/>
        </p:nvSpPr>
        <p:spPr bwMode="auto">
          <a:xfrm flipV="1">
            <a:off x="-17473" y="1095375"/>
            <a:ext cx="4572000" cy="82550"/>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430" tIns="45715" rIns="91430" bIns="45715" anchor="ctr"/>
          <a:lstStyle/>
          <a:p>
            <a:pPr eaLnBrk="0" hangingPunct="0">
              <a:defRPr/>
            </a:pPr>
            <a:endParaRPr lang="en-US" sz="2200" dirty="0">
              <a:cs typeface="+mn-cs"/>
            </a:endParaRPr>
          </a:p>
        </p:txBody>
      </p:sp>
      <p:pic>
        <p:nvPicPr>
          <p:cNvPr id="3078" name="Picture 33" descr="chrmblue_std small"/>
          <p:cNvPicPr>
            <a:picLocks noChangeAspect="1" noChangeArrowheads="1"/>
          </p:cNvPicPr>
          <p:nvPr/>
        </p:nvPicPr>
        <p:blipFill>
          <a:blip r:embed="rId17" cstate="print"/>
          <a:srcRect/>
          <a:stretch>
            <a:fillRect/>
          </a:stretch>
        </p:blipFill>
        <p:spPr bwMode="auto">
          <a:xfrm>
            <a:off x="174102" y="142875"/>
            <a:ext cx="980112" cy="819150"/>
          </a:xfrm>
          <a:prstGeom prst="rect">
            <a:avLst/>
          </a:prstGeom>
          <a:noFill/>
          <a:ln w="9525">
            <a:noFill/>
            <a:miter lim="800000"/>
            <a:headEnd/>
            <a:tailEnd/>
          </a:ln>
        </p:spPr>
      </p:pic>
      <p:sp>
        <p:nvSpPr>
          <p:cNvPr id="1059" name="Text Box 35"/>
          <p:cNvSpPr txBox="1">
            <a:spLocks noChangeArrowheads="1"/>
          </p:cNvSpPr>
          <p:nvPr/>
        </p:nvSpPr>
        <p:spPr bwMode="auto">
          <a:xfrm>
            <a:off x="4540704" y="998541"/>
            <a:ext cx="4412342" cy="307766"/>
          </a:xfrm>
          <a:prstGeom prst="rect">
            <a:avLst/>
          </a:prstGeom>
          <a:noFill/>
          <a:ln w="9525">
            <a:noFill/>
            <a:miter lim="800000"/>
            <a:headEnd/>
            <a:tailEnd/>
          </a:ln>
          <a:effectLst/>
        </p:spPr>
        <p:txBody>
          <a:bodyPr wrap="none" lIns="91430" tIns="45715" rIns="91430" bIns="45715">
            <a:spAutoFit/>
          </a:bodyPr>
          <a:lstStyle/>
          <a:p>
            <a:pPr algn="ctr" eaLnBrk="0" hangingPunct="0">
              <a:defRPr/>
            </a:pPr>
            <a:r>
              <a:rPr lang="en-US" sz="1400" b="1" i="1" dirty="0">
                <a:solidFill>
                  <a:schemeClr val="folHlink"/>
                </a:solidFill>
                <a:cs typeface="+mn-cs"/>
              </a:rPr>
              <a:t>Develop America's Airmen Today ... for Tomorrow</a:t>
            </a:r>
          </a:p>
        </p:txBody>
      </p:sp>
      <p:sp>
        <p:nvSpPr>
          <p:cNvPr id="1070" name="Rectangle 46"/>
          <p:cNvSpPr>
            <a:spLocks noChangeArrowheads="1"/>
          </p:cNvSpPr>
          <p:nvPr/>
        </p:nvSpPr>
        <p:spPr bwMode="auto">
          <a:xfrm flipV="1">
            <a:off x="-15323" y="7202499"/>
            <a:ext cx="3840480" cy="4603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430" tIns="45715" rIns="91430" bIns="45715" anchor="ctr"/>
          <a:lstStyle/>
          <a:p>
            <a:pPr eaLnBrk="0" hangingPunct="0">
              <a:defRPr/>
            </a:pPr>
            <a:endParaRPr lang="en-US" sz="2200" dirty="0">
              <a:cs typeface="+mn-cs"/>
            </a:endParaRPr>
          </a:p>
        </p:txBody>
      </p:sp>
      <p:sp>
        <p:nvSpPr>
          <p:cNvPr id="1071" name="Rectangle 47"/>
          <p:cNvSpPr>
            <a:spLocks noChangeArrowheads="1"/>
          </p:cNvSpPr>
          <p:nvPr/>
        </p:nvSpPr>
        <p:spPr bwMode="auto">
          <a:xfrm flipV="1">
            <a:off x="9650801" y="7179479"/>
            <a:ext cx="3840480" cy="46038"/>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430" tIns="45715" rIns="91430" bIns="45715" anchor="ctr"/>
          <a:lstStyle/>
          <a:p>
            <a:pPr algn="ctr" eaLnBrk="0" hangingPunct="0">
              <a:defRPr/>
            </a:pPr>
            <a:endParaRPr lang="en-US" sz="2200" dirty="0">
              <a:cs typeface="+mn-cs"/>
            </a:endParaRPr>
          </a:p>
        </p:txBody>
      </p:sp>
      <p:pic>
        <p:nvPicPr>
          <p:cNvPr id="19" name="Picture 17" descr="AFIT(good)"/>
          <p:cNvPicPr>
            <a:picLocks noChangeAspect="1" noChangeArrowheads="1"/>
          </p:cNvPicPr>
          <p:nvPr userDrawn="1"/>
        </p:nvPicPr>
        <p:blipFill>
          <a:blip r:embed="rId18" cstate="print">
            <a:duotone>
              <a:prstClr val="black"/>
              <a:schemeClr val="accent2">
                <a:tint val="45000"/>
                <a:satMod val="400000"/>
              </a:schemeClr>
            </a:duotone>
          </a:blip>
          <a:srcRect/>
          <a:stretch>
            <a:fillRect/>
          </a:stretch>
        </p:blipFill>
        <p:spPr bwMode="auto">
          <a:xfrm>
            <a:off x="11648140" y="230804"/>
            <a:ext cx="1649101" cy="694493"/>
          </a:xfrm>
          <a:prstGeom prst="rect">
            <a:avLst/>
          </a:prstGeom>
          <a:noFill/>
          <a:ln w="9525">
            <a:noFill/>
            <a:miter lim="800000"/>
            <a:headEnd/>
            <a:tailEnd/>
          </a:ln>
        </p:spPr>
      </p:pic>
      <p:sp>
        <p:nvSpPr>
          <p:cNvPr id="20" name="Text Box 12"/>
          <p:cNvSpPr txBox="1">
            <a:spLocks noChangeArrowheads="1"/>
          </p:cNvSpPr>
          <p:nvPr userDrawn="1"/>
        </p:nvSpPr>
        <p:spPr bwMode="auto">
          <a:xfrm>
            <a:off x="3891267" y="7058030"/>
            <a:ext cx="5711217" cy="283944"/>
          </a:xfrm>
          <a:prstGeom prst="rect">
            <a:avLst/>
          </a:prstGeom>
          <a:noFill/>
          <a:ln w="9525">
            <a:noFill/>
            <a:miter lim="800000"/>
            <a:headEnd/>
            <a:tailEnd/>
          </a:ln>
          <a:effectLst/>
        </p:spPr>
        <p:txBody>
          <a:bodyPr wrap="none" lIns="83077" tIns="41539" rIns="83077" bIns="41539">
            <a:spAutoFit/>
          </a:bodyPr>
          <a:lstStyle/>
          <a:p>
            <a:pPr algn="ctr" defTabSz="831191" eaLnBrk="0" fontAlgn="auto" hangingPunct="0">
              <a:spcBef>
                <a:spcPts val="0"/>
              </a:spcBef>
              <a:spcAft>
                <a:spcPts val="0"/>
              </a:spcAft>
              <a:defRPr/>
            </a:pPr>
            <a:r>
              <a:rPr lang="en-US" sz="1300" b="1" i="1" dirty="0">
                <a:solidFill>
                  <a:srgbClr val="000066"/>
                </a:solidFill>
                <a:latin typeface="+mn-lt"/>
                <a:cs typeface="+mn-cs"/>
              </a:rPr>
              <a:t>Air University: The Intellectual and Leadership Center of the Air Force</a:t>
            </a:r>
          </a:p>
        </p:txBody>
      </p:sp>
      <p:sp>
        <p:nvSpPr>
          <p:cNvPr id="21" name="Text Box 13"/>
          <p:cNvSpPr txBox="1">
            <a:spLocks noChangeArrowheads="1"/>
          </p:cNvSpPr>
          <p:nvPr userDrawn="1"/>
        </p:nvSpPr>
        <p:spPr bwMode="auto">
          <a:xfrm>
            <a:off x="5613760" y="7321559"/>
            <a:ext cx="2266230" cy="267703"/>
          </a:xfrm>
          <a:prstGeom prst="rect">
            <a:avLst/>
          </a:prstGeom>
          <a:noFill/>
          <a:ln w="9525">
            <a:noFill/>
            <a:miter lim="800000"/>
            <a:headEnd/>
            <a:tailEnd/>
          </a:ln>
          <a:effectLst/>
        </p:spPr>
        <p:txBody>
          <a:bodyPr wrap="none" lIns="82217" tIns="41117" rIns="82217" bIns="41117">
            <a:spAutoFit/>
          </a:bodyPr>
          <a:lstStyle/>
          <a:p>
            <a:pPr algn="ctr" defTabSz="820639" eaLnBrk="0" fontAlgn="auto" hangingPunct="0">
              <a:spcBef>
                <a:spcPts val="0"/>
              </a:spcBef>
              <a:spcAft>
                <a:spcPts val="0"/>
              </a:spcAft>
              <a:defRPr/>
            </a:pPr>
            <a:r>
              <a:rPr lang="en-US" sz="1200" b="1" i="1" dirty="0">
                <a:solidFill>
                  <a:srgbClr val="000066"/>
                </a:solidFill>
                <a:latin typeface="+mn-lt"/>
                <a:cs typeface="+mn-cs"/>
              </a:rPr>
              <a:t>Aim High…Fly – Fight – Win </a:t>
            </a:r>
            <a:endParaRPr lang="en-US" sz="1200" i="1" dirty="0">
              <a:solidFill>
                <a:srgbClr val="000000"/>
              </a:solidFill>
              <a:latin typeface="+mn-lt"/>
              <a:cs typeface="+mn-cs"/>
            </a:endParaRP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38"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9" r:id="rId14"/>
    <p:sldLayoutId id="2147483740" r:id="rId15"/>
  </p:sldLayoutIdLst>
  <p:transition advClick="0"/>
  <p:hf hdr="0" ftr="0"/>
  <p:txStyles>
    <p:title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p:titleStyle>
    <p:body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A7952CB5-F1CE-4577-BBB5-B163B594BC9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5123"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ABF4E253-A615-49BD-8FA8-01FEED9E4DA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6147"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4AD767FB-4304-4E90-8357-526702A6072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7171"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9E9D68D2-B9A9-4867-AA87-6105F0B8EFA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8195"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7BB1395D-C104-4CE8-A60A-486AFE6D699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3" cstate="print"/>
          <a:srcRect/>
          <a:stretch>
            <a:fillRect/>
          </a:stretch>
        </p:blipFill>
        <p:spPr bwMode="auto">
          <a:xfrm>
            <a:off x="2" y="0"/>
            <a:ext cx="13493750" cy="7589838"/>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2343" y="7182236"/>
            <a:ext cx="2672981" cy="66762"/>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9850" tIns="49925" rIns="99850" bIns="49925" anchor="ctr"/>
          <a:lstStyle/>
          <a:p>
            <a:pPr fontAlgn="auto">
              <a:spcBef>
                <a:spcPts val="0"/>
              </a:spcBef>
              <a:spcAft>
                <a:spcPts val="0"/>
              </a:spcAft>
              <a:defRPr/>
            </a:pPr>
            <a:endParaRPr lang="en-US" sz="1800" dirty="0">
              <a:solidFill>
                <a:srgbClr val="000000"/>
              </a:solidFill>
              <a:latin typeface="Arial"/>
            </a:endParaRPr>
          </a:p>
        </p:txBody>
      </p:sp>
      <p:sp>
        <p:nvSpPr>
          <p:cNvPr id="972804" name="Rectangle 4"/>
          <p:cNvSpPr>
            <a:spLocks noChangeArrowheads="1"/>
          </p:cNvSpPr>
          <p:nvPr/>
        </p:nvSpPr>
        <p:spPr bwMode="auto">
          <a:xfrm flipV="1">
            <a:off x="10488120" y="7194545"/>
            <a:ext cx="2984555" cy="68519"/>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011" tIns="45509" rIns="91011" bIns="45509" anchor="ctr"/>
          <a:lstStyle/>
          <a:p>
            <a:pPr algn="ctr" defTabSz="907101" fontAlgn="auto">
              <a:spcBef>
                <a:spcPts val="0"/>
              </a:spcBef>
              <a:spcAft>
                <a:spcPts val="0"/>
              </a:spcAft>
              <a:defRPr/>
            </a:pPr>
            <a:endParaRPr lang="en-US" sz="2200" dirty="0">
              <a:solidFill>
                <a:srgbClr val="000000"/>
              </a:solidFill>
              <a:latin typeface="Arial"/>
            </a:endParaRPr>
          </a:p>
        </p:txBody>
      </p:sp>
      <p:sp>
        <p:nvSpPr>
          <p:cNvPr id="972805" name="Text Box 5"/>
          <p:cNvSpPr txBox="1">
            <a:spLocks noChangeArrowheads="1"/>
          </p:cNvSpPr>
          <p:nvPr/>
        </p:nvSpPr>
        <p:spPr bwMode="auto">
          <a:xfrm>
            <a:off x="2722179" y="7068039"/>
            <a:ext cx="5727240" cy="291962"/>
          </a:xfrm>
          <a:prstGeom prst="rect">
            <a:avLst/>
          </a:prstGeom>
          <a:noFill/>
          <a:ln w="9525">
            <a:noFill/>
            <a:miter lim="800000"/>
            <a:headEnd/>
            <a:tailEnd/>
          </a:ln>
          <a:effectLst/>
        </p:spPr>
        <p:txBody>
          <a:bodyPr wrap="none" lIns="91011" tIns="45509" rIns="91011" bIns="45509">
            <a:spAutoFit/>
          </a:bodyPr>
          <a:lstStyle/>
          <a:p>
            <a:pPr defTabSz="910211" fontAlgn="auto">
              <a:spcBef>
                <a:spcPts val="0"/>
              </a:spcBef>
              <a:spcAft>
                <a:spcPts val="0"/>
              </a:spcAft>
              <a:defRPr/>
            </a:pPr>
            <a:r>
              <a:rPr lang="en-US" sz="1300" b="1" i="1" dirty="0">
                <a:solidFill>
                  <a:srgbClr val="000066"/>
                </a:solidFill>
                <a:latin typeface="Arial"/>
              </a:rPr>
              <a:t>Air University: The Intellectual and Leadership Center of the Air Force</a:t>
            </a:r>
          </a:p>
        </p:txBody>
      </p:sp>
      <p:sp>
        <p:nvSpPr>
          <p:cNvPr id="972808" name="Rectangle 8"/>
          <p:cNvSpPr>
            <a:spLocks noChangeArrowheads="1"/>
          </p:cNvSpPr>
          <p:nvPr/>
        </p:nvSpPr>
        <p:spPr bwMode="auto">
          <a:xfrm flipV="1">
            <a:off x="9333177" y="1094554"/>
            <a:ext cx="4160573" cy="86088"/>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011" tIns="45509" rIns="91011" bIns="45509" anchor="ctr"/>
          <a:lstStyle/>
          <a:p>
            <a:pPr algn="ctr" defTabSz="907101" fontAlgn="auto">
              <a:spcBef>
                <a:spcPts val="0"/>
              </a:spcBef>
              <a:spcAft>
                <a:spcPts val="0"/>
              </a:spcAft>
              <a:defRPr/>
            </a:pPr>
            <a:endParaRPr lang="en-US" sz="2200" dirty="0">
              <a:solidFill>
                <a:srgbClr val="000000"/>
              </a:solidFill>
              <a:latin typeface="Arial"/>
            </a:endParaRPr>
          </a:p>
        </p:txBody>
      </p:sp>
      <p:sp>
        <p:nvSpPr>
          <p:cNvPr id="1031" name="Rectangle 9"/>
          <p:cNvSpPr>
            <a:spLocks noGrp="1" noChangeArrowheads="1"/>
          </p:cNvSpPr>
          <p:nvPr>
            <p:ph type="title"/>
          </p:nvPr>
        </p:nvSpPr>
        <p:spPr bwMode="auto">
          <a:xfrm>
            <a:off x="787137" y="0"/>
            <a:ext cx="11469687" cy="1138476"/>
          </a:xfrm>
          <a:prstGeom prst="rect">
            <a:avLst/>
          </a:prstGeom>
          <a:noFill/>
          <a:ln w="9525">
            <a:noFill/>
            <a:miter lim="800000"/>
            <a:headEnd/>
            <a:tailEnd/>
          </a:ln>
        </p:spPr>
        <p:txBody>
          <a:bodyPr vert="horz" wrap="square" lIns="99826" tIns="49915" rIns="99826" bIns="49915"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1094554"/>
            <a:ext cx="3656901" cy="8257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9850" tIns="49925" rIns="99850" bIns="49925" anchor="ctr"/>
          <a:lstStyle/>
          <a:p>
            <a:pPr fontAlgn="auto">
              <a:spcBef>
                <a:spcPts val="0"/>
              </a:spcBef>
              <a:spcAft>
                <a:spcPts val="0"/>
              </a:spcAft>
              <a:defRPr/>
            </a:pPr>
            <a:endParaRPr lang="en-US" sz="1800" dirty="0">
              <a:solidFill>
                <a:srgbClr val="000000"/>
              </a:solidFill>
              <a:latin typeface="Arial"/>
            </a:endParaRPr>
          </a:p>
        </p:txBody>
      </p:sp>
      <p:pic>
        <p:nvPicPr>
          <p:cNvPr id="1033" name="Picture 11" descr="chrmblue_std small"/>
          <p:cNvPicPr>
            <a:picLocks noChangeAspect="1" noChangeArrowheads="1"/>
          </p:cNvPicPr>
          <p:nvPr/>
        </p:nvPicPr>
        <p:blipFill>
          <a:blip r:embed="rId4" cstate="print"/>
          <a:srcRect/>
          <a:stretch>
            <a:fillRect/>
          </a:stretch>
        </p:blipFill>
        <p:spPr bwMode="auto">
          <a:xfrm>
            <a:off x="290491" y="142321"/>
            <a:ext cx="1185388" cy="820475"/>
          </a:xfrm>
          <a:prstGeom prst="rect">
            <a:avLst/>
          </a:prstGeom>
          <a:noFill/>
          <a:ln w="9525">
            <a:noFill/>
            <a:miter lim="800000"/>
            <a:headEnd/>
            <a:tailEnd/>
          </a:ln>
        </p:spPr>
      </p:pic>
      <p:sp>
        <p:nvSpPr>
          <p:cNvPr id="13" name="Text Box 13"/>
          <p:cNvSpPr txBox="1">
            <a:spLocks noChangeArrowheads="1"/>
          </p:cNvSpPr>
          <p:nvPr/>
        </p:nvSpPr>
        <p:spPr bwMode="auto">
          <a:xfrm>
            <a:off x="5172611" y="7292925"/>
            <a:ext cx="2336683" cy="291136"/>
          </a:xfrm>
          <a:prstGeom prst="rect">
            <a:avLst/>
          </a:prstGeom>
          <a:noFill/>
          <a:ln w="9525">
            <a:noFill/>
            <a:miter lim="800000"/>
            <a:headEnd/>
            <a:tailEnd/>
          </a:ln>
          <a:effectLst/>
        </p:spPr>
        <p:txBody>
          <a:bodyPr wrap="none" lIns="90179" tIns="45100" rIns="90179" bIns="45100">
            <a:spAutoFit/>
          </a:bodyPr>
          <a:lstStyle/>
          <a:p>
            <a:pPr defTabSz="900138" fontAlgn="auto">
              <a:spcBef>
                <a:spcPts val="0"/>
              </a:spcBef>
              <a:spcAft>
                <a:spcPts val="0"/>
              </a:spcAft>
              <a:defRPr/>
            </a:pPr>
            <a:r>
              <a:rPr lang="en-US" sz="1300" b="1" i="1" dirty="0">
                <a:solidFill>
                  <a:srgbClr val="000066"/>
                </a:solidFill>
                <a:latin typeface="Arial"/>
              </a:rPr>
              <a:t>Aim High…Fly - Fight - Win</a:t>
            </a:r>
            <a:endParaRPr lang="en-US" sz="1300" i="1" dirty="0">
              <a:solidFill>
                <a:srgbClr val="000000"/>
              </a:solidFill>
              <a:latin typeface="Arial"/>
            </a:endParaRPr>
          </a:p>
        </p:txBody>
      </p:sp>
      <p:pic>
        <p:nvPicPr>
          <p:cNvPr id="14" name="Picture 17" descr="AFIT(good)"/>
          <p:cNvPicPr>
            <a:picLocks noChangeAspect="1" noChangeArrowheads="1"/>
          </p:cNvPicPr>
          <p:nvPr/>
        </p:nvPicPr>
        <p:blipFill>
          <a:blip r:embed="rId5" cstate="screen">
            <a:duotone>
              <a:prstClr val="black"/>
              <a:schemeClr val="accent2">
                <a:tint val="45000"/>
                <a:satMod val="400000"/>
              </a:schemeClr>
            </a:duotone>
          </a:blip>
          <a:srcRect/>
          <a:stretch>
            <a:fillRect/>
          </a:stretch>
        </p:blipFill>
        <p:spPr bwMode="auto">
          <a:xfrm>
            <a:off x="11244792" y="168666"/>
            <a:ext cx="2136510" cy="768604"/>
          </a:xfrm>
          <a:prstGeom prst="rect">
            <a:avLst/>
          </a:prstGeom>
          <a:noFill/>
          <a:ln w="9525">
            <a:noFill/>
            <a:miter lim="800000"/>
            <a:headEnd/>
            <a:tailEnd/>
          </a:ln>
        </p:spPr>
      </p:pic>
      <p:sp>
        <p:nvSpPr>
          <p:cNvPr id="15" name="Text Box 7"/>
          <p:cNvSpPr txBox="1">
            <a:spLocks noChangeArrowheads="1"/>
          </p:cNvSpPr>
          <p:nvPr/>
        </p:nvSpPr>
        <p:spPr bwMode="auto">
          <a:xfrm>
            <a:off x="3598339" y="997927"/>
            <a:ext cx="4256459" cy="307700"/>
          </a:xfrm>
          <a:prstGeom prst="rect">
            <a:avLst/>
          </a:prstGeom>
          <a:noFill/>
          <a:ln w="9525">
            <a:noFill/>
            <a:miter lim="800000"/>
            <a:headEnd/>
            <a:tailEnd/>
          </a:ln>
          <a:effectLst/>
        </p:spPr>
        <p:txBody>
          <a:bodyPr wrap="none" lIns="91363" tIns="45682" rIns="91363" bIns="45682">
            <a:spAutoFit/>
          </a:bodyPr>
          <a:lstStyle/>
          <a:p>
            <a:pPr defTabSz="913781" eaLnBrk="0" fontAlgn="auto" hangingPunct="0">
              <a:spcBef>
                <a:spcPts val="0"/>
              </a:spcBef>
              <a:spcAft>
                <a:spcPts val="0"/>
              </a:spcAft>
              <a:defRPr/>
            </a:pPr>
            <a:r>
              <a:rPr lang="en-US" sz="1400" b="1" i="1" dirty="0">
                <a:solidFill>
                  <a:srgbClr val="000066"/>
                </a:solidFill>
                <a:latin typeface="Arial"/>
              </a:rPr>
              <a:t>The AFIT of Today is the Air Force of Tomorrow.</a:t>
            </a:r>
          </a:p>
        </p:txBody>
      </p:sp>
      <p:sp>
        <p:nvSpPr>
          <p:cNvPr id="16" name="Slide Number Placeholder 15"/>
          <p:cNvSpPr>
            <a:spLocks noGrp="1"/>
          </p:cNvSpPr>
          <p:nvPr>
            <p:ph type="sldNum" sz="quarter" idx="4"/>
          </p:nvPr>
        </p:nvSpPr>
        <p:spPr>
          <a:xfrm>
            <a:off x="10345208" y="7185761"/>
            <a:ext cx="3148542" cy="404089"/>
          </a:xfrm>
          <a:prstGeom prst="rect">
            <a:avLst/>
          </a:prstGeom>
        </p:spPr>
        <p:txBody>
          <a:bodyPr vert="horz" lIns="100289" tIns="50143" rIns="100289" bIns="50143" rtlCol="0" anchor="ctr"/>
          <a:lstStyle>
            <a:lvl1pPr algn="r">
              <a:defRPr sz="1300">
                <a:solidFill>
                  <a:srgbClr val="000000">
                    <a:tint val="75000"/>
                  </a:srgbClr>
                </a:solidFill>
                <a:cs typeface="Arial" charset="0"/>
              </a:defRPr>
            </a:lvl1pPr>
          </a:lstStyle>
          <a:p>
            <a:pPr>
              <a:defRPr/>
            </a:pPr>
            <a:fld id="{A8E01A80-7DFA-4C1F-BC6E-A2FE76CAFE34}" type="slidenum">
              <a:rPr lang="en-US"/>
              <a:pPr>
                <a:defRPr/>
              </a:pPr>
              <a:t>‹#›</a:t>
            </a:fld>
            <a:endParaRPr lang="en-US"/>
          </a:p>
        </p:txBody>
      </p:sp>
    </p:spTree>
    <p:extLst>
      <p:ext uri="{BB962C8B-B14F-4D97-AF65-F5344CB8AC3E}">
        <p14:creationId xmlns:p14="http://schemas.microsoft.com/office/powerpoint/2010/main" val="2878773200"/>
      </p:ext>
    </p:extLst>
  </p:cSld>
  <p:clrMap bg1="lt1" tx1="dk1" bg2="lt2" tx2="dk2" accent1="accent1" accent2="accent2" accent3="accent3" accent4="accent4" accent5="accent5" accent6="accent6" hlink="hlink" folHlink="folHlink"/>
  <p:sldLayoutIdLst>
    <p:sldLayoutId id="2147483817" r:id="rId1"/>
  </p:sldLayoutIdLst>
  <p:transition/>
  <p:hf hdr="0" ftr="0" dt="0"/>
  <p:txStyles>
    <p:titleStyle>
      <a:lvl1pPr algn="ctr" rtl="0" eaLnBrk="0" fontAlgn="base" hangingPunct="0">
        <a:spcBef>
          <a:spcPct val="0"/>
        </a:spcBef>
        <a:spcAft>
          <a:spcPct val="0"/>
        </a:spcAft>
        <a:defRPr sz="3900" b="1">
          <a:solidFill>
            <a:schemeClr val="folHlink"/>
          </a:solidFill>
          <a:latin typeface="+mj-lt"/>
          <a:ea typeface="+mj-ea"/>
          <a:cs typeface="+mj-cs"/>
        </a:defRPr>
      </a:lvl1pPr>
      <a:lvl2pPr algn="ctr" rtl="0" eaLnBrk="0" fontAlgn="base" hangingPunct="0">
        <a:spcBef>
          <a:spcPct val="0"/>
        </a:spcBef>
        <a:spcAft>
          <a:spcPct val="0"/>
        </a:spcAft>
        <a:defRPr sz="3900" b="1">
          <a:solidFill>
            <a:schemeClr val="folHlink"/>
          </a:solidFill>
          <a:latin typeface="Arial" charset="0"/>
        </a:defRPr>
      </a:lvl2pPr>
      <a:lvl3pPr algn="ctr" rtl="0" eaLnBrk="0" fontAlgn="base" hangingPunct="0">
        <a:spcBef>
          <a:spcPct val="0"/>
        </a:spcBef>
        <a:spcAft>
          <a:spcPct val="0"/>
        </a:spcAft>
        <a:defRPr sz="3900" b="1">
          <a:solidFill>
            <a:schemeClr val="folHlink"/>
          </a:solidFill>
          <a:latin typeface="Arial" charset="0"/>
        </a:defRPr>
      </a:lvl3pPr>
      <a:lvl4pPr algn="ctr" rtl="0" eaLnBrk="0" fontAlgn="base" hangingPunct="0">
        <a:spcBef>
          <a:spcPct val="0"/>
        </a:spcBef>
        <a:spcAft>
          <a:spcPct val="0"/>
        </a:spcAft>
        <a:defRPr sz="3900" b="1">
          <a:solidFill>
            <a:schemeClr val="folHlink"/>
          </a:solidFill>
          <a:latin typeface="Arial" charset="0"/>
        </a:defRPr>
      </a:lvl4pPr>
      <a:lvl5pPr algn="ctr" rtl="0" eaLnBrk="0" fontAlgn="base" hangingPunct="0">
        <a:spcBef>
          <a:spcPct val="0"/>
        </a:spcBef>
        <a:spcAft>
          <a:spcPct val="0"/>
        </a:spcAft>
        <a:defRPr sz="3900" b="1">
          <a:solidFill>
            <a:schemeClr val="folHlink"/>
          </a:solidFill>
          <a:latin typeface="Arial" charset="0"/>
        </a:defRPr>
      </a:lvl5pPr>
      <a:lvl6pPr marL="499314" algn="ctr" rtl="0" fontAlgn="base">
        <a:spcBef>
          <a:spcPct val="0"/>
        </a:spcBef>
        <a:spcAft>
          <a:spcPct val="0"/>
        </a:spcAft>
        <a:defRPr sz="3900" b="1">
          <a:solidFill>
            <a:schemeClr val="folHlink"/>
          </a:solidFill>
          <a:latin typeface="Arial" charset="0"/>
        </a:defRPr>
      </a:lvl6pPr>
      <a:lvl7pPr marL="998631" algn="ctr" rtl="0" fontAlgn="base">
        <a:spcBef>
          <a:spcPct val="0"/>
        </a:spcBef>
        <a:spcAft>
          <a:spcPct val="0"/>
        </a:spcAft>
        <a:defRPr sz="3900" b="1">
          <a:solidFill>
            <a:schemeClr val="folHlink"/>
          </a:solidFill>
          <a:latin typeface="Arial" charset="0"/>
        </a:defRPr>
      </a:lvl7pPr>
      <a:lvl8pPr marL="1497949" algn="ctr" rtl="0" fontAlgn="base">
        <a:spcBef>
          <a:spcPct val="0"/>
        </a:spcBef>
        <a:spcAft>
          <a:spcPct val="0"/>
        </a:spcAft>
        <a:defRPr sz="3900" b="1">
          <a:solidFill>
            <a:schemeClr val="folHlink"/>
          </a:solidFill>
          <a:latin typeface="Arial" charset="0"/>
        </a:defRPr>
      </a:lvl8pPr>
      <a:lvl9pPr marL="1997262" algn="ctr" rtl="0" fontAlgn="base">
        <a:spcBef>
          <a:spcPct val="0"/>
        </a:spcBef>
        <a:spcAft>
          <a:spcPct val="0"/>
        </a:spcAft>
        <a:defRPr sz="3900" b="1">
          <a:solidFill>
            <a:schemeClr val="folHlink"/>
          </a:solidFill>
          <a:latin typeface="Arial" charset="0"/>
        </a:defRPr>
      </a:lvl9pPr>
    </p:titleStyle>
    <p:bodyStyle>
      <a:lvl1pPr marL="360514" indent="-360514" algn="l" rtl="0" eaLnBrk="0" fontAlgn="base" hangingPunct="0">
        <a:spcBef>
          <a:spcPct val="20000"/>
        </a:spcBef>
        <a:spcAft>
          <a:spcPct val="0"/>
        </a:spcAft>
        <a:buChar char="•"/>
        <a:defRPr sz="2600">
          <a:solidFill>
            <a:schemeClr val="tx1"/>
          </a:solidFill>
          <a:latin typeface="+mn-lt"/>
          <a:ea typeface="+mn-ea"/>
          <a:cs typeface="+mn-cs"/>
        </a:defRPr>
      </a:lvl1pPr>
      <a:lvl2pPr marL="797659" indent="-297816" algn="l" rtl="0" eaLnBrk="0" fontAlgn="base" hangingPunct="0">
        <a:spcBef>
          <a:spcPct val="20000"/>
        </a:spcBef>
        <a:spcAft>
          <a:spcPct val="0"/>
        </a:spcAft>
        <a:buChar char="•"/>
        <a:defRPr sz="2400">
          <a:solidFill>
            <a:schemeClr val="tx1"/>
          </a:solidFill>
          <a:latin typeface="+mn-lt"/>
        </a:defRPr>
      </a:lvl2pPr>
      <a:lvl3pPr marL="1236546" indent="-235119" algn="l" rtl="0" eaLnBrk="0" fontAlgn="base" hangingPunct="0">
        <a:spcBef>
          <a:spcPct val="20000"/>
        </a:spcBef>
        <a:spcAft>
          <a:spcPct val="0"/>
        </a:spcAft>
        <a:buChar char="•"/>
        <a:defRPr>
          <a:solidFill>
            <a:schemeClr val="tx1"/>
          </a:solidFill>
          <a:latin typeface="+mn-lt"/>
        </a:defRPr>
      </a:lvl3pPr>
      <a:lvl4pPr marL="1736390" indent="-235119" algn="l" rtl="0" eaLnBrk="0" fontAlgn="base" hangingPunct="0">
        <a:spcBef>
          <a:spcPct val="20000"/>
        </a:spcBef>
        <a:spcAft>
          <a:spcPct val="0"/>
        </a:spcAft>
        <a:defRPr>
          <a:solidFill>
            <a:schemeClr val="tx1"/>
          </a:solidFill>
          <a:latin typeface="+mn-lt"/>
        </a:defRPr>
      </a:lvl4pPr>
      <a:lvl5pPr marL="2236232" indent="-235119" algn="l" rtl="0" eaLnBrk="0" fontAlgn="base" hangingPunct="0">
        <a:spcBef>
          <a:spcPct val="20000"/>
        </a:spcBef>
        <a:spcAft>
          <a:spcPct val="0"/>
        </a:spcAft>
        <a:buChar char="»"/>
        <a:defRPr>
          <a:solidFill>
            <a:schemeClr val="tx1"/>
          </a:solidFill>
          <a:latin typeface="+mn-lt"/>
        </a:defRPr>
      </a:lvl5pPr>
      <a:lvl6pPr marL="2746236" indent="-249659" algn="l" rtl="0" fontAlgn="base">
        <a:spcBef>
          <a:spcPct val="20000"/>
        </a:spcBef>
        <a:spcAft>
          <a:spcPct val="0"/>
        </a:spcAft>
        <a:buChar char="»"/>
        <a:defRPr>
          <a:solidFill>
            <a:schemeClr val="tx1"/>
          </a:solidFill>
          <a:latin typeface="+mn-lt"/>
        </a:defRPr>
      </a:lvl6pPr>
      <a:lvl7pPr marL="3245547" indent="-249659" algn="l" rtl="0" fontAlgn="base">
        <a:spcBef>
          <a:spcPct val="20000"/>
        </a:spcBef>
        <a:spcAft>
          <a:spcPct val="0"/>
        </a:spcAft>
        <a:buChar char="»"/>
        <a:defRPr>
          <a:solidFill>
            <a:schemeClr val="tx1"/>
          </a:solidFill>
          <a:latin typeface="+mn-lt"/>
        </a:defRPr>
      </a:lvl7pPr>
      <a:lvl8pPr marL="3744862" indent="-249659" algn="l" rtl="0" fontAlgn="base">
        <a:spcBef>
          <a:spcPct val="20000"/>
        </a:spcBef>
        <a:spcAft>
          <a:spcPct val="0"/>
        </a:spcAft>
        <a:buChar char="»"/>
        <a:defRPr>
          <a:solidFill>
            <a:schemeClr val="tx1"/>
          </a:solidFill>
          <a:latin typeface="+mn-lt"/>
        </a:defRPr>
      </a:lvl8pPr>
      <a:lvl9pPr marL="4244173" indent="-249659" algn="l" rtl="0" fontAlgn="base">
        <a:spcBef>
          <a:spcPct val="20000"/>
        </a:spcBef>
        <a:spcAft>
          <a:spcPct val="0"/>
        </a:spcAft>
        <a:buChar char="»"/>
        <a:defRPr>
          <a:solidFill>
            <a:schemeClr val="tx1"/>
          </a:solidFill>
          <a:latin typeface="+mn-lt"/>
        </a:defRPr>
      </a:lvl9pPr>
    </p:bodyStyle>
    <p:otherStyle>
      <a:defPPr>
        <a:defRPr lang="en-US"/>
      </a:defPPr>
      <a:lvl1pPr marL="0" algn="l" defTabSz="998631" rtl="0" eaLnBrk="1" latinLnBrk="0" hangingPunct="1">
        <a:defRPr sz="2000" kern="1200">
          <a:solidFill>
            <a:schemeClr val="tx1"/>
          </a:solidFill>
          <a:latin typeface="+mn-lt"/>
          <a:ea typeface="+mn-ea"/>
          <a:cs typeface="+mn-cs"/>
        </a:defRPr>
      </a:lvl1pPr>
      <a:lvl2pPr marL="499314" algn="l" defTabSz="998631" rtl="0" eaLnBrk="1" latinLnBrk="0" hangingPunct="1">
        <a:defRPr sz="2000" kern="1200">
          <a:solidFill>
            <a:schemeClr val="tx1"/>
          </a:solidFill>
          <a:latin typeface="+mn-lt"/>
          <a:ea typeface="+mn-ea"/>
          <a:cs typeface="+mn-cs"/>
        </a:defRPr>
      </a:lvl2pPr>
      <a:lvl3pPr marL="998631" algn="l" defTabSz="998631" rtl="0" eaLnBrk="1" latinLnBrk="0" hangingPunct="1">
        <a:defRPr sz="2000" kern="1200">
          <a:solidFill>
            <a:schemeClr val="tx1"/>
          </a:solidFill>
          <a:latin typeface="+mn-lt"/>
          <a:ea typeface="+mn-ea"/>
          <a:cs typeface="+mn-cs"/>
        </a:defRPr>
      </a:lvl3pPr>
      <a:lvl4pPr marL="1497949" algn="l" defTabSz="998631" rtl="0" eaLnBrk="1" latinLnBrk="0" hangingPunct="1">
        <a:defRPr sz="2000" kern="1200">
          <a:solidFill>
            <a:schemeClr val="tx1"/>
          </a:solidFill>
          <a:latin typeface="+mn-lt"/>
          <a:ea typeface="+mn-ea"/>
          <a:cs typeface="+mn-cs"/>
        </a:defRPr>
      </a:lvl4pPr>
      <a:lvl5pPr marL="1997262" algn="l" defTabSz="998631" rtl="0" eaLnBrk="1" latinLnBrk="0" hangingPunct="1">
        <a:defRPr sz="2000" kern="1200">
          <a:solidFill>
            <a:schemeClr val="tx1"/>
          </a:solidFill>
          <a:latin typeface="+mn-lt"/>
          <a:ea typeface="+mn-ea"/>
          <a:cs typeface="+mn-cs"/>
        </a:defRPr>
      </a:lvl5pPr>
      <a:lvl6pPr marL="2496571" algn="l" defTabSz="998631" rtl="0" eaLnBrk="1" latinLnBrk="0" hangingPunct="1">
        <a:defRPr sz="2000" kern="1200">
          <a:solidFill>
            <a:schemeClr val="tx1"/>
          </a:solidFill>
          <a:latin typeface="+mn-lt"/>
          <a:ea typeface="+mn-ea"/>
          <a:cs typeface="+mn-cs"/>
        </a:defRPr>
      </a:lvl6pPr>
      <a:lvl7pPr marL="2995892" algn="l" defTabSz="998631" rtl="0" eaLnBrk="1" latinLnBrk="0" hangingPunct="1">
        <a:defRPr sz="2000" kern="1200">
          <a:solidFill>
            <a:schemeClr val="tx1"/>
          </a:solidFill>
          <a:latin typeface="+mn-lt"/>
          <a:ea typeface="+mn-ea"/>
          <a:cs typeface="+mn-cs"/>
        </a:defRPr>
      </a:lvl7pPr>
      <a:lvl8pPr marL="3495207" algn="l" defTabSz="998631" rtl="0" eaLnBrk="1" latinLnBrk="0" hangingPunct="1">
        <a:defRPr sz="2000" kern="1200">
          <a:solidFill>
            <a:schemeClr val="tx1"/>
          </a:solidFill>
          <a:latin typeface="+mn-lt"/>
          <a:ea typeface="+mn-ea"/>
          <a:cs typeface="+mn-cs"/>
        </a:defRPr>
      </a:lvl8pPr>
      <a:lvl9pPr marL="3994524" algn="l" defTabSz="998631" rtl="0" eaLnBrk="1" latinLnBrk="0" hangingPunct="1">
        <a:defRPr sz="2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7699" y="404091"/>
            <a:ext cx="11638359" cy="14670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27699" y="2020443"/>
            <a:ext cx="11638359" cy="4815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27697" y="7034663"/>
            <a:ext cx="3036094" cy="404089"/>
          </a:xfrm>
          <a:prstGeom prst="rect">
            <a:avLst/>
          </a:prstGeom>
        </p:spPr>
        <p:txBody>
          <a:bodyPr vert="horz" lIns="91440" tIns="45720" rIns="91440" bIns="45720" rtlCol="0" anchor="ctr"/>
          <a:lstStyle>
            <a:lvl1pPr algn="l">
              <a:defRPr sz="981" b="0" i="0">
                <a:solidFill>
                  <a:schemeClr val="tx1">
                    <a:tint val="75000"/>
                  </a:schemeClr>
                </a:solidFill>
                <a:latin typeface="Times New Roman" panose="02020603050405020304" pitchFamily="18" charset="0"/>
                <a:cs typeface="Times New Roman" panose="02020603050405020304" pitchFamily="18" charset="0"/>
              </a:defRPr>
            </a:lvl1pPr>
          </a:lstStyle>
          <a:p>
            <a:pPr hangingPunct="1"/>
            <a:fld id="{FAF516A9-9293-D94E-8372-267E3A082C30}" type="datetime1">
              <a:rPr lang="en-US" kern="1200" smtClean="0">
                <a:solidFill>
                  <a:prstClr val="black">
                    <a:tint val="75000"/>
                  </a:prstClr>
                </a:solidFill>
              </a:rPr>
              <a:t>3/1/2022</a:t>
            </a:fld>
            <a:endParaRPr lang="en-US" kern="1200" dirty="0">
              <a:solidFill>
                <a:prstClr val="black">
                  <a:tint val="75000"/>
                </a:prstClr>
              </a:solidFill>
            </a:endParaRPr>
          </a:p>
        </p:txBody>
      </p:sp>
      <p:sp>
        <p:nvSpPr>
          <p:cNvPr id="5" name="Footer Placeholder 4"/>
          <p:cNvSpPr>
            <a:spLocks noGrp="1"/>
          </p:cNvSpPr>
          <p:nvPr>
            <p:ph type="ftr" sz="quarter" idx="3"/>
          </p:nvPr>
        </p:nvSpPr>
        <p:spPr>
          <a:xfrm>
            <a:off x="4469808" y="7034663"/>
            <a:ext cx="4554141" cy="404089"/>
          </a:xfrm>
          <a:prstGeom prst="rect">
            <a:avLst/>
          </a:prstGeom>
        </p:spPr>
        <p:txBody>
          <a:bodyPr vert="horz" lIns="91440" tIns="45720" rIns="91440" bIns="45720" rtlCol="0" anchor="ctr"/>
          <a:lstStyle>
            <a:lvl1pPr algn="ctr">
              <a:defRPr sz="981" b="0" i="0">
                <a:solidFill>
                  <a:schemeClr val="tx1">
                    <a:tint val="75000"/>
                  </a:schemeClr>
                </a:solidFill>
                <a:latin typeface="Times New Roman" panose="02020603050405020304" pitchFamily="18" charset="0"/>
                <a:cs typeface="Times New Roman" panose="02020603050405020304" pitchFamily="18" charset="0"/>
              </a:defRPr>
            </a:lvl1pPr>
          </a:lstStyle>
          <a:p>
            <a:pPr hangingPunct="1"/>
            <a:endParaRPr lang="en-US" kern="1200" dirty="0">
              <a:solidFill>
                <a:prstClr val="black">
                  <a:tint val="75000"/>
                </a:prstClr>
              </a:solidFill>
            </a:endParaRPr>
          </a:p>
        </p:txBody>
      </p:sp>
      <p:sp>
        <p:nvSpPr>
          <p:cNvPr id="6" name="Slide Number Placeholder 5"/>
          <p:cNvSpPr>
            <a:spLocks noGrp="1"/>
          </p:cNvSpPr>
          <p:nvPr>
            <p:ph type="sldNum" sz="quarter" idx="4"/>
          </p:nvPr>
        </p:nvSpPr>
        <p:spPr>
          <a:xfrm>
            <a:off x="9529961" y="7034663"/>
            <a:ext cx="3036094" cy="404089"/>
          </a:xfrm>
          <a:prstGeom prst="rect">
            <a:avLst/>
          </a:prstGeom>
        </p:spPr>
        <p:txBody>
          <a:bodyPr vert="horz" lIns="91440" tIns="45720" rIns="91440" bIns="45720" rtlCol="0" anchor="ctr"/>
          <a:lstStyle>
            <a:lvl1pPr algn="r">
              <a:defRPr sz="981" b="0" i="0">
                <a:solidFill>
                  <a:schemeClr val="tx1">
                    <a:tint val="75000"/>
                  </a:schemeClr>
                </a:solidFill>
                <a:latin typeface="Times New Roman" panose="02020603050405020304" pitchFamily="18" charset="0"/>
                <a:cs typeface="Times New Roman" panose="02020603050405020304" pitchFamily="18" charset="0"/>
              </a:defRPr>
            </a:lvl1pPr>
          </a:lstStyle>
          <a:p>
            <a:pPr hangingPunct="1"/>
            <a:fld id="{B0F3EEBB-6EBE-E149-9CF4-CED2E7952F16}" type="slidenum">
              <a:rPr lang="en-US" kern="1200" smtClean="0">
                <a:solidFill>
                  <a:prstClr val="black">
                    <a:tint val="75000"/>
                  </a:prstClr>
                </a:solidFill>
              </a:rPr>
              <a:pPr hangingPunct="1"/>
              <a:t>‹#›</a:t>
            </a:fld>
            <a:endParaRPr lang="en-US" kern="1200" dirty="0">
              <a:solidFill>
                <a:prstClr val="black">
                  <a:tint val="75000"/>
                </a:prstClr>
              </a:solidFill>
            </a:endParaRPr>
          </a:p>
        </p:txBody>
      </p:sp>
    </p:spTree>
    <p:extLst>
      <p:ext uri="{BB962C8B-B14F-4D97-AF65-F5344CB8AC3E}">
        <p14:creationId xmlns:p14="http://schemas.microsoft.com/office/powerpoint/2010/main" val="4112396988"/>
      </p:ext>
    </p:extLst>
  </p:cSld>
  <p:clrMap bg1="lt1" tx1="dk1" bg2="lt2" tx2="dk2" accent1="accent1" accent2="accent2" accent3="accent3" accent4="accent4" accent5="accent5" accent6="accent6" hlink="hlink" folHlink="folHlink"/>
  <p:sldLayoutIdLst>
    <p:sldLayoutId id="2147483820" r:id="rId1"/>
    <p:sldLayoutId id="2147483821" r:id="rId2"/>
  </p:sldLayoutIdLst>
  <p:hf hdr="0" ftr="0" dt="0"/>
  <p:txStyles>
    <p:titleStyle>
      <a:lvl1pPr algn="l" defTabSz="747424" rtl="0" eaLnBrk="1" latinLnBrk="0" hangingPunct="1">
        <a:lnSpc>
          <a:spcPct val="90000"/>
        </a:lnSpc>
        <a:spcBef>
          <a:spcPct val="0"/>
        </a:spcBef>
        <a:buNone/>
        <a:defRPr sz="3597" b="0" i="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86856" indent="-186856" algn="l" defTabSz="747424" rtl="0" eaLnBrk="1" latinLnBrk="0" hangingPunct="1">
        <a:lnSpc>
          <a:spcPct val="90000"/>
        </a:lnSpc>
        <a:spcBef>
          <a:spcPts val="817"/>
        </a:spcBef>
        <a:buFont typeface="Arial" panose="020B0604020202020204" pitchFamily="34" charset="0"/>
        <a:buChar char="•"/>
        <a:defRPr sz="2289" b="0" i="0" kern="1200">
          <a:solidFill>
            <a:schemeClr val="tx1"/>
          </a:solidFill>
          <a:latin typeface="Times New Roman" panose="02020603050405020304" pitchFamily="18" charset="0"/>
          <a:ea typeface="+mn-ea"/>
          <a:cs typeface="Times New Roman" panose="02020603050405020304" pitchFamily="18" charset="0"/>
        </a:defRPr>
      </a:lvl1pPr>
      <a:lvl2pPr marL="560568" indent="-186856" algn="l" defTabSz="747424" rtl="0" eaLnBrk="1" latinLnBrk="0" hangingPunct="1">
        <a:lnSpc>
          <a:spcPct val="90000"/>
        </a:lnSpc>
        <a:spcBef>
          <a:spcPts val="409"/>
        </a:spcBef>
        <a:buFont typeface="Arial" panose="020B0604020202020204" pitchFamily="34" charset="0"/>
        <a:buChar char="•"/>
        <a:defRPr sz="1962" b="0" i="0" kern="1200">
          <a:solidFill>
            <a:schemeClr val="tx1"/>
          </a:solidFill>
          <a:latin typeface="Times New Roman" panose="02020603050405020304" pitchFamily="18" charset="0"/>
          <a:ea typeface="+mn-ea"/>
          <a:cs typeface="Times New Roman" panose="02020603050405020304" pitchFamily="18" charset="0"/>
        </a:defRPr>
      </a:lvl2pPr>
      <a:lvl3pPr marL="934280" indent="-186856" algn="l" defTabSz="747424" rtl="0" eaLnBrk="1" latinLnBrk="0" hangingPunct="1">
        <a:lnSpc>
          <a:spcPct val="90000"/>
        </a:lnSpc>
        <a:spcBef>
          <a:spcPts val="409"/>
        </a:spcBef>
        <a:buFont typeface="Arial" panose="020B0604020202020204" pitchFamily="34" charset="0"/>
        <a:buChar char="•"/>
        <a:defRPr sz="1635" b="0" i="0" kern="1200">
          <a:solidFill>
            <a:schemeClr val="tx1"/>
          </a:solidFill>
          <a:latin typeface="Times New Roman" panose="02020603050405020304" pitchFamily="18" charset="0"/>
          <a:ea typeface="+mn-ea"/>
          <a:cs typeface="Times New Roman" panose="02020603050405020304" pitchFamily="18" charset="0"/>
        </a:defRPr>
      </a:lvl3pPr>
      <a:lvl4pPr marL="1307990" indent="-186856" algn="l" defTabSz="747424" rtl="0" eaLnBrk="1" latinLnBrk="0" hangingPunct="1">
        <a:lnSpc>
          <a:spcPct val="90000"/>
        </a:lnSpc>
        <a:spcBef>
          <a:spcPts val="409"/>
        </a:spcBef>
        <a:buFont typeface="Arial" panose="020B0604020202020204" pitchFamily="34" charset="0"/>
        <a:buChar char="•"/>
        <a:defRPr sz="1471" b="0" i="0" kern="1200">
          <a:solidFill>
            <a:schemeClr val="tx1"/>
          </a:solidFill>
          <a:latin typeface="Times New Roman" panose="02020603050405020304" pitchFamily="18" charset="0"/>
          <a:ea typeface="+mn-ea"/>
          <a:cs typeface="Times New Roman" panose="02020603050405020304" pitchFamily="18" charset="0"/>
        </a:defRPr>
      </a:lvl4pPr>
      <a:lvl5pPr marL="1681703" indent="-186856" algn="l" defTabSz="747424" rtl="0" eaLnBrk="1" latinLnBrk="0" hangingPunct="1">
        <a:lnSpc>
          <a:spcPct val="90000"/>
        </a:lnSpc>
        <a:spcBef>
          <a:spcPts val="409"/>
        </a:spcBef>
        <a:buFont typeface="Arial" panose="020B0604020202020204" pitchFamily="34" charset="0"/>
        <a:buChar char="•"/>
        <a:defRPr sz="1471" b="0" i="0" kern="1200">
          <a:solidFill>
            <a:schemeClr val="tx1"/>
          </a:solidFill>
          <a:latin typeface="Times New Roman" panose="02020603050405020304" pitchFamily="18" charset="0"/>
          <a:ea typeface="+mn-ea"/>
          <a:cs typeface="Times New Roman" panose="02020603050405020304" pitchFamily="18" charset="0"/>
        </a:defRPr>
      </a:lvl5pPr>
      <a:lvl6pPr marL="2055414"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6pPr>
      <a:lvl7pPr marL="2429126"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7pPr>
      <a:lvl8pPr marL="2802839"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8pPr>
      <a:lvl9pPr marL="3176550"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9pPr>
    </p:bodyStyle>
    <p:otherStyle>
      <a:defPPr>
        <a:defRPr lang="en-US"/>
      </a:defPPr>
      <a:lvl1pPr marL="0" algn="l" defTabSz="747424" rtl="0" eaLnBrk="1" latinLnBrk="0" hangingPunct="1">
        <a:defRPr sz="1471" kern="1200">
          <a:solidFill>
            <a:schemeClr val="tx1"/>
          </a:solidFill>
          <a:latin typeface="+mn-lt"/>
          <a:ea typeface="+mn-ea"/>
          <a:cs typeface="+mn-cs"/>
        </a:defRPr>
      </a:lvl1pPr>
      <a:lvl2pPr marL="373712" algn="l" defTabSz="747424" rtl="0" eaLnBrk="1" latinLnBrk="0" hangingPunct="1">
        <a:defRPr sz="1471" kern="1200">
          <a:solidFill>
            <a:schemeClr val="tx1"/>
          </a:solidFill>
          <a:latin typeface="+mn-lt"/>
          <a:ea typeface="+mn-ea"/>
          <a:cs typeface="+mn-cs"/>
        </a:defRPr>
      </a:lvl2pPr>
      <a:lvl3pPr marL="747424" algn="l" defTabSz="747424" rtl="0" eaLnBrk="1" latinLnBrk="0" hangingPunct="1">
        <a:defRPr sz="1471" kern="1200">
          <a:solidFill>
            <a:schemeClr val="tx1"/>
          </a:solidFill>
          <a:latin typeface="+mn-lt"/>
          <a:ea typeface="+mn-ea"/>
          <a:cs typeface="+mn-cs"/>
        </a:defRPr>
      </a:lvl3pPr>
      <a:lvl4pPr marL="1121136" algn="l" defTabSz="747424" rtl="0" eaLnBrk="1" latinLnBrk="0" hangingPunct="1">
        <a:defRPr sz="1471" kern="1200">
          <a:solidFill>
            <a:schemeClr val="tx1"/>
          </a:solidFill>
          <a:latin typeface="+mn-lt"/>
          <a:ea typeface="+mn-ea"/>
          <a:cs typeface="+mn-cs"/>
        </a:defRPr>
      </a:lvl4pPr>
      <a:lvl5pPr marL="1494847" algn="l" defTabSz="747424" rtl="0" eaLnBrk="1" latinLnBrk="0" hangingPunct="1">
        <a:defRPr sz="1471" kern="1200">
          <a:solidFill>
            <a:schemeClr val="tx1"/>
          </a:solidFill>
          <a:latin typeface="+mn-lt"/>
          <a:ea typeface="+mn-ea"/>
          <a:cs typeface="+mn-cs"/>
        </a:defRPr>
      </a:lvl5pPr>
      <a:lvl6pPr marL="1868558" algn="l" defTabSz="747424" rtl="0" eaLnBrk="1" latinLnBrk="0" hangingPunct="1">
        <a:defRPr sz="1471" kern="1200">
          <a:solidFill>
            <a:schemeClr val="tx1"/>
          </a:solidFill>
          <a:latin typeface="+mn-lt"/>
          <a:ea typeface="+mn-ea"/>
          <a:cs typeface="+mn-cs"/>
        </a:defRPr>
      </a:lvl6pPr>
      <a:lvl7pPr marL="2242271" algn="l" defTabSz="747424" rtl="0" eaLnBrk="1" latinLnBrk="0" hangingPunct="1">
        <a:defRPr sz="1471" kern="1200">
          <a:solidFill>
            <a:schemeClr val="tx1"/>
          </a:solidFill>
          <a:latin typeface="+mn-lt"/>
          <a:ea typeface="+mn-ea"/>
          <a:cs typeface="+mn-cs"/>
        </a:defRPr>
      </a:lvl7pPr>
      <a:lvl8pPr marL="2615982" algn="l" defTabSz="747424" rtl="0" eaLnBrk="1" latinLnBrk="0" hangingPunct="1">
        <a:defRPr sz="1471" kern="1200">
          <a:solidFill>
            <a:schemeClr val="tx1"/>
          </a:solidFill>
          <a:latin typeface="+mn-lt"/>
          <a:ea typeface="+mn-ea"/>
          <a:cs typeface="+mn-cs"/>
        </a:defRPr>
      </a:lvl8pPr>
      <a:lvl9pPr marL="2989694" algn="l" defTabSz="747424" rtl="0" eaLnBrk="1" latinLnBrk="0" hangingPunct="1">
        <a:defRPr sz="14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214.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05.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22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09.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23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24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2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3.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3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 Target="slide144.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144.xml.rels><?xml version="1.0" encoding="UTF-8" standalone="yes"?>
<Relationships xmlns="http://schemas.openxmlformats.org/package/2006/relationships"><Relationship Id="rId13" Type="http://schemas.openxmlformats.org/officeDocument/2006/relationships/slide" Target="slide53.xml"/><Relationship Id="rId18" Type="http://schemas.openxmlformats.org/officeDocument/2006/relationships/slide" Target="slide74.xml"/><Relationship Id="rId26" Type="http://schemas.openxmlformats.org/officeDocument/2006/relationships/slide" Target="slide104.xml"/><Relationship Id="rId3" Type="http://schemas.openxmlformats.org/officeDocument/2006/relationships/slide" Target="slide18.xml"/><Relationship Id="rId21" Type="http://schemas.openxmlformats.org/officeDocument/2006/relationships/slide" Target="slide84.xml"/><Relationship Id="rId34" Type="http://schemas.openxmlformats.org/officeDocument/2006/relationships/slide" Target="slide138.xml"/><Relationship Id="rId7" Type="http://schemas.openxmlformats.org/officeDocument/2006/relationships/slide" Target="slide28.xml"/><Relationship Id="rId12" Type="http://schemas.openxmlformats.org/officeDocument/2006/relationships/slide" Target="slide48.xml"/><Relationship Id="rId17" Type="http://schemas.openxmlformats.org/officeDocument/2006/relationships/slide" Target="slide68.xml"/><Relationship Id="rId25" Type="http://schemas.openxmlformats.org/officeDocument/2006/relationships/slide" Target="slide101.xml"/><Relationship Id="rId33" Type="http://schemas.openxmlformats.org/officeDocument/2006/relationships/slide" Target="slide134.xml"/><Relationship Id="rId2" Type="http://schemas.openxmlformats.org/officeDocument/2006/relationships/slide" Target="slide14.xml"/><Relationship Id="rId16" Type="http://schemas.openxmlformats.org/officeDocument/2006/relationships/slide" Target="slide65.xml"/><Relationship Id="rId20" Type="http://schemas.openxmlformats.org/officeDocument/2006/relationships/slide" Target="slide79.xml"/><Relationship Id="rId29" Type="http://schemas.openxmlformats.org/officeDocument/2006/relationships/slide" Target="slide118.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44.xml"/><Relationship Id="rId24" Type="http://schemas.openxmlformats.org/officeDocument/2006/relationships/slide" Target="slide98.xml"/><Relationship Id="rId32" Type="http://schemas.openxmlformats.org/officeDocument/2006/relationships/slide" Target="slide133.xml"/><Relationship Id="rId5" Type="http://schemas.openxmlformats.org/officeDocument/2006/relationships/slide" Target="slide25.xml"/><Relationship Id="rId15" Type="http://schemas.openxmlformats.org/officeDocument/2006/relationships/slide" Target="slide64.xml"/><Relationship Id="rId23" Type="http://schemas.openxmlformats.org/officeDocument/2006/relationships/slide" Target="slide97.xml"/><Relationship Id="rId28" Type="http://schemas.openxmlformats.org/officeDocument/2006/relationships/slide" Target="slide115.xml"/><Relationship Id="rId36" Type="http://schemas.openxmlformats.org/officeDocument/2006/relationships/slide" Target="slide145.xml"/><Relationship Id="rId10" Type="http://schemas.openxmlformats.org/officeDocument/2006/relationships/slide" Target="slide43.xml"/><Relationship Id="rId19" Type="http://schemas.openxmlformats.org/officeDocument/2006/relationships/slide" Target="slide75.xml"/><Relationship Id="rId31" Type="http://schemas.openxmlformats.org/officeDocument/2006/relationships/slide" Target="slide132.xml"/><Relationship Id="rId4" Type="http://schemas.openxmlformats.org/officeDocument/2006/relationships/slide" Target="slide23.xml"/><Relationship Id="rId9" Type="http://schemas.openxmlformats.org/officeDocument/2006/relationships/slide" Target="slide41.xml"/><Relationship Id="rId14" Type="http://schemas.openxmlformats.org/officeDocument/2006/relationships/slide" Target="slide58.xml"/><Relationship Id="rId22" Type="http://schemas.openxmlformats.org/officeDocument/2006/relationships/slide" Target="slide88.xml"/><Relationship Id="rId27" Type="http://schemas.openxmlformats.org/officeDocument/2006/relationships/slide" Target="slide114.xml"/><Relationship Id="rId30" Type="http://schemas.openxmlformats.org/officeDocument/2006/relationships/slide" Target="slide119.xml"/><Relationship Id="rId35" Type="http://schemas.openxmlformats.org/officeDocument/2006/relationships/slide" Target="slide140.xml"/><Relationship Id="rId8" Type="http://schemas.openxmlformats.org/officeDocument/2006/relationships/slide" Target="slide36.xml"/></Relationships>
</file>

<file path=ppt/slides/_rels/slide145.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215.xml"/><Relationship Id="rId18" Type="http://schemas.openxmlformats.org/officeDocument/2006/relationships/slide" Target="slide113.xml"/><Relationship Id="rId3" Type="http://schemas.openxmlformats.org/officeDocument/2006/relationships/slide" Target="slide41.xml"/><Relationship Id="rId21" Type="http://schemas.openxmlformats.org/officeDocument/2006/relationships/slide" Target="slide260.xml"/><Relationship Id="rId7" Type="http://schemas.openxmlformats.org/officeDocument/2006/relationships/slide" Target="slide157.xml"/><Relationship Id="rId12" Type="http://schemas.openxmlformats.org/officeDocument/2006/relationships/slide" Target="slide99.xml"/><Relationship Id="rId17" Type="http://schemas.openxmlformats.org/officeDocument/2006/relationships/slide" Target="slide241.xml"/><Relationship Id="rId2" Type="http://schemas.openxmlformats.org/officeDocument/2006/relationships/slide" Target="slide171.xml"/><Relationship Id="rId16" Type="http://schemas.openxmlformats.org/officeDocument/2006/relationships/slide" Target="slide108.xml"/><Relationship Id="rId20" Type="http://schemas.openxmlformats.org/officeDocument/2006/relationships/slide" Target="slide109.xml"/><Relationship Id="rId1" Type="http://schemas.openxmlformats.org/officeDocument/2006/relationships/slideLayout" Target="../slideLayouts/slideLayout2.xml"/><Relationship Id="rId6" Type="http://schemas.openxmlformats.org/officeDocument/2006/relationships/slide" Target="slide179.xml"/><Relationship Id="rId11" Type="http://schemas.openxmlformats.org/officeDocument/2006/relationships/slide" Target="slide202.xml"/><Relationship Id="rId5" Type="http://schemas.openxmlformats.org/officeDocument/2006/relationships/slide" Target="slide133.xml"/><Relationship Id="rId15" Type="http://schemas.openxmlformats.org/officeDocument/2006/relationships/slide" Target="slide225.xml"/><Relationship Id="rId23" Type="http://schemas.openxmlformats.org/officeDocument/2006/relationships/slide" Target="slide144.xml"/><Relationship Id="rId10" Type="http://schemas.openxmlformats.org/officeDocument/2006/relationships/slide" Target="slide182.xml"/><Relationship Id="rId19" Type="http://schemas.openxmlformats.org/officeDocument/2006/relationships/slide" Target="slide237.xml"/><Relationship Id="rId4" Type="http://schemas.openxmlformats.org/officeDocument/2006/relationships/slide" Target="slide146.xml"/><Relationship Id="rId9" Type="http://schemas.openxmlformats.org/officeDocument/2006/relationships/slide" Target="slide63.xml"/><Relationship Id="rId14" Type="http://schemas.openxmlformats.org/officeDocument/2006/relationships/slide" Target="slide121.xml"/><Relationship Id="rId22" Type="http://schemas.openxmlformats.org/officeDocument/2006/relationships/slide" Target="slide17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111.png"/></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6.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65.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73.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3.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5.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6.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7.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8.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89.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9.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1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87.png"/><Relationship Id="rId4" Type="http://schemas.openxmlformats.org/officeDocument/2006/relationships/image" Target="../media/image86.png"/></Relationships>
</file>

<file path=ppt/slides/_rels/slide19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slide" Target="slide145.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87.png"/><Relationship Id="rId4" Type="http://schemas.openxmlformats.org/officeDocument/2006/relationships/image" Target="../media/image86.png"/></Relationships>
</file>

<file path=ppt/slides/_rels/slide196.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image" Target="../media/image85.png"/><Relationship Id="rId7" Type="http://schemas.openxmlformats.org/officeDocument/2006/relationships/image" Target="../media/image126.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9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85.png"/><Relationship Id="rId7" Type="http://schemas.openxmlformats.org/officeDocument/2006/relationships/image" Target="../media/image126.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slide" Target="slide145.xml"/></Relationships>
</file>

<file path=ppt/slides/_rels/slide19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85.png"/><Relationship Id="rId7" Type="http://schemas.openxmlformats.org/officeDocument/2006/relationships/image" Target="../media/image127.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slide" Target="slide145.xml"/></Relationships>
</file>

<file path=ppt/slides/_rels/slide19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slide" Target="slide145.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image" Target="../media/image85.png"/><Relationship Id="rId7" Type="http://schemas.openxmlformats.org/officeDocument/2006/relationships/image" Target="../media/image12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01.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image" Target="../media/image85.png"/><Relationship Id="rId7" Type="http://schemas.openxmlformats.org/officeDocument/2006/relationships/image" Target="../media/image130.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35.png"/><Relationship Id="rId4" Type="http://schemas.openxmlformats.org/officeDocument/2006/relationships/image" Target="../media/image134.png"/></Relationships>
</file>

<file path=ppt/slides/_rels/slide2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136.png"/></Relationships>
</file>

<file path=ppt/slides/_rels/slide2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39.png"/><Relationship Id="rId4" Type="http://schemas.openxmlformats.org/officeDocument/2006/relationships/image" Target="../media/image138.png"/></Relationships>
</file>

<file path=ppt/slides/_rels/slide2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33.png"/><Relationship Id="rId4" Type="http://schemas.openxmlformats.org/officeDocument/2006/relationships/image" Target="../media/image1600.png"/></Relationships>
</file>

<file path=ppt/slides/_rels/slide20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33.png"/><Relationship Id="rId4" Type="http://schemas.openxmlformats.org/officeDocument/2006/relationships/image" Target="../media/image1610.png"/></Relationships>
</file>

<file path=ppt/slides/_rels/slide2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42.png"/><Relationship Id="rId4" Type="http://schemas.openxmlformats.org/officeDocument/2006/relationships/image" Target="../media/image138.png"/></Relationships>
</file>

<file path=ppt/slides/_rels/slide211.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slide" Target="slide145.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38.png"/></Relationships>
</file>

<file path=ppt/slides/_rels/slide2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44.png"/><Relationship Id="rId4" Type="http://schemas.openxmlformats.org/officeDocument/2006/relationships/image" Target="../media/image138.png"/></Relationships>
</file>

<file path=ppt/slides/_rels/slide2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44.png"/><Relationship Id="rId4" Type="http://schemas.openxmlformats.org/officeDocument/2006/relationships/image" Target="../media/image145.png"/></Relationships>
</file>

<file path=ppt/slides/_rels/slide214.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150.png"/></Relationships>
</file>

<file path=ppt/slides/_rels/slide2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image" Target="../media/image151.png"/><Relationship Id="rId4" Type="http://schemas.openxmlformats.org/officeDocument/2006/relationships/image" Target="../media/image150.png"/></Relationships>
</file>

<file path=ppt/slides/_rels/slide219.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2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35.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1220.png"/></Relationships>
</file>

<file path=ppt/slides/_rels/slide236.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37.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38.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39.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4.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41.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1410.png"/></Relationships>
</file>

<file path=ppt/slides/_rels/slide243.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slide" Target="slide145.xml"/><Relationship Id="rId4" Type="http://schemas.openxmlformats.org/officeDocument/2006/relationships/image" Target="../media/image1430.png"/></Relationships>
</file>

<file path=ppt/slides/_rels/slide244.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45.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slide" Target="slide145.xml"/></Relationships>
</file>

<file path=ppt/slides/_rels/slide246.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slide" Target="slide14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24" Type="http://schemas.openxmlformats.org/officeDocument/2006/relationships/slide" Target="slide144.xml"/><Relationship Id="rId23" Type="http://schemas.openxmlformats.org/officeDocument/2006/relationships/image" Target="../media/image12.png"/><Relationship Id="rId19" Type="http://schemas.openxmlformats.org/officeDocument/2006/relationships/image" Target="../media/image27.png"/><Relationship Id="rId22" Type="http://schemas.openxmlformats.org/officeDocument/2006/relationships/image" Target="../media/image30.png"/></Relationships>
</file>

<file path=ppt/slides/_rels/slide29.xml.rels><?xml version="1.0" encoding="UTF-8" standalone="yes"?>
<Relationships xmlns="http://schemas.openxmlformats.org/package/2006/relationships"><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24" Type="http://schemas.openxmlformats.org/officeDocument/2006/relationships/slide" Target="slide144.xml"/><Relationship Id="rId23" Type="http://schemas.openxmlformats.org/officeDocument/2006/relationships/image" Target="../media/image12.png"/><Relationship Id="rId19" Type="http://schemas.openxmlformats.org/officeDocument/2006/relationships/image" Target="../media/image27.png"/><Relationship Id="rId22"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19.png"/><Relationship Id="rId24" Type="http://schemas.openxmlformats.org/officeDocument/2006/relationships/slide" Target="slide144.xml"/><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12.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1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3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19.png"/><Relationship Id="rId24" Type="http://schemas.openxmlformats.org/officeDocument/2006/relationships/slide" Target="slide144.xml"/><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12.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1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3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210.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slide" Target="slide144.xml"/><Relationship Id="rId4" Type="http://schemas.openxmlformats.org/officeDocument/2006/relationships/image" Target="../media/image11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10.png"/></Relationships>
</file>

<file path=ppt/slides/_rels/slide33.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4.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210.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slide" Target="slide144.xml"/><Relationship Id="rId4" Type="http://schemas.openxmlformats.org/officeDocument/2006/relationships/image" Target="../media/image11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10.png"/></Relationships>
</file>

<file path=ppt/slides/_rels/slide3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1.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slide" Target="slide144.xml"/><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10.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10.png"/></Relationships>
</file>

<file path=ppt/slides/_rels/slide35.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1.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slide" Target="slide144.xml"/><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10.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10.png"/></Relationships>
</file>

<file path=ppt/slides/_rels/slide36.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1.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slide" Target="slide144.xml"/><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10.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10.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10.png"/></Relationships>
</file>

<file path=ppt/slides/_rels/slide37.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168.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42.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5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5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24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180.png"/><Relationship Id="rId5" Type="http://schemas.openxmlformats.org/officeDocument/2006/relationships/image" Target="../media/image63.png"/><Relationship Id="rId10" Type="http://schemas.openxmlformats.org/officeDocument/2006/relationships/image" Target="../media/image230.png"/><Relationship Id="rId4" Type="http://schemas.openxmlformats.org/officeDocument/2006/relationships/image" Target="../media/image62.png"/><Relationship Id="rId9" Type="http://schemas.openxmlformats.org/officeDocument/2006/relationships/image" Target="../media/image220.png"/><Relationship Id="rId14" Type="http://schemas.openxmlformats.org/officeDocument/2006/relationships/slide" Target="slide144.xml"/></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290.png"/><Relationship Id="rId3" Type="http://schemas.openxmlformats.org/officeDocument/2006/relationships/image" Target="../media/image61.png"/><Relationship Id="rId12" Type="http://schemas.openxmlformats.org/officeDocument/2006/relationships/image" Target="../media/image280.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11" Type="http://schemas.openxmlformats.org/officeDocument/2006/relationships/image" Target="../media/image69.png"/><Relationship Id="rId6" Type="http://schemas.openxmlformats.org/officeDocument/2006/relationships/image" Target="../media/image64.png"/><Relationship Id="rId5" Type="http://schemas.openxmlformats.org/officeDocument/2006/relationships/image" Target="../media/image63.png"/><Relationship Id="rId15" Type="http://schemas.openxmlformats.org/officeDocument/2006/relationships/slide" Target="slide144.xml"/><Relationship Id="rId10" Type="http://schemas.openxmlformats.org/officeDocument/2006/relationships/image" Target="../media/image68.png"/><Relationship Id="rId9" Type="http://schemas.openxmlformats.org/officeDocument/2006/relationships/image" Target="../media/image67.png"/><Relationship Id="rId14" Type="http://schemas.openxmlformats.org/officeDocument/2006/relationships/image" Target="../media/image300.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1.png"/><Relationship Id="rId7" Type="http://schemas.openxmlformats.org/officeDocument/2006/relationships/image" Target="../media/image52.png"/><Relationship Id="rId12" Type="http://schemas.openxmlformats.org/officeDocument/2006/relationships/image" Target="../media/image63.png"/><Relationship Id="rId2" Type="http://schemas.openxmlformats.org/officeDocument/2006/relationships/image" Target="../media/image47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0.png"/><Relationship Id="rId15" Type="http://schemas.openxmlformats.org/officeDocument/2006/relationships/slide" Target="slide144.xml"/><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 Id="rId14" Type="http://schemas.openxmlformats.org/officeDocument/2006/relationships/image" Target="../media/image65.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1.png"/><Relationship Id="rId7" Type="http://schemas.openxmlformats.org/officeDocument/2006/relationships/image" Target="../media/image52.png"/><Relationship Id="rId12" Type="http://schemas.openxmlformats.org/officeDocument/2006/relationships/image" Target="../media/image63.png"/><Relationship Id="rId2" Type="http://schemas.openxmlformats.org/officeDocument/2006/relationships/image" Target="../media/image47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0.png"/><Relationship Id="rId15" Type="http://schemas.openxmlformats.org/officeDocument/2006/relationships/slide" Target="slide144.xml"/><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png"/><Relationship Id="rId1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158.xml"/><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64.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8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44.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 Target="slide182.xml"/><Relationship Id="rId7"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slide" Target="slide144.xml"/></Relationships>
</file>

<file path=ppt/slides/_rels/slide99.xml.rels><?xml version="1.0" encoding="UTF-8" standalone="yes"?>
<Relationships xmlns="http://schemas.openxmlformats.org/package/2006/relationships"><Relationship Id="rId3" Type="http://schemas.openxmlformats.org/officeDocument/2006/relationships/slide" Target="slide202.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i="1" dirty="0"/>
              <a:t>A New Approach to Air Force Career Field Assignment </a:t>
            </a:r>
          </a:p>
        </p:txBody>
      </p:sp>
      <p:sp>
        <p:nvSpPr>
          <p:cNvPr id="4" name="Subtitle 3"/>
          <p:cNvSpPr>
            <a:spLocks noGrp="1"/>
          </p:cNvSpPr>
          <p:nvPr>
            <p:ph type="subTitle" idx="1"/>
          </p:nvPr>
        </p:nvSpPr>
        <p:spPr/>
        <p:txBody>
          <a:bodyPr/>
          <a:lstStyle/>
          <a:p>
            <a:r>
              <a:rPr lang="en-US" dirty="0"/>
              <a:t>D. Griffen </a:t>
            </a:r>
            <a:r>
              <a:rPr lang="en-US" dirty="0" err="1"/>
              <a:t>Laird,</a:t>
            </a:r>
            <a:r>
              <a:rPr lang="en-US" dirty="0"/>
              <a:t> Second Lieutenant, USAF</a:t>
            </a:r>
          </a:p>
          <a:p>
            <a:r>
              <a:rPr lang="en-US" dirty="0"/>
              <a:t>16 Feb 2022</a:t>
            </a:r>
          </a:p>
        </p:txBody>
      </p:sp>
      <p:sp>
        <p:nvSpPr>
          <p:cNvPr id="5" name="Rectangle 4">
            <a:hlinkClick r:id="rId2" action="ppaction://hlinksldjump"/>
            <a:extLst>
              <a:ext uri="{FF2B5EF4-FFF2-40B4-BE49-F238E27FC236}">
                <a16:creationId xmlns:a16="http://schemas.microsoft.com/office/drawing/2014/main" id="{768832A7-12CB-4356-A059-BE4A5FF7443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49488411"/>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C433DB-1884-4AF5-B6B5-3C4AAD3D20B6}"/>
              </a:ext>
            </a:extLst>
          </p:cNvPr>
          <p:cNvSpPr txBox="1">
            <a:spLocks/>
          </p:cNvSpPr>
          <p:nvPr/>
        </p:nvSpPr>
        <p:spPr bwMode="auto">
          <a:xfrm>
            <a:off x="573131" y="3084925"/>
            <a:ext cx="12347488" cy="1419987"/>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pPr marL="0" indent="0">
              <a:lnSpc>
                <a:spcPct val="150000"/>
              </a:lnSpc>
              <a:buNone/>
            </a:pPr>
            <a:r>
              <a:rPr lang="en-US" kern="0" dirty="0"/>
              <a:t>	“What distinguishes our military, what makes us the premier fighting force in the world and guarantees it will prevail in any conflict, is the quality of our service members”    Secretary of Defense Mark T. Esper </a:t>
            </a:r>
          </a:p>
        </p:txBody>
      </p:sp>
      <p:sp>
        <p:nvSpPr>
          <p:cNvPr id="2" name="Title 1"/>
          <p:cNvSpPr>
            <a:spLocks noGrp="1"/>
          </p:cNvSpPr>
          <p:nvPr>
            <p:ph type="title"/>
          </p:nvPr>
        </p:nvSpPr>
        <p:spPr/>
        <p:txBody>
          <a:bodyPr/>
          <a:lstStyle/>
          <a:p>
            <a:r>
              <a:rPr lang="en-US" dirty="0"/>
              <a:t>Background</a:t>
            </a:r>
          </a:p>
        </p:txBody>
      </p:sp>
      <p:cxnSp>
        <p:nvCxnSpPr>
          <p:cNvPr id="5" name="Straight Connector 4">
            <a:extLst>
              <a:ext uri="{FF2B5EF4-FFF2-40B4-BE49-F238E27FC236}">
                <a16:creationId xmlns:a16="http://schemas.microsoft.com/office/drawing/2014/main" id="{BDFE7137-8175-4743-9CA8-52E770D58442}"/>
              </a:ext>
            </a:extLst>
          </p:cNvPr>
          <p:cNvCxnSpPr/>
          <p:nvPr/>
        </p:nvCxnSpPr>
        <p:spPr bwMode="auto">
          <a:xfrm>
            <a:off x="4695299" y="4846057"/>
            <a:ext cx="2732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 name="Rectangle 5">
            <a:hlinkClick r:id="rId2" action="ppaction://hlinksldjump"/>
            <a:extLst>
              <a:ext uri="{FF2B5EF4-FFF2-40B4-BE49-F238E27FC236}">
                <a16:creationId xmlns:a16="http://schemas.microsoft.com/office/drawing/2014/main" id="{A74FFCF8-89CA-4A18-9B2D-7C5726AF59B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45833374"/>
      </p:ext>
    </p:extLst>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12227718" cy="5546165"/>
          </a:xfrm>
        </p:spPr>
        <p:txBody>
          <a:bodyPr/>
          <a:lstStyle/>
          <a:p>
            <a:r>
              <a:rPr lang="en-US" dirty="0"/>
              <a:t>Value Hierarchy</a:t>
            </a:r>
          </a:p>
          <a:p>
            <a:pPr lvl="1"/>
            <a:r>
              <a:rPr lang="en-US" dirty="0">
                <a:solidFill>
                  <a:schemeClr val="accent6">
                    <a:lumMod val="75000"/>
                  </a:schemeClr>
                </a:solidFill>
                <a:hlinkClick r:id="rId3" action="ppaction://hlinksldjump">
                  <a:extLst>
                    <a:ext uri="{A12FA001-AC4F-418D-AE19-62706E023703}">
                      <ahyp:hlinkClr xmlns:ahyp="http://schemas.microsoft.com/office/drawing/2018/hyperlinkcolor" val="tx"/>
                    </a:ext>
                  </a:extLst>
                </a:hlinkClick>
              </a:rPr>
              <a:t>Modeling Value Functions</a:t>
            </a:r>
            <a:endParaRPr lang="en-US" dirty="0">
              <a:solidFill>
                <a:schemeClr val="accent6">
                  <a:lumMod val="75000"/>
                </a:schemeClr>
              </a:solidFill>
            </a:endParaRPr>
          </a:p>
          <a:p>
            <a:pPr lvl="1"/>
            <a:r>
              <a:rPr lang="en-US" dirty="0">
                <a:solidFill>
                  <a:schemeClr val="accent6">
                    <a:lumMod val="75000"/>
                  </a:schemeClr>
                </a:solidFill>
                <a:cs typeface="Arial"/>
                <a:hlinkClick r:id="rId4" action="ppaction://hlinksldjump">
                  <a:extLst>
                    <a:ext uri="{A12FA001-AC4F-418D-AE19-62706E023703}">
                      <ahyp:hlinkClr xmlns:ahyp="http://schemas.microsoft.com/office/drawing/2018/hyperlinkcolor" val="tx"/>
                    </a:ext>
                  </a:extLst>
                </a:hlinkClick>
              </a:rPr>
              <a:t>Estimating Value Hierarchy</a:t>
            </a:r>
            <a:endParaRPr lang="en-US" dirty="0">
              <a:solidFill>
                <a:schemeClr val="accent6">
                  <a:lumMod val="75000"/>
                </a:schemeClr>
              </a:solidFill>
              <a:cs typeface="Arial"/>
            </a:endParaRPr>
          </a:p>
          <a:p>
            <a:pPr lvl="2"/>
            <a:r>
              <a:rPr lang="en-US" dirty="0">
                <a:cs typeface="Arial"/>
              </a:rPr>
              <a:t>Real weights and values unknown</a:t>
            </a:r>
          </a:p>
          <a:p>
            <a:pPr lvl="2"/>
            <a:r>
              <a:rPr lang="en-US" dirty="0">
                <a:cs typeface="Arial"/>
              </a:rPr>
              <a:t>Value hierarchies are generated using estimates for parameters as expected means from normal distributions</a:t>
            </a:r>
            <a:endParaRPr lang="en-US" dirty="0">
              <a:solidFill>
                <a:schemeClr val="accent6">
                  <a:lumMod val="75000"/>
                </a:schemeClr>
              </a:solidFil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5" action="ppaction://hlinksldjump"/>
            <a:extLst>
              <a:ext uri="{FF2B5EF4-FFF2-40B4-BE49-F238E27FC236}">
                <a16:creationId xmlns:a16="http://schemas.microsoft.com/office/drawing/2014/main" id="{31C3E417-D745-47E1-8642-7DDD168E9FD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19509612"/>
      </p:ext>
    </p:extLst>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B50573-C153-42C5-B11B-350A56707259}"/>
              </a:ext>
            </a:extLst>
          </p:cNvPr>
          <p:cNvPicPr>
            <a:picLocks noChangeAspect="1"/>
          </p:cNvPicPr>
          <p:nvPr/>
        </p:nvPicPr>
        <p:blipFill rotWithShape="1">
          <a:blip r:embed="rId3">
            <a:alphaModFix/>
          </a:blip>
          <a:srcRect b="50280"/>
          <a:stretch/>
        </p:blipFill>
        <p:spPr>
          <a:xfrm>
            <a:off x="2372767" y="3965593"/>
            <a:ext cx="8748215" cy="1794325"/>
          </a:xfrm>
          <a:prstGeom prst="rect">
            <a:avLst/>
          </a:prstGeom>
        </p:spPr>
      </p:pic>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solidFill>
                  <a:schemeClr val="bg2">
                    <a:lumMod val="60000"/>
                    <a:lumOff val="40000"/>
                  </a:schemeClr>
                </a:solidFill>
                <a:cs typeface="Arial"/>
              </a:rPr>
              <a:t>Cannot be factored out</a:t>
            </a:r>
          </a:p>
          <a:p>
            <a:pPr lvl="1"/>
            <a:r>
              <a:rPr lang="en-US" dirty="0">
                <a:solidFill>
                  <a:schemeClr val="bg2">
                    <a:lumMod val="60000"/>
                    <a:lumOff val="40000"/>
                  </a:schemeClr>
                </a:solidFill>
                <a:cs typeface="Arial"/>
              </a:rPr>
              <a:t>Approximated with AFSC quota</a:t>
            </a:r>
          </a:p>
          <a:p>
            <a:pPr lvl="1"/>
            <a:r>
              <a:rPr lang="en-US" dirty="0">
                <a:solidFill>
                  <a:schemeClr val="bg2">
                    <a:lumMod val="60000"/>
                    <a:lumOff val="40000"/>
                  </a:schemeClr>
                </a:solidFill>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4" action="ppaction://hlinksldjump"/>
            <a:extLst>
              <a:ext uri="{FF2B5EF4-FFF2-40B4-BE49-F238E27FC236}">
                <a16:creationId xmlns:a16="http://schemas.microsoft.com/office/drawing/2014/main" id="{5FD865DE-EE25-4F64-8462-9E39EEEB1CC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56642486"/>
      </p:ext>
    </p:extLst>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cs typeface="Arial"/>
              </a:rPr>
              <a:t>Cannot be factored out</a:t>
            </a:r>
          </a:p>
          <a:p>
            <a:pPr lvl="1"/>
            <a:r>
              <a:rPr lang="en-US" dirty="0">
                <a:solidFill>
                  <a:schemeClr val="bg2">
                    <a:lumMod val="60000"/>
                    <a:lumOff val="40000"/>
                  </a:schemeClr>
                </a:solidFill>
                <a:cs typeface="Arial"/>
              </a:rPr>
              <a:t>Approximated with AFSC quota</a:t>
            </a:r>
          </a:p>
          <a:p>
            <a:pPr lvl="1"/>
            <a:r>
              <a:rPr lang="en-US" dirty="0">
                <a:solidFill>
                  <a:schemeClr val="bg2">
                    <a:lumMod val="60000"/>
                    <a:lumOff val="40000"/>
                  </a:schemeClr>
                </a:solidFill>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70B50573-C153-42C5-B11B-350A56707259}"/>
              </a:ext>
            </a:extLst>
          </p:cNvPr>
          <p:cNvPicPr>
            <a:picLocks noChangeAspect="1"/>
          </p:cNvPicPr>
          <p:nvPr/>
        </p:nvPicPr>
        <p:blipFill rotWithShape="1">
          <a:blip r:embed="rId3">
            <a:alphaModFix/>
          </a:blip>
          <a:srcRect b="50280"/>
          <a:stretch/>
        </p:blipFill>
        <p:spPr>
          <a:xfrm>
            <a:off x="2372767" y="3965593"/>
            <a:ext cx="8748215" cy="1794325"/>
          </a:xfrm>
          <a:prstGeom prst="rect">
            <a:avLst/>
          </a:prstGeom>
        </p:spPr>
      </p:pic>
      <p:sp>
        <p:nvSpPr>
          <p:cNvPr id="5" name="Oval 4">
            <a:extLst>
              <a:ext uri="{FF2B5EF4-FFF2-40B4-BE49-F238E27FC236}">
                <a16:creationId xmlns:a16="http://schemas.microsoft.com/office/drawing/2014/main" id="{ADBD98BA-1EB4-489F-AE5C-A7B103FFEB83}"/>
              </a:ext>
            </a:extLst>
          </p:cNvPr>
          <p:cNvSpPr/>
          <p:nvPr/>
        </p:nvSpPr>
        <p:spPr bwMode="auto">
          <a:xfrm>
            <a:off x="5776332" y="4705814"/>
            <a:ext cx="3256156" cy="120433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2F456CD1-DA9E-4864-9AB1-F0221527DA7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4840541"/>
      </p:ext>
    </p:extLst>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cs typeface="Arial"/>
              </a:rPr>
              <a:t>Cannot be factored out</a:t>
            </a:r>
          </a:p>
          <a:p>
            <a:pPr lvl="1"/>
            <a:r>
              <a:rPr lang="en-US" dirty="0">
                <a:cs typeface="Arial"/>
              </a:rPr>
              <a:t>Approximated with AFSC quota</a:t>
            </a:r>
          </a:p>
          <a:p>
            <a:pPr lvl="1"/>
            <a:r>
              <a:rPr lang="en-US" dirty="0">
                <a:solidFill>
                  <a:schemeClr val="bg2">
                    <a:lumMod val="60000"/>
                    <a:lumOff val="40000"/>
                  </a:schemeClr>
                </a:solidFill>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BA51ABA8-1729-4BFD-B399-ED5C3E4039E8}"/>
              </a:ext>
            </a:extLst>
          </p:cNvPr>
          <p:cNvPicPr>
            <a:picLocks noChangeAspect="1"/>
          </p:cNvPicPr>
          <p:nvPr/>
        </p:nvPicPr>
        <p:blipFill rotWithShape="1">
          <a:blip r:embed="rId3"/>
          <a:srcRect t="50280"/>
          <a:stretch/>
        </p:blipFill>
        <p:spPr>
          <a:xfrm>
            <a:off x="2372767" y="3794919"/>
            <a:ext cx="8748215" cy="1794326"/>
          </a:xfrm>
          <a:prstGeom prst="rect">
            <a:avLst/>
          </a:prstGeom>
        </p:spPr>
      </p:pic>
      <p:sp>
        <p:nvSpPr>
          <p:cNvPr id="2" name="Title 1"/>
          <p:cNvSpPr>
            <a:spLocks noGrp="1"/>
          </p:cNvSpPr>
          <p:nvPr>
            <p:ph type="title"/>
          </p:nvPr>
        </p:nvSpPr>
        <p:spPr/>
        <p:txBody>
          <a:bodyPr/>
          <a:lstStyle/>
          <a:p>
            <a:r>
              <a:rPr lang="en-US" dirty="0"/>
              <a:t>Solution Methods</a:t>
            </a:r>
          </a:p>
        </p:txBody>
      </p:sp>
      <p:sp>
        <p:nvSpPr>
          <p:cNvPr id="7" name="Rectangle 6">
            <a:hlinkClick r:id="rId4" action="ppaction://hlinksldjump"/>
            <a:extLst>
              <a:ext uri="{FF2B5EF4-FFF2-40B4-BE49-F238E27FC236}">
                <a16:creationId xmlns:a16="http://schemas.microsoft.com/office/drawing/2014/main" id="{B05BAE8C-1EAA-49AF-97F0-20633E6BD69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67249792"/>
      </p:ext>
    </p:extLst>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cs typeface="Arial"/>
              </a:rPr>
              <a:t>Cannot be factored out</a:t>
            </a:r>
          </a:p>
          <a:p>
            <a:pPr lvl="1"/>
            <a:r>
              <a:rPr lang="en-US" dirty="0">
                <a:cs typeface="Arial"/>
              </a:rPr>
              <a:t>Approximated with AFSC quota</a:t>
            </a:r>
          </a:p>
          <a:p>
            <a:pPr lvl="1"/>
            <a:r>
              <a:rPr lang="en-US" dirty="0">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BA51ABA8-1729-4BFD-B399-ED5C3E4039E8}"/>
              </a:ext>
            </a:extLst>
          </p:cNvPr>
          <p:cNvPicPr>
            <a:picLocks noChangeAspect="1"/>
          </p:cNvPicPr>
          <p:nvPr/>
        </p:nvPicPr>
        <p:blipFill rotWithShape="1">
          <a:blip r:embed="rId3"/>
          <a:srcRect t="50280"/>
          <a:stretch/>
        </p:blipFill>
        <p:spPr>
          <a:xfrm>
            <a:off x="760389" y="5499684"/>
            <a:ext cx="5466540" cy="1121229"/>
          </a:xfrm>
          <a:prstGeom prst="rect">
            <a:avLst/>
          </a:prstGeom>
        </p:spPr>
      </p:pic>
      <p:pic>
        <p:nvPicPr>
          <p:cNvPr id="6" name="Picture 5">
            <a:extLst>
              <a:ext uri="{FF2B5EF4-FFF2-40B4-BE49-F238E27FC236}">
                <a16:creationId xmlns:a16="http://schemas.microsoft.com/office/drawing/2014/main" id="{FD83FD62-D15D-41ED-8DDA-B0515FB0A109}"/>
              </a:ext>
            </a:extLst>
          </p:cNvPr>
          <p:cNvPicPr>
            <a:picLocks noChangeAspect="1"/>
          </p:cNvPicPr>
          <p:nvPr/>
        </p:nvPicPr>
        <p:blipFill rotWithShape="1">
          <a:blip r:embed="rId3">
            <a:alphaModFix/>
          </a:blip>
          <a:srcRect b="50280"/>
          <a:stretch/>
        </p:blipFill>
        <p:spPr>
          <a:xfrm>
            <a:off x="7451756" y="5588572"/>
            <a:ext cx="5468112" cy="1121551"/>
          </a:xfrm>
          <a:prstGeom prst="rect">
            <a:avLst/>
          </a:prstGeom>
        </p:spPr>
      </p:pic>
      <p:sp>
        <p:nvSpPr>
          <p:cNvPr id="4" name="TextBox 3">
            <a:extLst>
              <a:ext uri="{FF2B5EF4-FFF2-40B4-BE49-F238E27FC236}">
                <a16:creationId xmlns:a16="http://schemas.microsoft.com/office/drawing/2014/main" id="{EB65F379-DB48-4669-B2E2-22B867AC6170}"/>
              </a:ext>
            </a:extLst>
          </p:cNvPr>
          <p:cNvSpPr txBox="1"/>
          <p:nvPr/>
        </p:nvSpPr>
        <p:spPr>
          <a:xfrm>
            <a:off x="2207942" y="5068797"/>
            <a:ext cx="3637984" cy="430887"/>
          </a:xfrm>
          <a:prstGeom prst="rect">
            <a:avLst/>
          </a:prstGeom>
          <a:noFill/>
        </p:spPr>
        <p:txBody>
          <a:bodyPr wrap="none" rtlCol="0">
            <a:spAutoFit/>
          </a:bodyPr>
          <a:lstStyle/>
          <a:p>
            <a:r>
              <a:rPr lang="en-US" dirty="0"/>
              <a:t>Used in Approximate Model</a:t>
            </a:r>
          </a:p>
        </p:txBody>
      </p:sp>
      <p:sp>
        <p:nvSpPr>
          <p:cNvPr id="7" name="TextBox 6">
            <a:extLst>
              <a:ext uri="{FF2B5EF4-FFF2-40B4-BE49-F238E27FC236}">
                <a16:creationId xmlns:a16="http://schemas.microsoft.com/office/drawing/2014/main" id="{31143581-4055-48F9-BFF1-CFC35723E919}"/>
              </a:ext>
            </a:extLst>
          </p:cNvPr>
          <p:cNvSpPr txBox="1"/>
          <p:nvPr/>
        </p:nvSpPr>
        <p:spPr>
          <a:xfrm>
            <a:off x="9185501" y="5068797"/>
            <a:ext cx="2773516" cy="430887"/>
          </a:xfrm>
          <a:prstGeom prst="rect">
            <a:avLst/>
          </a:prstGeom>
          <a:noFill/>
        </p:spPr>
        <p:txBody>
          <a:bodyPr wrap="none" rtlCol="0">
            <a:spAutoFit/>
          </a:bodyPr>
          <a:lstStyle/>
          <a:p>
            <a:r>
              <a:rPr lang="en-US" dirty="0"/>
              <a:t>Used in Exact Model</a:t>
            </a:r>
          </a:p>
        </p:txBody>
      </p:sp>
      <p:sp>
        <p:nvSpPr>
          <p:cNvPr id="8" name="Rectangle 7">
            <a:hlinkClick r:id="rId4" action="ppaction://hlinksldjump"/>
            <a:extLst>
              <a:ext uri="{FF2B5EF4-FFF2-40B4-BE49-F238E27FC236}">
                <a16:creationId xmlns:a16="http://schemas.microsoft.com/office/drawing/2014/main" id="{03BAEE72-42E7-4998-BCC6-FBF22E9735C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73475495"/>
      </p:ext>
    </p:extLst>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Conditional Tabular Generative Adversarial Network (CTGAN) applied to generate sets of cadets [11]</a:t>
            </a:r>
          </a:p>
          <a:p>
            <a:pPr lvl="1"/>
            <a:r>
              <a:rPr lang="en-US" dirty="0">
                <a:solidFill>
                  <a:schemeClr val="bg2">
                    <a:lumMod val="60000"/>
                    <a:lumOff val="40000"/>
                  </a:schemeClr>
                </a:solidFill>
                <a:cs typeface="Arial"/>
              </a:rPr>
              <a:t>Historic averages used for AFSC quotas</a:t>
            </a:r>
          </a:p>
          <a:p>
            <a:pPr lvl="1"/>
            <a:r>
              <a:rPr lang="en-US" dirty="0">
                <a:solidFill>
                  <a:schemeClr val="bg2">
                    <a:lumMod val="60000"/>
                    <a:lumOff val="40000"/>
                  </a:schemeClr>
                </a:solidFill>
                <a:cs typeface="Arial"/>
              </a:rPr>
              <a:t>15 datasets generated using CTGAN</a:t>
            </a:r>
          </a:p>
          <a:p>
            <a:pPr lvl="1"/>
            <a:r>
              <a:rPr lang="en-US" dirty="0">
                <a:solidFill>
                  <a:schemeClr val="bg2">
                    <a:lumMod val="60000"/>
                    <a:lumOff val="40000"/>
                  </a:schemeClr>
                </a:solidFill>
                <a:cs typeface="Arial"/>
              </a:rPr>
              <a:t>Each dataset converted to 4 unique problem instances by generating different value hierarchies (sets of weight and value parameters)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A7169020-FF00-4A02-AF38-8398C46D8CA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60893389"/>
      </p:ext>
    </p:extLst>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Conditional Tabular Generative Adversarial Network (CTGAN) applied to generate sets of cadets [11]</a:t>
            </a:r>
          </a:p>
          <a:p>
            <a:pPr lvl="1"/>
            <a:r>
              <a:rPr lang="en-US" dirty="0">
                <a:cs typeface="Arial"/>
              </a:rPr>
              <a:t>Historic averages used for AFSC quotas</a:t>
            </a:r>
          </a:p>
          <a:p>
            <a:pPr lvl="1"/>
            <a:r>
              <a:rPr lang="en-US" dirty="0">
                <a:solidFill>
                  <a:schemeClr val="bg2">
                    <a:lumMod val="60000"/>
                    <a:lumOff val="40000"/>
                  </a:schemeClr>
                </a:solidFill>
                <a:cs typeface="Arial"/>
              </a:rPr>
              <a:t>15 datasets generated using CTGAN</a:t>
            </a:r>
          </a:p>
          <a:p>
            <a:pPr lvl="1"/>
            <a:r>
              <a:rPr lang="en-US" dirty="0">
                <a:solidFill>
                  <a:schemeClr val="bg2">
                    <a:lumMod val="60000"/>
                    <a:lumOff val="40000"/>
                  </a:schemeClr>
                </a:solidFill>
                <a:cs typeface="Arial"/>
              </a:rPr>
              <a:t>Each dataset converted to 4 unique problem instances by generating different value hierarchies (sets of weight and value parameters)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53C67D85-4293-4CEC-858F-445E0C53632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5979014"/>
      </p:ext>
    </p:extLst>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Conditional Tabular Generative Adversarial Network (CTGAN) applied to generate sets of cadets [11]</a:t>
            </a:r>
          </a:p>
          <a:p>
            <a:pPr lvl="1"/>
            <a:r>
              <a:rPr lang="en-US" dirty="0">
                <a:cs typeface="Arial"/>
              </a:rPr>
              <a:t>Historic averages used for AFSC quotas</a:t>
            </a:r>
          </a:p>
          <a:p>
            <a:pPr lvl="1"/>
            <a:r>
              <a:rPr lang="en-US" dirty="0">
                <a:cs typeface="Arial"/>
              </a:rPr>
              <a:t>15 datasets generated using </a:t>
            </a:r>
            <a:r>
              <a:rPr lang="en-US" dirty="0">
                <a:solidFill>
                  <a:schemeClr val="accent6">
                    <a:lumMod val="75000"/>
                  </a:schemeClr>
                </a:solidFill>
                <a:cs typeface="Arial"/>
                <a:hlinkClick r:id="rId2" action="ppaction://hlinksldjump">
                  <a:extLst>
                    <a:ext uri="{A12FA001-AC4F-418D-AE19-62706E023703}">
                      <ahyp:hlinkClr xmlns:ahyp="http://schemas.microsoft.com/office/drawing/2018/hyperlinkcolor" val="tx"/>
                    </a:ext>
                  </a:extLst>
                </a:hlinkClick>
              </a:rPr>
              <a:t>CTGAN</a:t>
            </a:r>
            <a:endParaRPr lang="en-US" dirty="0">
              <a:cs typeface="Arial"/>
            </a:endParaRPr>
          </a:p>
          <a:p>
            <a:pPr lvl="1"/>
            <a:r>
              <a:rPr lang="en-US" dirty="0">
                <a:solidFill>
                  <a:schemeClr val="bg2">
                    <a:lumMod val="60000"/>
                    <a:lumOff val="40000"/>
                  </a:schemeClr>
                </a:solidFill>
                <a:cs typeface="Arial"/>
              </a:rPr>
              <a:t>Each dataset converted to 4 unique problem instances by generating different value hierarchies (sets of weight and value parameters)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AB024C7C-38D5-4410-951D-3A67AECB758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2840745"/>
      </p:ext>
    </p:extLst>
  </p:cSld>
  <p:clrMapOvr>
    <a:masterClrMapping/>
  </p:clrMapOvr>
  <p:transitio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Conditional Tabular Generative Adversarial Network (CTGAN) applied to generate sets of cadets [11]</a:t>
            </a:r>
          </a:p>
          <a:p>
            <a:pPr lvl="1"/>
            <a:r>
              <a:rPr lang="en-US" dirty="0">
                <a:cs typeface="Arial"/>
              </a:rPr>
              <a:t>Historic averages used for AFSC quotas</a:t>
            </a:r>
          </a:p>
          <a:p>
            <a:pPr lvl="1"/>
            <a:r>
              <a:rPr lang="en-US" dirty="0">
                <a:cs typeface="Arial"/>
              </a:rPr>
              <a:t>15 datasets generated using </a:t>
            </a:r>
            <a:r>
              <a:rPr lang="en-US" dirty="0">
                <a:solidFill>
                  <a:schemeClr val="accent6">
                    <a:lumMod val="75000"/>
                  </a:schemeClr>
                </a:solidFill>
                <a:cs typeface="Arial"/>
                <a:hlinkClick r:id="rId3" action="ppaction://hlinksldjump">
                  <a:extLst>
                    <a:ext uri="{A12FA001-AC4F-418D-AE19-62706E023703}">
                      <ahyp:hlinkClr xmlns:ahyp="http://schemas.microsoft.com/office/drawing/2018/hyperlinkcolor" val="tx"/>
                    </a:ext>
                  </a:extLst>
                </a:hlinkClick>
              </a:rPr>
              <a:t>CTGAN</a:t>
            </a:r>
            <a:endParaRPr lang="en-US" dirty="0">
              <a:solidFill>
                <a:schemeClr val="accent6">
                  <a:lumMod val="75000"/>
                </a:schemeClr>
              </a:solidFill>
              <a:cs typeface="Arial"/>
            </a:endParaRPr>
          </a:p>
          <a:p>
            <a:pPr lvl="1"/>
            <a:r>
              <a:rPr lang="en-US" dirty="0">
                <a:cs typeface="Arial"/>
              </a:rPr>
              <a:t>Each dataset converted to 4 unique problem instances by generating different value hierarchies (sets of weight and value parameters)</a:t>
            </a:r>
            <a:endParaRPr lang="en-US" dirty="0">
              <a:solidFill>
                <a:schemeClr val="accent6">
                  <a:lumMod val="75000"/>
                </a:schemeClr>
              </a:solidFill>
              <a:cs typeface="Arial"/>
            </a:endParaRP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AC67513E-D166-47E7-B88C-847063E0BCD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82893622"/>
      </p:ext>
    </p:extLst>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solidFill>
                  <a:schemeClr val="accent6">
                    <a:lumMod val="75000"/>
                  </a:schemeClr>
                </a:solidFill>
                <a:hlinkClick r:id="rId2" action="ppaction://hlinksldjump">
                  <a:extLst>
                    <a:ext uri="{A12FA001-AC4F-418D-AE19-62706E023703}">
                      <ahyp:hlinkClr xmlns:ahyp="http://schemas.microsoft.com/office/drawing/2018/hyperlinkcolor" val="tx"/>
                    </a:ext>
                  </a:extLst>
                </a:hlinkClick>
              </a:rPr>
              <a:t>Solvers</a:t>
            </a:r>
            <a:endParaRPr lang="en-US" dirty="0">
              <a:solidFill>
                <a:schemeClr val="accent6">
                  <a:lumMod val="75000"/>
                </a:schemeClr>
              </a:solidFill>
            </a:endParaRPr>
          </a:p>
          <a:p>
            <a:pPr lvl="2"/>
            <a:r>
              <a:rPr lang="en-US" dirty="0"/>
              <a:t>“Coin-OR Branch and Cut” (CBC) for Approximate Model</a:t>
            </a:r>
          </a:p>
          <a:p>
            <a:pPr lvl="2"/>
            <a:r>
              <a:rPr lang="en-US" dirty="0"/>
              <a:t>“Interior Point Optimizer” (IPOPT) for Exact Model</a:t>
            </a:r>
          </a:p>
          <a:p>
            <a:pPr lvl="1"/>
            <a:r>
              <a:rPr lang="en-US" dirty="0">
                <a:solidFill>
                  <a:schemeClr val="bg2">
                    <a:lumMod val="60000"/>
                    <a:lumOff val="40000"/>
                  </a:schemeClr>
                </a:solidFill>
                <a:cs typeface="Arial"/>
              </a:rPr>
              <a:t>Approximate model and Exact model each provide their initial solutions to Genetic Algorithm (GA)</a:t>
            </a:r>
          </a:p>
          <a:p>
            <a:pPr lvl="1"/>
            <a:r>
              <a:rPr lang="en-US" dirty="0">
                <a:solidFill>
                  <a:schemeClr val="bg2">
                    <a:lumMod val="60000"/>
                    <a:lumOff val="40000"/>
                  </a:schemeClr>
                </a:solidFill>
                <a:cs typeface="Arial"/>
              </a:rPr>
              <a:t>Heuristics are incorporated as additional initial solutions</a:t>
            </a:r>
          </a:p>
          <a:p>
            <a:pPr lvl="2"/>
            <a:r>
              <a:rPr lang="en-US" dirty="0">
                <a:solidFill>
                  <a:schemeClr val="bg2">
                    <a:lumMod val="60000"/>
                    <a:lumOff val="40000"/>
                  </a:schemeClr>
                </a:solidFill>
                <a:cs typeface="Arial"/>
              </a:rPr>
              <a:t>Stable Marriage Heuristic</a:t>
            </a:r>
          </a:p>
          <a:p>
            <a:pPr lvl="2"/>
            <a:r>
              <a:rPr lang="en-US" dirty="0">
                <a:solidFill>
                  <a:schemeClr val="bg2">
                    <a:lumMod val="60000"/>
                    <a:lumOff val="40000"/>
                  </a:schemeClr>
                </a:solidFill>
                <a:cs typeface="Arial"/>
              </a:rPr>
              <a:t>Greedy Heuristic</a:t>
            </a:r>
          </a:p>
          <a:p>
            <a:pPr lvl="1"/>
            <a:r>
              <a:rPr lang="en-US" dirty="0">
                <a:solidFill>
                  <a:schemeClr val="bg2">
                    <a:lumMod val="60000"/>
                    <a:lumOff val="40000"/>
                  </a:schemeClr>
                </a:solidFill>
                <a:cs typeface="Arial"/>
              </a:rPr>
              <a:t>GA runs for 10 minutes</a:t>
            </a:r>
          </a:p>
          <a:p>
            <a:pPr lvl="1"/>
            <a:r>
              <a:rPr lang="en-US" dirty="0">
                <a:solidFill>
                  <a:schemeClr val="bg2">
                    <a:lumMod val="60000"/>
                    <a:lumOff val="40000"/>
                  </a:schemeClr>
                </a:solidFill>
                <a:cs typeface="Arial"/>
              </a:rPr>
              <a:t>Solutions compared to baseline random solution</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AE252016-EA59-409D-8A2F-BF54C510C50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51385134"/>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C433DB-1884-4AF5-B6B5-3C4AAD3D20B6}"/>
              </a:ext>
            </a:extLst>
          </p:cNvPr>
          <p:cNvSpPr txBox="1">
            <a:spLocks/>
          </p:cNvSpPr>
          <p:nvPr/>
        </p:nvSpPr>
        <p:spPr bwMode="auto">
          <a:xfrm>
            <a:off x="573883" y="1482239"/>
            <a:ext cx="6178971" cy="553524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pPr>
              <a:lnSpc>
                <a:spcPct val="90000"/>
              </a:lnSpc>
            </a:pPr>
            <a:r>
              <a:rPr lang="en-US" kern="0" dirty="0"/>
              <a:t>Each year, the Air Force Personnel Center (AFPC) assigns cadets to their career fields, denoted by Air Force Specialty Codes (AFSCs)</a:t>
            </a:r>
          </a:p>
          <a:p>
            <a:pPr>
              <a:lnSpc>
                <a:spcPct val="90000"/>
              </a:lnSpc>
            </a:pPr>
            <a:r>
              <a:rPr lang="en-US" kern="0" dirty="0">
                <a:solidFill>
                  <a:schemeClr val="bg2">
                    <a:lumMod val="60000"/>
                    <a:lumOff val="40000"/>
                  </a:schemeClr>
                </a:solidFill>
              </a:rPr>
              <a:t>AFSCs secure the future lieutenants’ careers in the Air Force</a:t>
            </a:r>
          </a:p>
          <a:p>
            <a:pPr>
              <a:lnSpc>
                <a:spcPct val="90000"/>
              </a:lnSpc>
            </a:pPr>
            <a:r>
              <a:rPr lang="en-US" kern="0" dirty="0">
                <a:solidFill>
                  <a:schemeClr val="bg2">
                    <a:lumMod val="60000"/>
                    <a:lumOff val="40000"/>
                  </a:schemeClr>
                </a:solidFill>
              </a:rPr>
              <a:t>Alternative solution assignments must meet certain objective criteria</a:t>
            </a:r>
          </a:p>
          <a:p>
            <a:pPr>
              <a:lnSpc>
                <a:spcPct val="90000"/>
              </a:lnSpc>
            </a:pPr>
            <a:endParaRPr lang="en-US" kern="0" dirty="0"/>
          </a:p>
          <a:p>
            <a:pPr>
              <a:lnSpc>
                <a:spcPct val="90000"/>
              </a:lnSpc>
            </a:pPr>
            <a:endParaRPr lang="en-US" kern="0" dirty="0"/>
          </a:p>
          <a:p>
            <a:pPr>
              <a:lnSpc>
                <a:spcPct val="90000"/>
              </a:lnSpc>
            </a:pPr>
            <a:endParaRPr lang="en-US" kern="0" dirty="0"/>
          </a:p>
          <a:p>
            <a:pPr>
              <a:lnSpc>
                <a:spcPct val="90000"/>
              </a:lnSpc>
            </a:pPr>
            <a:endParaRPr lang="en-US" kern="0" dirty="0"/>
          </a:p>
        </p:txBody>
      </p:sp>
      <p:sp>
        <p:nvSpPr>
          <p:cNvPr id="2" name="Title 1"/>
          <p:cNvSpPr>
            <a:spLocks noGrp="1"/>
          </p:cNvSpPr>
          <p:nvPr>
            <p:ph type="title"/>
          </p:nvPr>
        </p:nvSpPr>
        <p:spPr/>
        <p:txBody>
          <a:bodyPr/>
          <a:lstStyle/>
          <a:p>
            <a:r>
              <a:rPr lang="en-US" dirty="0"/>
              <a:t>Background</a:t>
            </a:r>
          </a:p>
        </p:txBody>
      </p:sp>
      <p:pic>
        <p:nvPicPr>
          <p:cNvPr id="7" name="Picture 4" descr="Air Force Personnel Center - Wikipedia">
            <a:extLst>
              <a:ext uri="{FF2B5EF4-FFF2-40B4-BE49-F238E27FC236}">
                <a16:creationId xmlns:a16="http://schemas.microsoft.com/office/drawing/2014/main" id="{55FFDF09-4D21-476D-99F5-C561605886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066112" y="1482239"/>
            <a:ext cx="4853755" cy="4855289"/>
          </a:xfrm>
          <a:prstGeom prst="rect">
            <a:avLst/>
          </a:prstGeom>
          <a:solidFill>
            <a:srgbClr val="FFFFFF"/>
          </a:solidFill>
        </p:spPr>
      </p:pic>
      <p:sp>
        <p:nvSpPr>
          <p:cNvPr id="5" name="Rectangle 4">
            <a:hlinkClick r:id="rId3" action="ppaction://hlinksldjump"/>
            <a:extLst>
              <a:ext uri="{FF2B5EF4-FFF2-40B4-BE49-F238E27FC236}">
                <a16:creationId xmlns:a16="http://schemas.microsoft.com/office/drawing/2014/main" id="{468D19AE-104E-4E28-BD85-4CB08123C49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53012180"/>
      </p:ext>
    </p:extLst>
  </p:cSld>
  <p:clrMapOvr>
    <a:masterClrMapping/>
  </p:clrMapOvr>
  <p:transition advClick="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t>Solvers</a:t>
            </a:r>
          </a:p>
          <a:p>
            <a:pPr lvl="2"/>
            <a:r>
              <a:rPr lang="en-US" dirty="0"/>
              <a:t>“Coin-OR Branch and Cut” (CBC) for Approximate Model</a:t>
            </a:r>
          </a:p>
          <a:p>
            <a:pPr lvl="2"/>
            <a:r>
              <a:rPr lang="en-US" dirty="0"/>
              <a:t>“Interior Point Optimizer” (IPOPT) for Exact Model</a:t>
            </a:r>
          </a:p>
          <a:p>
            <a:pPr lvl="1"/>
            <a:r>
              <a:rPr lang="en-US" dirty="0">
                <a:cs typeface="Arial"/>
              </a:rPr>
              <a:t>Approximate model and Exact model each provide their initial solutions to Genetic Algorithm (GA)</a:t>
            </a:r>
          </a:p>
          <a:p>
            <a:pPr lvl="1"/>
            <a:r>
              <a:rPr lang="en-US" dirty="0">
                <a:solidFill>
                  <a:schemeClr val="bg2">
                    <a:lumMod val="60000"/>
                    <a:lumOff val="40000"/>
                  </a:schemeClr>
                </a:solidFill>
                <a:cs typeface="Arial"/>
              </a:rPr>
              <a:t>Heuristics are incorporated as additional initial solutions</a:t>
            </a:r>
          </a:p>
          <a:p>
            <a:pPr lvl="2"/>
            <a:r>
              <a:rPr lang="en-US" dirty="0">
                <a:solidFill>
                  <a:schemeClr val="bg2">
                    <a:lumMod val="60000"/>
                    <a:lumOff val="40000"/>
                  </a:schemeClr>
                </a:solidFill>
                <a:cs typeface="Arial"/>
              </a:rPr>
              <a:t>Stable Marriage Heuristic</a:t>
            </a:r>
          </a:p>
          <a:p>
            <a:pPr lvl="2"/>
            <a:r>
              <a:rPr lang="en-US" dirty="0">
                <a:solidFill>
                  <a:schemeClr val="bg2">
                    <a:lumMod val="60000"/>
                    <a:lumOff val="40000"/>
                  </a:schemeClr>
                </a:solidFill>
                <a:cs typeface="Arial"/>
              </a:rPr>
              <a:t>Greedy Heuristic</a:t>
            </a:r>
          </a:p>
          <a:p>
            <a:pPr lvl="1"/>
            <a:r>
              <a:rPr lang="en-US" dirty="0">
                <a:solidFill>
                  <a:schemeClr val="bg2">
                    <a:lumMod val="60000"/>
                    <a:lumOff val="40000"/>
                  </a:schemeClr>
                </a:solidFill>
                <a:cs typeface="Arial"/>
              </a:rPr>
              <a:t>GA runs for 10 minutes</a:t>
            </a:r>
          </a:p>
          <a:p>
            <a:pPr lvl="1"/>
            <a:r>
              <a:rPr lang="en-US" dirty="0">
                <a:solidFill>
                  <a:schemeClr val="bg2">
                    <a:lumMod val="60000"/>
                    <a:lumOff val="40000"/>
                  </a:schemeClr>
                </a:solidFill>
                <a:cs typeface="Arial"/>
              </a:rPr>
              <a:t>Solutions compared to baseline random solution</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AE252016-EA59-409D-8A2F-BF54C510C50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91005423"/>
      </p:ext>
    </p:extLst>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t>Solvers</a:t>
            </a:r>
          </a:p>
          <a:p>
            <a:pPr lvl="2"/>
            <a:r>
              <a:rPr lang="en-US" dirty="0"/>
              <a:t>“Coin-OR Branch and Cut” (CBC) for Approximate Model</a:t>
            </a:r>
          </a:p>
          <a:p>
            <a:pPr lvl="2"/>
            <a:r>
              <a:rPr lang="en-US" dirty="0"/>
              <a:t>“Interior Point Optimizer” (IPOPT) for Exact Model</a:t>
            </a:r>
          </a:p>
          <a:p>
            <a:pPr lvl="1"/>
            <a:r>
              <a:rPr lang="en-US" dirty="0">
                <a:cs typeface="Arial"/>
              </a:rPr>
              <a:t>Approximate model and Exact model each provide their initial solutions to Genetic Algorithm (GA)</a:t>
            </a:r>
            <a:endParaRPr lang="en-US" dirty="0"/>
          </a:p>
          <a:p>
            <a:pPr lvl="1"/>
            <a:r>
              <a:rPr lang="en-US" dirty="0">
                <a:cs typeface="Arial"/>
              </a:rPr>
              <a:t>Heuristics are incorporated as additional initial solutions</a:t>
            </a:r>
          </a:p>
          <a:p>
            <a:pPr lvl="2"/>
            <a:r>
              <a:rPr lang="en-US" dirty="0">
                <a:cs typeface="Arial"/>
              </a:rPr>
              <a:t>Stable Marriage Heuristic</a:t>
            </a:r>
          </a:p>
          <a:p>
            <a:pPr lvl="2"/>
            <a:r>
              <a:rPr lang="en-US" dirty="0">
                <a:cs typeface="Arial"/>
              </a:rPr>
              <a:t>Greedy Heuristic</a:t>
            </a:r>
          </a:p>
          <a:p>
            <a:pPr lvl="1"/>
            <a:r>
              <a:rPr lang="en-US" dirty="0">
                <a:solidFill>
                  <a:schemeClr val="bg2">
                    <a:lumMod val="60000"/>
                    <a:lumOff val="40000"/>
                  </a:schemeClr>
                </a:solidFill>
                <a:cs typeface="Arial"/>
              </a:rPr>
              <a:t>GA runs for 10 minutes</a:t>
            </a:r>
          </a:p>
          <a:p>
            <a:pPr lvl="1"/>
            <a:r>
              <a:rPr lang="en-US" dirty="0">
                <a:solidFill>
                  <a:schemeClr val="bg2">
                    <a:lumMod val="60000"/>
                    <a:lumOff val="40000"/>
                  </a:schemeClr>
                </a:solidFill>
                <a:cs typeface="Arial"/>
              </a:rPr>
              <a:t>Solutions compared to baseline random solution</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4AD27572-0B2F-47B1-8795-F0600ACF940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64380625"/>
      </p:ext>
    </p:extLst>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t>Solvers</a:t>
            </a:r>
          </a:p>
          <a:p>
            <a:pPr lvl="2"/>
            <a:r>
              <a:rPr lang="en-US" dirty="0"/>
              <a:t>“Coin-OR Branch and Cut” (CBC) for Approximate Model</a:t>
            </a:r>
          </a:p>
          <a:p>
            <a:pPr lvl="2"/>
            <a:r>
              <a:rPr lang="en-US" dirty="0"/>
              <a:t>“Interior Point Optimizer” (IPOPT) for Exact Model</a:t>
            </a:r>
          </a:p>
          <a:p>
            <a:pPr lvl="1"/>
            <a:r>
              <a:rPr lang="en-US" dirty="0">
                <a:cs typeface="Arial"/>
              </a:rPr>
              <a:t>Approximate model and Exact model each provide their initial solutions to Genetic Algorithm (GA)</a:t>
            </a:r>
            <a:endParaRPr lang="en-US" dirty="0"/>
          </a:p>
          <a:p>
            <a:pPr lvl="1"/>
            <a:r>
              <a:rPr lang="en-US" dirty="0">
                <a:cs typeface="Arial"/>
              </a:rPr>
              <a:t>Heuristics are incorporated as additional initial solutions</a:t>
            </a:r>
          </a:p>
          <a:p>
            <a:pPr lvl="2"/>
            <a:r>
              <a:rPr lang="en-US" dirty="0">
                <a:cs typeface="Arial"/>
              </a:rPr>
              <a:t>Stable Marriage Heuristic</a:t>
            </a:r>
          </a:p>
          <a:p>
            <a:pPr lvl="2"/>
            <a:r>
              <a:rPr lang="en-US" dirty="0">
                <a:cs typeface="Arial"/>
              </a:rPr>
              <a:t>Greedy Heuristic</a:t>
            </a:r>
          </a:p>
          <a:p>
            <a:pPr lvl="1"/>
            <a:r>
              <a:rPr lang="en-US" dirty="0">
                <a:solidFill>
                  <a:schemeClr val="accent6">
                    <a:lumMod val="75000"/>
                  </a:schemeClr>
                </a:solidFill>
                <a:cs typeface="Arial"/>
                <a:hlinkClick r:id="rId2" action="ppaction://hlinksldjump">
                  <a:extLst>
                    <a:ext uri="{A12FA001-AC4F-418D-AE19-62706E023703}">
                      <ahyp:hlinkClr xmlns:ahyp="http://schemas.microsoft.com/office/drawing/2018/hyperlinkcolor" val="tx"/>
                    </a:ext>
                  </a:extLst>
                </a:hlinkClick>
              </a:rPr>
              <a:t>GA</a:t>
            </a:r>
            <a:r>
              <a:rPr lang="en-US" dirty="0">
                <a:cs typeface="Arial"/>
              </a:rPr>
              <a:t> runs for 10 minutes</a:t>
            </a:r>
          </a:p>
          <a:p>
            <a:pPr lvl="1"/>
            <a:r>
              <a:rPr lang="en-US" dirty="0">
                <a:solidFill>
                  <a:schemeClr val="bg2">
                    <a:lumMod val="60000"/>
                    <a:lumOff val="40000"/>
                  </a:schemeClr>
                </a:solidFill>
                <a:cs typeface="Arial"/>
              </a:rPr>
              <a:t>Solutions compared to baseline random solution</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EC3BCDFA-39E6-4FAE-B630-EC0F541AF21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96534043"/>
      </p:ext>
    </p:extLst>
  </p:cSld>
  <p:clrMapOvr>
    <a:masterClrMapping/>
  </p:clrMapOvr>
  <p:transition advClick="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t>Solvers</a:t>
            </a:r>
          </a:p>
          <a:p>
            <a:pPr lvl="2"/>
            <a:r>
              <a:rPr lang="en-US" dirty="0"/>
              <a:t>“Coin-OR Branch and Cut” (CBC) for Approximate Model</a:t>
            </a:r>
          </a:p>
          <a:p>
            <a:pPr lvl="2"/>
            <a:r>
              <a:rPr lang="en-US" dirty="0"/>
              <a:t>“Interior Point Optimizer” (IPOPT) for Exact Model</a:t>
            </a:r>
          </a:p>
          <a:p>
            <a:pPr lvl="1"/>
            <a:r>
              <a:rPr lang="en-US" dirty="0">
                <a:cs typeface="Arial"/>
              </a:rPr>
              <a:t>Approximate model and Exact model each provide their initial solutions to Genetic Algorithm (GA)</a:t>
            </a:r>
            <a:endParaRPr lang="en-US" dirty="0"/>
          </a:p>
          <a:p>
            <a:pPr lvl="1"/>
            <a:r>
              <a:rPr lang="en-US" dirty="0">
                <a:cs typeface="Arial"/>
              </a:rPr>
              <a:t>Heuristics are incorporated as additional initial solutions</a:t>
            </a:r>
          </a:p>
          <a:p>
            <a:pPr lvl="2"/>
            <a:r>
              <a:rPr lang="en-US" dirty="0">
                <a:cs typeface="Arial"/>
              </a:rPr>
              <a:t>Stable Marriage Heuristic</a:t>
            </a:r>
          </a:p>
          <a:p>
            <a:pPr lvl="2"/>
            <a:r>
              <a:rPr lang="en-US" dirty="0">
                <a:cs typeface="Arial"/>
              </a:rPr>
              <a:t>Greedy Heuristic</a:t>
            </a:r>
          </a:p>
          <a:p>
            <a:pPr lvl="1"/>
            <a:r>
              <a:rPr lang="en-US" dirty="0">
                <a:solidFill>
                  <a:schemeClr val="accent6">
                    <a:lumMod val="75000"/>
                  </a:schemeClr>
                </a:solidFill>
                <a:cs typeface="Arial"/>
                <a:hlinkClick r:id="rId2" action="ppaction://hlinksldjump">
                  <a:extLst>
                    <a:ext uri="{A12FA001-AC4F-418D-AE19-62706E023703}">
                      <ahyp:hlinkClr xmlns:ahyp="http://schemas.microsoft.com/office/drawing/2018/hyperlinkcolor" val="tx"/>
                    </a:ext>
                  </a:extLst>
                </a:hlinkClick>
              </a:rPr>
              <a:t>GA</a:t>
            </a:r>
            <a:r>
              <a:rPr lang="en-US" dirty="0">
                <a:cs typeface="Arial"/>
              </a:rPr>
              <a:t> runs for 10 minutes</a:t>
            </a:r>
          </a:p>
          <a:p>
            <a:pPr lvl="1"/>
            <a:r>
              <a:rPr lang="en-US" dirty="0">
                <a:cs typeface="Arial"/>
              </a:rPr>
              <a:t>Solutions compared to baseline random solution</a:t>
            </a:r>
            <a:endParaRPr lang="en-US" dirty="0">
              <a:solidFill>
                <a:schemeClr val="bg2">
                  <a:lumMod val="60000"/>
                  <a:lumOff val="40000"/>
                </a:schemeClr>
              </a:solidFill>
              <a:cs typeface="Arial"/>
            </a:endParaRP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F1E63C53-A58F-4E10-8E17-EACAFA4E605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5889346"/>
      </p:ext>
    </p:extLst>
  </p:cSld>
  <p:clrMapOvr>
    <a:masterClrMapping/>
  </p:clrMapOvr>
  <p:transition advClick="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Averaged results across all 60 problem instances compared to averaged random solution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10;&#10;Description automatically generated">
            <a:extLst>
              <a:ext uri="{FF2B5EF4-FFF2-40B4-BE49-F238E27FC236}">
                <a16:creationId xmlns:a16="http://schemas.microsoft.com/office/drawing/2014/main" id="{8275A670-CB60-451A-BFE0-AE177B8FB7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2038" y="2992948"/>
            <a:ext cx="6389674" cy="3993546"/>
          </a:xfrm>
          <a:prstGeom prst="rect">
            <a:avLst/>
          </a:prstGeom>
        </p:spPr>
      </p:pic>
      <p:sp>
        <p:nvSpPr>
          <p:cNvPr id="4" name="TextBox 3">
            <a:extLst>
              <a:ext uri="{FF2B5EF4-FFF2-40B4-BE49-F238E27FC236}">
                <a16:creationId xmlns:a16="http://schemas.microsoft.com/office/drawing/2014/main" id="{79C14403-442A-49AA-A1FA-E5A8095595A3}"/>
              </a:ext>
            </a:extLst>
          </p:cNvPr>
          <p:cNvSpPr txBox="1"/>
          <p:nvPr/>
        </p:nvSpPr>
        <p:spPr>
          <a:xfrm>
            <a:off x="4141600" y="6018704"/>
            <a:ext cx="707245"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Random</a:t>
            </a:r>
          </a:p>
        </p:txBody>
      </p:sp>
      <p:sp>
        <p:nvSpPr>
          <p:cNvPr id="6" name="TextBox 5">
            <a:extLst>
              <a:ext uri="{FF2B5EF4-FFF2-40B4-BE49-F238E27FC236}">
                <a16:creationId xmlns:a16="http://schemas.microsoft.com/office/drawing/2014/main" id="{8AB0636A-9FE2-49A7-B76C-55A4875B7183}"/>
              </a:ext>
            </a:extLst>
          </p:cNvPr>
          <p:cNvSpPr txBox="1"/>
          <p:nvPr/>
        </p:nvSpPr>
        <p:spPr>
          <a:xfrm>
            <a:off x="4141600" y="3664114"/>
            <a:ext cx="99899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Approximate</a:t>
            </a:r>
          </a:p>
        </p:txBody>
      </p:sp>
      <p:sp>
        <p:nvSpPr>
          <p:cNvPr id="7" name="TextBox 6">
            <a:extLst>
              <a:ext uri="{FF2B5EF4-FFF2-40B4-BE49-F238E27FC236}">
                <a16:creationId xmlns:a16="http://schemas.microsoft.com/office/drawing/2014/main" id="{38856A06-4F4E-4BC9-B9C3-7EF8422C332B}"/>
              </a:ext>
            </a:extLst>
          </p:cNvPr>
          <p:cNvSpPr txBox="1"/>
          <p:nvPr/>
        </p:nvSpPr>
        <p:spPr>
          <a:xfrm>
            <a:off x="5608944" y="3402504"/>
            <a:ext cx="14041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GA w/Approximate</a:t>
            </a:r>
          </a:p>
        </p:txBody>
      </p:sp>
      <p:sp>
        <p:nvSpPr>
          <p:cNvPr id="9" name="TextBox 8">
            <a:extLst>
              <a:ext uri="{FF2B5EF4-FFF2-40B4-BE49-F238E27FC236}">
                <a16:creationId xmlns:a16="http://schemas.microsoft.com/office/drawing/2014/main" id="{CDA8AF46-34CD-430E-993D-6F92D7FADD71}"/>
              </a:ext>
            </a:extLst>
          </p:cNvPr>
          <p:cNvSpPr txBox="1"/>
          <p:nvPr/>
        </p:nvSpPr>
        <p:spPr>
          <a:xfrm>
            <a:off x="7575559" y="3402504"/>
            <a:ext cx="53732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Exact</a:t>
            </a:r>
          </a:p>
        </p:txBody>
      </p:sp>
      <p:sp>
        <p:nvSpPr>
          <p:cNvPr id="10" name="TextBox 9">
            <a:extLst>
              <a:ext uri="{FF2B5EF4-FFF2-40B4-BE49-F238E27FC236}">
                <a16:creationId xmlns:a16="http://schemas.microsoft.com/office/drawing/2014/main" id="{D58EFF37-DD87-4F10-B6B1-97E69A0EA4BB}"/>
              </a:ext>
            </a:extLst>
          </p:cNvPr>
          <p:cNvSpPr txBox="1"/>
          <p:nvPr/>
        </p:nvSpPr>
        <p:spPr>
          <a:xfrm>
            <a:off x="8965164" y="3300468"/>
            <a:ext cx="97654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GA w/Exact</a:t>
            </a:r>
          </a:p>
        </p:txBody>
      </p:sp>
      <p:sp>
        <p:nvSpPr>
          <p:cNvPr id="11" name="Rectangle 10">
            <a:extLst>
              <a:ext uri="{FF2B5EF4-FFF2-40B4-BE49-F238E27FC236}">
                <a16:creationId xmlns:a16="http://schemas.microsoft.com/office/drawing/2014/main" id="{3DBFC167-C424-456A-912F-00F8D2DE3751}"/>
              </a:ext>
            </a:extLst>
          </p:cNvPr>
          <p:cNvSpPr/>
          <p:nvPr/>
        </p:nvSpPr>
        <p:spPr bwMode="auto">
          <a:xfrm>
            <a:off x="7575559" y="4876800"/>
            <a:ext cx="2262124" cy="160808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11">
            <a:hlinkClick r:id="rId3" action="ppaction://hlinksldjump"/>
            <a:extLst>
              <a:ext uri="{FF2B5EF4-FFF2-40B4-BE49-F238E27FC236}">
                <a16:creationId xmlns:a16="http://schemas.microsoft.com/office/drawing/2014/main" id="{1FE6E68C-1116-48C0-92E3-5B6AE9D5291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40831936"/>
      </p:ext>
    </p:extLst>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12238869" cy="5546165"/>
          </a:xfrm>
        </p:spPr>
        <p:txBody>
          <a:bodyPr/>
          <a:lstStyle/>
          <a:p>
            <a:r>
              <a:rPr lang="en-US" dirty="0"/>
              <a:t>Experiment Design</a:t>
            </a:r>
          </a:p>
          <a:p>
            <a:pPr lvl="1"/>
            <a:r>
              <a:rPr lang="en-US" dirty="0">
                <a:cs typeface="Arial"/>
              </a:rPr>
              <a:t>6 real class years tested</a:t>
            </a:r>
          </a:p>
          <a:p>
            <a:pPr lvl="1"/>
            <a:r>
              <a:rPr lang="en-US" dirty="0">
                <a:solidFill>
                  <a:schemeClr val="bg2">
                    <a:lumMod val="60000"/>
                    <a:lumOff val="40000"/>
                  </a:schemeClr>
                </a:solidFill>
                <a:cs typeface="Arial"/>
              </a:rPr>
              <a:t>Each class year converted to 30 problem instances using different value hierarchies</a:t>
            </a:r>
          </a:p>
          <a:p>
            <a:pPr lvl="1"/>
            <a:r>
              <a:rPr lang="en-US" dirty="0">
                <a:solidFill>
                  <a:schemeClr val="bg2">
                    <a:lumMod val="60000"/>
                    <a:lumOff val="40000"/>
                  </a:schemeClr>
                </a:solidFill>
                <a:cs typeface="Arial"/>
              </a:rPr>
              <a:t>30 VFT generated solutions are compared to original (real) solution</a:t>
            </a:r>
          </a:p>
          <a:p>
            <a:pPr lvl="1"/>
            <a:r>
              <a:rPr lang="en-US" dirty="0">
                <a:solidFill>
                  <a:schemeClr val="bg2">
                    <a:lumMod val="60000"/>
                    <a:lumOff val="40000"/>
                  </a:schemeClr>
                </a:solidFill>
                <a:cs typeface="Arial"/>
              </a:rPr>
              <a:t>Percent improvement of VFT solution over real solution is calculated</a:t>
            </a:r>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68AD6068-5653-45AD-91AD-13B0F52AD75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9732483"/>
      </p:ext>
    </p:extLst>
  </p:cSld>
  <p:clrMapOvr>
    <a:masterClrMapping/>
  </p:clrMapOvr>
  <p:transition advClick="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12238869" cy="5546165"/>
          </a:xfrm>
        </p:spPr>
        <p:txBody>
          <a:bodyPr/>
          <a:lstStyle/>
          <a:p>
            <a:r>
              <a:rPr lang="en-US" dirty="0"/>
              <a:t>Experiment Design</a:t>
            </a:r>
          </a:p>
          <a:p>
            <a:pPr lvl="1"/>
            <a:r>
              <a:rPr lang="en-US" dirty="0">
                <a:cs typeface="Arial"/>
              </a:rPr>
              <a:t>6 real class years tested</a:t>
            </a:r>
          </a:p>
          <a:p>
            <a:pPr lvl="1"/>
            <a:r>
              <a:rPr lang="en-US" dirty="0">
                <a:cs typeface="Arial"/>
              </a:rPr>
              <a:t>Each class year converted to 30 problem instances using different value hierarchies</a:t>
            </a:r>
          </a:p>
          <a:p>
            <a:pPr lvl="1"/>
            <a:r>
              <a:rPr lang="en-US" dirty="0">
                <a:solidFill>
                  <a:schemeClr val="bg2">
                    <a:lumMod val="60000"/>
                    <a:lumOff val="40000"/>
                  </a:schemeClr>
                </a:solidFill>
                <a:cs typeface="Arial"/>
              </a:rPr>
              <a:t>30 VFT generated solutions are compared to original (real) solution</a:t>
            </a:r>
          </a:p>
          <a:p>
            <a:pPr lvl="1"/>
            <a:r>
              <a:rPr lang="en-US" dirty="0">
                <a:solidFill>
                  <a:schemeClr val="bg2">
                    <a:lumMod val="60000"/>
                    <a:lumOff val="40000"/>
                  </a:schemeClr>
                </a:solidFill>
                <a:cs typeface="Arial"/>
              </a:rPr>
              <a:t>Percent improvement of VFT solution over real solution is calculated</a:t>
            </a:r>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0039CF54-9EEE-4635-B050-065A96C1970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17476770"/>
      </p:ext>
    </p:extLst>
  </p:cSld>
  <p:clrMapOvr>
    <a:masterClrMapping/>
  </p:clrMapOvr>
  <p:transition advClick="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12238869" cy="5546165"/>
          </a:xfrm>
        </p:spPr>
        <p:txBody>
          <a:bodyPr/>
          <a:lstStyle/>
          <a:p>
            <a:r>
              <a:rPr lang="en-US" dirty="0"/>
              <a:t>Experiment Design</a:t>
            </a:r>
          </a:p>
          <a:p>
            <a:pPr lvl="1"/>
            <a:r>
              <a:rPr lang="en-US" dirty="0">
                <a:cs typeface="Arial"/>
              </a:rPr>
              <a:t>6 real class years tested</a:t>
            </a:r>
          </a:p>
          <a:p>
            <a:pPr lvl="1"/>
            <a:r>
              <a:rPr lang="en-US" dirty="0">
                <a:cs typeface="Arial"/>
              </a:rPr>
              <a:t>Each class year converted to 30 problem instances using different value hierarchies</a:t>
            </a:r>
          </a:p>
          <a:p>
            <a:pPr lvl="1"/>
            <a:r>
              <a:rPr lang="en-US" dirty="0">
                <a:cs typeface="Arial"/>
              </a:rPr>
              <a:t>30 VFT generated solutions are compared to original (real) solution</a:t>
            </a:r>
          </a:p>
          <a:p>
            <a:pPr lvl="1"/>
            <a:r>
              <a:rPr lang="en-US" dirty="0">
                <a:solidFill>
                  <a:schemeClr val="bg2">
                    <a:lumMod val="60000"/>
                    <a:lumOff val="40000"/>
                  </a:schemeClr>
                </a:solidFill>
                <a:cs typeface="Arial"/>
              </a:rPr>
              <a:t>Percent improvement of VFT solution over real solution is calculated</a:t>
            </a:r>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9F5BE20A-695D-42ED-B223-767B8106DD6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04963247"/>
      </p:ext>
    </p:extLst>
  </p:cSld>
  <p:clrMapOvr>
    <a:masterClrMapping/>
  </p:clrMapOvr>
  <p:transition advClick="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12238869" cy="5546165"/>
          </a:xfrm>
        </p:spPr>
        <p:txBody>
          <a:bodyPr/>
          <a:lstStyle/>
          <a:p>
            <a:r>
              <a:rPr lang="en-US" dirty="0"/>
              <a:t>Experiment Design</a:t>
            </a:r>
          </a:p>
          <a:p>
            <a:pPr lvl="1"/>
            <a:r>
              <a:rPr lang="en-US" dirty="0">
                <a:cs typeface="Arial"/>
              </a:rPr>
              <a:t>6 real class years tested</a:t>
            </a:r>
          </a:p>
          <a:p>
            <a:pPr lvl="1"/>
            <a:r>
              <a:rPr lang="en-US" dirty="0">
                <a:cs typeface="Arial"/>
              </a:rPr>
              <a:t>Each class year converted to 30 problem instances using different value hierarchies</a:t>
            </a:r>
          </a:p>
          <a:p>
            <a:pPr lvl="1"/>
            <a:r>
              <a:rPr lang="en-US" dirty="0">
                <a:cs typeface="Arial"/>
              </a:rPr>
              <a:t>30 VFT generated solutions are compared to original (real) solution</a:t>
            </a:r>
          </a:p>
          <a:p>
            <a:pPr lvl="1"/>
            <a:r>
              <a:rPr lang="en-US" dirty="0">
                <a:cs typeface="Arial"/>
              </a:rPr>
              <a:t>Percent improvement of VFT solution over real solution is calculated</a:t>
            </a:r>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D783B68D-6B05-499F-92E9-65EFFAE1196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83233079"/>
      </p:ext>
    </p:extLst>
  </p:cSld>
  <p:clrMapOvr>
    <a:masterClrMapping/>
  </p:clrMapOvr>
  <p:transition advClick="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Sample Mean: 6.82%</a:t>
                </a:r>
              </a:p>
              <a:p>
                <a:pPr lvl="1"/>
                <a:r>
                  <a:rPr lang="en-US" dirty="0">
                    <a:cs typeface="Arial"/>
                  </a:rPr>
                  <a:t>Standard Deviation: 2.17%</a:t>
                </a:r>
              </a:p>
              <a:p>
                <a:pPr lvl="1"/>
                <a:r>
                  <a:rPr lang="en-US" dirty="0">
                    <a:cs typeface="Arial"/>
                  </a:rPr>
                  <a:t>95% confidence interval</a:t>
                </a:r>
              </a:p>
              <a:p>
                <a:pPr marL="50164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a:rPr>
                        <m:t>6.51% </m:t>
                      </m:r>
                      <m:r>
                        <a:rPr lang="en-US" b="0" i="1" smtClean="0">
                          <a:latin typeface="Cambria Math" panose="02040503050406030204" pitchFamily="18" charset="0"/>
                          <a:ea typeface="Cambria Math" panose="02040503050406030204" pitchFamily="18" charset="0"/>
                          <a:cs typeface="Arial"/>
                        </a:rPr>
                        <m:t>≤ </m:t>
                      </m:r>
                      <m:r>
                        <a:rPr lang="en-US" b="0" i="1" smtClean="0">
                          <a:latin typeface="Cambria Math" panose="02040503050406030204" pitchFamily="18" charset="0"/>
                          <a:ea typeface="Cambria Math" panose="02040503050406030204" pitchFamily="18" charset="0"/>
                          <a:cs typeface="Arial"/>
                        </a:rPr>
                        <m:t>𝜇</m:t>
                      </m:r>
                      <m:r>
                        <a:rPr lang="en-US" b="0" i="1" smtClean="0">
                          <a:latin typeface="Cambria Math" panose="02040503050406030204" pitchFamily="18" charset="0"/>
                          <a:ea typeface="Cambria Math" panose="02040503050406030204" pitchFamily="18" charset="0"/>
                          <a:cs typeface="Arial"/>
                        </a:rPr>
                        <m:t>≤7.14%</m:t>
                      </m:r>
                    </m:oMath>
                  </m:oMathPara>
                </a14:m>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6172993" cy="5546165"/>
              </a:xfrm>
              <a:blipFill>
                <a:blip r:embed="rId2"/>
                <a:stretch>
                  <a:fillRect l="-1678" t="-989"/>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8D383480-3518-4B76-9663-A85C80D1E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9695" cy="5546165"/>
          </a:xfrm>
          <a:prstGeom prst="rect">
            <a:avLst/>
          </a:prstGeom>
        </p:spPr>
      </p:pic>
      <p:sp>
        <p:nvSpPr>
          <p:cNvPr id="5" name="Rectangle 4">
            <a:hlinkClick r:id="rId4" action="ppaction://hlinksldjump"/>
            <a:extLst>
              <a:ext uri="{FF2B5EF4-FFF2-40B4-BE49-F238E27FC236}">
                <a16:creationId xmlns:a16="http://schemas.microsoft.com/office/drawing/2014/main" id="{D9E5E0B4-3252-46D0-9ADF-F56FBC5D0BB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18499971"/>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C433DB-1884-4AF5-B6B5-3C4AAD3D20B6}"/>
              </a:ext>
            </a:extLst>
          </p:cNvPr>
          <p:cNvSpPr txBox="1">
            <a:spLocks/>
          </p:cNvSpPr>
          <p:nvPr/>
        </p:nvSpPr>
        <p:spPr bwMode="auto">
          <a:xfrm>
            <a:off x="573883" y="1482239"/>
            <a:ext cx="6178971" cy="485528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pPr>
              <a:lnSpc>
                <a:spcPct val="90000"/>
              </a:lnSpc>
            </a:pPr>
            <a:r>
              <a:rPr lang="en-US" kern="0" dirty="0"/>
              <a:t>Each year, the Air Force Personnel Center (AFPC) assigns cadets to their career fields, denoted by Air Force Specialty Codes (AFSCs)</a:t>
            </a:r>
          </a:p>
          <a:p>
            <a:pPr>
              <a:lnSpc>
                <a:spcPct val="90000"/>
              </a:lnSpc>
            </a:pPr>
            <a:r>
              <a:rPr lang="en-US" kern="0" dirty="0"/>
              <a:t>AFSCs secure the future lieutenants’ careers in the Air Force</a:t>
            </a:r>
          </a:p>
          <a:p>
            <a:pPr>
              <a:lnSpc>
                <a:spcPct val="90000"/>
              </a:lnSpc>
            </a:pPr>
            <a:r>
              <a:rPr lang="en-US" kern="0" dirty="0">
                <a:solidFill>
                  <a:schemeClr val="bg2">
                    <a:lumMod val="60000"/>
                    <a:lumOff val="40000"/>
                  </a:schemeClr>
                </a:solidFill>
              </a:rPr>
              <a:t>Alternative solution assignments must meet certain objective criteria</a:t>
            </a: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Background</a:t>
            </a:r>
          </a:p>
        </p:txBody>
      </p:sp>
      <p:pic>
        <p:nvPicPr>
          <p:cNvPr id="7" name="Picture 4" descr="Air Force Personnel Center - Wikipedia">
            <a:extLst>
              <a:ext uri="{FF2B5EF4-FFF2-40B4-BE49-F238E27FC236}">
                <a16:creationId xmlns:a16="http://schemas.microsoft.com/office/drawing/2014/main" id="{55FFDF09-4D21-476D-99F5-C561605886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066112" y="1482239"/>
            <a:ext cx="4853755" cy="4855289"/>
          </a:xfrm>
          <a:prstGeom prst="rect">
            <a:avLst/>
          </a:prstGeom>
          <a:solidFill>
            <a:srgbClr val="FFFFFF"/>
          </a:solidFill>
        </p:spPr>
      </p:pic>
      <p:sp>
        <p:nvSpPr>
          <p:cNvPr id="5" name="Rectangle 4">
            <a:hlinkClick r:id="rId3" action="ppaction://hlinksldjump"/>
            <a:extLst>
              <a:ext uri="{FF2B5EF4-FFF2-40B4-BE49-F238E27FC236}">
                <a16:creationId xmlns:a16="http://schemas.microsoft.com/office/drawing/2014/main" id="{C0791927-3537-4EFA-A6D1-76E619A871F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4046017"/>
      </p:ext>
    </p:extLst>
  </p:cSld>
  <p:clrMapOvr>
    <a:masterClrMapping/>
  </p:clrMapOvr>
  <p:transition advClick="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solidFill>
                  <a:schemeClr val="bg2">
                    <a:lumMod val="60000"/>
                    <a:lumOff val="40000"/>
                  </a:schemeClr>
                </a:solidFill>
                <a:cs typeface="Arial"/>
              </a:rPr>
              <a:t>Multi-Dimensional Scaling implemented to visualize solution proximity</a:t>
            </a:r>
          </a:p>
          <a:p>
            <a:pPr lvl="1"/>
            <a:r>
              <a:rPr lang="en-US" dirty="0">
                <a:solidFill>
                  <a:schemeClr val="bg2">
                    <a:lumMod val="60000"/>
                    <a:lumOff val="40000"/>
                  </a:schemeClr>
                </a:solidFill>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7FE90884-B24D-4711-B2C8-3249263692F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6302626"/>
      </p:ext>
    </p:extLst>
  </p:cSld>
  <p:clrMapOvr>
    <a:masterClrMapping/>
  </p:clrMapOvr>
  <p:transition advClick="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solidFill>
                  <a:schemeClr val="bg2">
                    <a:lumMod val="60000"/>
                    <a:lumOff val="40000"/>
                  </a:schemeClr>
                </a:solidFill>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4E254A41-7635-4A85-8EFE-55544DFA280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18549076"/>
      </p:ext>
    </p:extLst>
  </p:cSld>
  <p:clrMapOvr>
    <a:masterClrMapping/>
  </p:clrMapOvr>
  <p:transition advClick="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sp>
        <p:nvSpPr>
          <p:cNvPr id="5" name="Rectangle 4">
            <a:hlinkClick r:id="rId3" action="ppaction://hlinksldjump"/>
            <a:extLst>
              <a:ext uri="{FF2B5EF4-FFF2-40B4-BE49-F238E27FC236}">
                <a16:creationId xmlns:a16="http://schemas.microsoft.com/office/drawing/2014/main" id="{E1A4D1B9-6B4D-4861-9A3C-DE7716B54B0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93908642"/>
      </p:ext>
    </p:extLst>
  </p:cSld>
  <p:clrMapOvr>
    <a:masterClrMapping/>
  </p:clrMapOvr>
  <p:transition advClick="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sp>
        <p:nvSpPr>
          <p:cNvPr id="5" name="Oval 4">
            <a:extLst>
              <a:ext uri="{FF2B5EF4-FFF2-40B4-BE49-F238E27FC236}">
                <a16:creationId xmlns:a16="http://schemas.microsoft.com/office/drawing/2014/main" id="{4F3F154B-073D-4FEF-97E1-C826BAB69695}"/>
              </a:ext>
            </a:extLst>
          </p:cNvPr>
          <p:cNvSpPr/>
          <p:nvPr/>
        </p:nvSpPr>
        <p:spPr bwMode="auto">
          <a:xfrm>
            <a:off x="6689331" y="5828980"/>
            <a:ext cx="513896" cy="50074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Rectangle 5">
            <a:hlinkClick r:id="rId3" action="ppaction://hlinksldjump"/>
            <a:extLst>
              <a:ext uri="{FF2B5EF4-FFF2-40B4-BE49-F238E27FC236}">
                <a16:creationId xmlns:a16="http://schemas.microsoft.com/office/drawing/2014/main" id="{112F5DED-5FF5-44DB-82D9-B5CF2EEB5F2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42790369"/>
      </p:ext>
    </p:extLst>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scatter chart&#10;&#10;Description automatically generated">
            <a:extLst>
              <a:ext uri="{FF2B5EF4-FFF2-40B4-BE49-F238E27FC236}">
                <a16:creationId xmlns:a16="http://schemas.microsoft.com/office/drawing/2014/main" id="{CAC51257-5C93-4A2C-9886-9E92F91F7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8544" cy="5310835"/>
          </a:xfrm>
          <a:prstGeom prst="rect">
            <a:avLst/>
          </a:prstGeom>
        </p:spPr>
      </p:pic>
      <p:sp>
        <p:nvSpPr>
          <p:cNvPr id="6" name="Rectangle 5">
            <a:hlinkClick r:id="rId4" action="ppaction://hlinksldjump"/>
            <a:extLst>
              <a:ext uri="{FF2B5EF4-FFF2-40B4-BE49-F238E27FC236}">
                <a16:creationId xmlns:a16="http://schemas.microsoft.com/office/drawing/2014/main" id="{9CF09127-F7FD-43AA-BB8B-698E6898D4B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07789687"/>
      </p:ext>
    </p:extLst>
  </p:cSld>
  <p:clrMapOvr>
    <a:masterClrMapping/>
  </p:clrMapOvr>
  <p:transition advClick="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Chart, scatter chart&#10;&#10;Description automatically generated">
            <a:extLst>
              <a:ext uri="{FF2B5EF4-FFF2-40B4-BE49-F238E27FC236}">
                <a16:creationId xmlns:a16="http://schemas.microsoft.com/office/drawing/2014/main" id="{B80FF140-3812-4D7C-913B-A57FFACB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1" y="1440329"/>
            <a:ext cx="6638544" cy="5310835"/>
          </a:xfrm>
          <a:prstGeom prst="rect">
            <a:avLst/>
          </a:prstGeom>
        </p:spPr>
      </p:pic>
      <p:sp>
        <p:nvSpPr>
          <p:cNvPr id="7" name="Rectangle 6">
            <a:hlinkClick r:id="rId4" action="ppaction://hlinksldjump"/>
            <a:extLst>
              <a:ext uri="{FF2B5EF4-FFF2-40B4-BE49-F238E27FC236}">
                <a16:creationId xmlns:a16="http://schemas.microsoft.com/office/drawing/2014/main" id="{800F3512-6FCC-4D51-9D76-9EE4CB6DAC6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52158296"/>
      </p:ext>
    </p:extLst>
  </p:cSld>
  <p:clrMapOvr>
    <a:masterClrMapping/>
  </p:clrMapOvr>
  <p:transition advClick="0"/>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scatter chart&#10;&#10;Description automatically generated">
            <a:extLst>
              <a:ext uri="{FF2B5EF4-FFF2-40B4-BE49-F238E27FC236}">
                <a16:creationId xmlns:a16="http://schemas.microsoft.com/office/drawing/2014/main" id="{40542A03-984D-4719-A0C8-9909ABC78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8544" cy="5310835"/>
          </a:xfrm>
          <a:prstGeom prst="rect">
            <a:avLst/>
          </a:prstGeom>
        </p:spPr>
      </p:pic>
      <p:sp>
        <p:nvSpPr>
          <p:cNvPr id="6" name="Rectangle 5">
            <a:hlinkClick r:id="rId4" action="ppaction://hlinksldjump"/>
            <a:extLst>
              <a:ext uri="{FF2B5EF4-FFF2-40B4-BE49-F238E27FC236}">
                <a16:creationId xmlns:a16="http://schemas.microsoft.com/office/drawing/2014/main" id="{658260E5-B7D9-4512-89FC-B14E39C491D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16198218"/>
      </p:ext>
    </p:extLst>
  </p:cSld>
  <p:clrMapOvr>
    <a:masterClrMapping/>
  </p:clrMapOvr>
  <p:transition advClick="0"/>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Chart, scatter chart&#10;&#10;Description automatically generated">
            <a:extLst>
              <a:ext uri="{FF2B5EF4-FFF2-40B4-BE49-F238E27FC236}">
                <a16:creationId xmlns:a16="http://schemas.microsoft.com/office/drawing/2014/main" id="{EE9AEC90-606A-45DD-B6B3-0B6A4B0B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8544" cy="5310835"/>
          </a:xfrm>
          <a:prstGeom prst="rect">
            <a:avLst/>
          </a:prstGeom>
        </p:spPr>
      </p:pic>
      <p:sp>
        <p:nvSpPr>
          <p:cNvPr id="7" name="Rectangle 6">
            <a:hlinkClick r:id="rId4" action="ppaction://hlinksldjump"/>
            <a:extLst>
              <a:ext uri="{FF2B5EF4-FFF2-40B4-BE49-F238E27FC236}">
                <a16:creationId xmlns:a16="http://schemas.microsoft.com/office/drawing/2014/main" id="{7D0A0161-F4EF-4998-8053-1362258674F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14622049"/>
      </p:ext>
    </p:extLst>
  </p:cSld>
  <p:clrMapOvr>
    <a:masterClrMapping/>
  </p:clrMapOvr>
  <p:transition advClick="0"/>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radar chart&#10;&#10;Description automatically generated">
            <a:extLst>
              <a:ext uri="{FF2B5EF4-FFF2-40B4-BE49-F238E27FC236}">
                <a16:creationId xmlns:a16="http://schemas.microsoft.com/office/drawing/2014/main" id="{B1A80657-D40D-4787-A83A-2E3F8FFF0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1250"/>
            <a:ext cx="6638544" cy="5310835"/>
          </a:xfrm>
          <a:prstGeom prst="rect">
            <a:avLst/>
          </a:prstGeom>
        </p:spPr>
      </p:pic>
      <p:sp>
        <p:nvSpPr>
          <p:cNvPr id="6" name="Rectangle 5">
            <a:hlinkClick r:id="rId4" action="ppaction://hlinksldjump"/>
            <a:extLst>
              <a:ext uri="{FF2B5EF4-FFF2-40B4-BE49-F238E27FC236}">
                <a16:creationId xmlns:a16="http://schemas.microsoft.com/office/drawing/2014/main" id="{A9711270-F691-4C8D-9E29-D16DE47DD67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28869237"/>
      </p:ext>
    </p:extLst>
  </p:cSld>
  <p:clrMapOvr>
    <a:masterClrMapping/>
  </p:clrMapOvr>
  <p:transition advClick="0"/>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Chart, radar chart&#10;&#10;Description automatically generated">
            <a:extLst>
              <a:ext uri="{FF2B5EF4-FFF2-40B4-BE49-F238E27FC236}">
                <a16:creationId xmlns:a16="http://schemas.microsoft.com/office/drawing/2014/main" id="{159D2379-13B8-4A39-87BC-07BF176B0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1" y="1441250"/>
            <a:ext cx="6638544" cy="5310835"/>
          </a:xfrm>
          <a:prstGeom prst="rect">
            <a:avLst/>
          </a:prstGeom>
        </p:spPr>
      </p:pic>
      <p:sp>
        <p:nvSpPr>
          <p:cNvPr id="7" name="Rectangle 6">
            <a:hlinkClick r:id="rId4" action="ppaction://hlinksldjump"/>
            <a:extLst>
              <a:ext uri="{FF2B5EF4-FFF2-40B4-BE49-F238E27FC236}">
                <a16:creationId xmlns:a16="http://schemas.microsoft.com/office/drawing/2014/main" id="{C95D8FCB-A22C-4BA9-8EB6-F06B82DFCDF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88596909"/>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C433DB-1884-4AF5-B6B5-3C4AAD3D20B6}"/>
              </a:ext>
            </a:extLst>
          </p:cNvPr>
          <p:cNvSpPr txBox="1">
            <a:spLocks/>
          </p:cNvSpPr>
          <p:nvPr/>
        </p:nvSpPr>
        <p:spPr bwMode="auto">
          <a:xfrm>
            <a:off x="573883" y="1482239"/>
            <a:ext cx="6178971" cy="485528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pPr>
              <a:lnSpc>
                <a:spcPct val="90000"/>
              </a:lnSpc>
            </a:pPr>
            <a:r>
              <a:rPr lang="en-US" kern="0" dirty="0"/>
              <a:t>Each year, the Air Force Personnel Center (AFPC) assigns cadets to their career fields, denoted by Air Force Specialty Codes (AFSCs)</a:t>
            </a:r>
          </a:p>
          <a:p>
            <a:pPr>
              <a:lnSpc>
                <a:spcPct val="90000"/>
              </a:lnSpc>
            </a:pPr>
            <a:r>
              <a:rPr lang="en-US" kern="0" dirty="0"/>
              <a:t>AFSCs secure the future lieutenants’ careers in the Air Force</a:t>
            </a:r>
          </a:p>
          <a:p>
            <a:pPr>
              <a:lnSpc>
                <a:spcPct val="90000"/>
              </a:lnSpc>
            </a:pPr>
            <a:r>
              <a:rPr lang="en-US" kern="0" dirty="0"/>
              <a:t>Alternative solution assignments must meet certain objective criteria</a:t>
            </a: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Background</a:t>
            </a:r>
          </a:p>
        </p:txBody>
      </p:sp>
      <p:pic>
        <p:nvPicPr>
          <p:cNvPr id="7" name="Picture 4" descr="Air Force Personnel Center - Wikipedia">
            <a:extLst>
              <a:ext uri="{FF2B5EF4-FFF2-40B4-BE49-F238E27FC236}">
                <a16:creationId xmlns:a16="http://schemas.microsoft.com/office/drawing/2014/main" id="{55FFDF09-4D21-476D-99F5-C561605886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066112" y="1482239"/>
            <a:ext cx="4846320" cy="4847852"/>
          </a:xfrm>
          <a:prstGeom prst="rect">
            <a:avLst/>
          </a:prstGeom>
          <a:solidFill>
            <a:srgbClr val="FFFFFF"/>
          </a:solidFill>
        </p:spPr>
      </p:pic>
      <p:sp>
        <p:nvSpPr>
          <p:cNvPr id="5" name="Rectangle 4">
            <a:hlinkClick r:id="rId3" action="ppaction://hlinksldjump"/>
            <a:extLst>
              <a:ext uri="{FF2B5EF4-FFF2-40B4-BE49-F238E27FC236}">
                <a16:creationId xmlns:a16="http://schemas.microsoft.com/office/drawing/2014/main" id="{D67039AE-88FA-4851-B774-902070B8150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88960994"/>
      </p:ext>
    </p:extLst>
  </p:cSld>
  <p:clrMapOvr>
    <a:masterClrMapping/>
  </p:clrMapOvr>
  <p:transition advClick="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radar chart&#10;&#10;Description automatically generated">
            <a:extLst>
              <a:ext uri="{FF2B5EF4-FFF2-40B4-BE49-F238E27FC236}">
                <a16:creationId xmlns:a16="http://schemas.microsoft.com/office/drawing/2014/main" id="{3DA172FA-92FD-483D-BBA6-10DF4D93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1250"/>
            <a:ext cx="6638544" cy="5310835"/>
          </a:xfrm>
          <a:prstGeom prst="rect">
            <a:avLst/>
          </a:prstGeom>
        </p:spPr>
      </p:pic>
      <p:sp>
        <p:nvSpPr>
          <p:cNvPr id="6" name="Rectangle 5">
            <a:hlinkClick r:id="rId4" action="ppaction://hlinksldjump"/>
            <a:extLst>
              <a:ext uri="{FF2B5EF4-FFF2-40B4-BE49-F238E27FC236}">
                <a16:creationId xmlns:a16="http://schemas.microsoft.com/office/drawing/2014/main" id="{6365B004-A73E-48F0-AFE2-679FCF62A8C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82325199"/>
      </p:ext>
    </p:extLst>
  </p:cSld>
  <p:clrMapOvr>
    <a:masterClrMapping/>
  </p:clrMapOvr>
  <p:transition advClick="0"/>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A picture containing text, different, image&#10;&#10;Description automatically generated">
            <a:extLst>
              <a:ext uri="{FF2B5EF4-FFF2-40B4-BE49-F238E27FC236}">
                <a16:creationId xmlns:a16="http://schemas.microsoft.com/office/drawing/2014/main" id="{8E582795-1EF2-4095-B7EF-39D2C37B9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1" y="1440329"/>
            <a:ext cx="6638544" cy="5310835"/>
          </a:xfrm>
          <a:prstGeom prst="rect">
            <a:avLst/>
          </a:prstGeom>
        </p:spPr>
      </p:pic>
      <p:sp>
        <p:nvSpPr>
          <p:cNvPr id="7" name="Rectangle 6">
            <a:hlinkClick r:id="rId4" action="ppaction://hlinksldjump"/>
            <a:extLst>
              <a:ext uri="{FF2B5EF4-FFF2-40B4-BE49-F238E27FC236}">
                <a16:creationId xmlns:a16="http://schemas.microsoft.com/office/drawing/2014/main" id="{274960AF-1728-4C31-A10E-A24B26ACE42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79772458"/>
      </p:ext>
    </p:extLst>
  </p:cSld>
  <p:clrMapOvr>
    <a:masterClrMapping/>
  </p:clrMapOvr>
  <p:transition advClick="0"/>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r>
              <a:rPr lang="en-US" dirty="0">
                <a:cs typeface="Arial"/>
              </a:rPr>
              <a:t>VFT Average Similarity: 78.2%</a:t>
            </a:r>
          </a:p>
          <a:p>
            <a:pPr lvl="2"/>
            <a:r>
              <a:rPr lang="en-US" dirty="0">
                <a:cs typeface="Arial"/>
              </a:rPr>
              <a:t>Original Average Similarity: 71.7%</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sp>
        <p:nvSpPr>
          <p:cNvPr id="5" name="Oval 4">
            <a:extLst>
              <a:ext uri="{FF2B5EF4-FFF2-40B4-BE49-F238E27FC236}">
                <a16:creationId xmlns:a16="http://schemas.microsoft.com/office/drawing/2014/main" id="{50CF1E88-4470-496E-A68F-9DF431827872}"/>
              </a:ext>
            </a:extLst>
          </p:cNvPr>
          <p:cNvSpPr/>
          <p:nvPr/>
        </p:nvSpPr>
        <p:spPr bwMode="auto">
          <a:xfrm>
            <a:off x="6689331" y="5828980"/>
            <a:ext cx="513896" cy="50074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Rectangle 5">
            <a:hlinkClick r:id="rId3" action="ppaction://hlinksldjump"/>
            <a:extLst>
              <a:ext uri="{FF2B5EF4-FFF2-40B4-BE49-F238E27FC236}">
                <a16:creationId xmlns:a16="http://schemas.microsoft.com/office/drawing/2014/main" id="{7EDD59DE-687F-47A0-827C-FC508D39A32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59567455"/>
      </p:ext>
    </p:extLst>
  </p:cSld>
  <p:clrMapOvr>
    <a:masterClrMapping/>
  </p:clrMapOvr>
  <p:transition advClick="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solidFill>
                  <a:schemeClr val="accent6">
                    <a:lumMod val="75000"/>
                  </a:schemeClr>
                </a:solidFill>
                <a:cs typeface="Arial"/>
                <a:hlinkClick r:id="rId2" action="ppaction://hlinksldjump">
                  <a:extLst>
                    <a:ext uri="{A12FA001-AC4F-418D-AE19-62706E023703}">
                      <ahyp:hlinkClr xmlns:ahyp="http://schemas.microsoft.com/office/drawing/2018/hyperlinkcolor" val="tx"/>
                    </a:ext>
                  </a:extLst>
                </a:hlinkClick>
              </a:rPr>
              <a:t>Dashboard</a:t>
            </a:r>
            <a:endParaRPr lang="en-US" dirty="0">
              <a:solidFill>
                <a:schemeClr val="accent6">
                  <a:lumMod val="75000"/>
                </a:schemeClr>
              </a:solidFill>
              <a:cs typeface="Arial"/>
            </a:endParaRPr>
          </a:p>
          <a:p>
            <a:r>
              <a:rPr lang="en-US" dirty="0">
                <a:solidFill>
                  <a:schemeClr val="bg2">
                    <a:lumMod val="60000"/>
                    <a:lumOff val="40000"/>
                  </a:schemeClr>
                </a:solidFill>
                <a:cs typeface="Arial"/>
              </a:rPr>
              <a:t>Problem instance example results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5" name="Table 6">
            <a:extLst>
              <a:ext uri="{FF2B5EF4-FFF2-40B4-BE49-F238E27FC236}">
                <a16:creationId xmlns:a16="http://schemas.microsoft.com/office/drawing/2014/main" id="{37835A11-297A-4F40-A81E-118B9B63C9FF}"/>
              </a:ext>
            </a:extLst>
          </p:cNvPr>
          <p:cNvGraphicFramePr>
            <a:graphicFrameLocks noGrp="1"/>
          </p:cNvGraphicFramePr>
          <p:nvPr>
            <p:extLst>
              <p:ext uri="{D42A27DB-BD31-4B8C-83A1-F6EECF244321}">
                <p14:modId xmlns:p14="http://schemas.microsoft.com/office/powerpoint/2010/main" val="218852890"/>
              </p:ext>
            </p:extLst>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0.801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0.774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0.736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0.626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0.916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0.471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0.416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0.625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VFT2</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0.849</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0.878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0.814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0.785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0.612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0.953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0.951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0.480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0.351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0.711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6" name="Rectangle 5">
            <a:hlinkClick r:id="rId3" action="ppaction://hlinksldjump"/>
            <a:extLst>
              <a:ext uri="{FF2B5EF4-FFF2-40B4-BE49-F238E27FC236}">
                <a16:creationId xmlns:a16="http://schemas.microsoft.com/office/drawing/2014/main" id="{1971DAB6-1659-44EF-BA7B-3DE61C5D718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28800616"/>
      </p:ext>
    </p:extLst>
  </p:cSld>
  <p:clrMapOvr>
    <a:masterClrMapping/>
  </p:clrMapOvr>
  <p:transition advClick="0"/>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Dashboard</a:t>
            </a:r>
          </a:p>
          <a:p>
            <a:r>
              <a:rPr lang="en-US" dirty="0">
                <a:cs typeface="Arial"/>
              </a:rPr>
              <a:t>Problem instance example results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5" name="Table 6">
            <a:extLst>
              <a:ext uri="{FF2B5EF4-FFF2-40B4-BE49-F238E27FC236}">
                <a16:creationId xmlns:a16="http://schemas.microsoft.com/office/drawing/2014/main" id="{37835A11-297A-4F40-A81E-118B9B63C9FF}"/>
              </a:ext>
            </a:extLst>
          </p:cNvPr>
          <p:cNvGraphicFramePr>
            <a:graphicFrameLocks noGrp="1"/>
          </p:cNvGraphicFramePr>
          <p:nvPr>
            <p:extLst>
              <p:ext uri="{D42A27DB-BD31-4B8C-83A1-F6EECF244321}">
                <p14:modId xmlns:p14="http://schemas.microsoft.com/office/powerpoint/2010/main" val="604036964"/>
              </p:ext>
            </p:extLst>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chemeClr val="tx1"/>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0.801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0.774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0.626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0.471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0.625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chemeClr val="tx1"/>
                          </a:solidFill>
                          <a:effectLst/>
                          <a:latin typeface="Calibri" panose="020F0502020204030204" pitchFamily="34" charset="0"/>
                        </a:rPr>
                        <a:t>VFT2</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0.849</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0.878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0.814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0.785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0.351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0.711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6" name="Rectangle 5">
            <a:hlinkClick r:id="rId2" action="ppaction://hlinksldjump"/>
            <a:extLst>
              <a:ext uri="{FF2B5EF4-FFF2-40B4-BE49-F238E27FC236}">
                <a16:creationId xmlns:a16="http://schemas.microsoft.com/office/drawing/2014/main" id="{1971DAB6-1659-44EF-BA7B-3DE61C5D718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3F66D37D-6E65-4459-81BA-6A9289E0F7F6}"/>
              </a:ext>
            </a:extLst>
          </p:cNvPr>
          <p:cNvSpPr/>
          <p:nvPr/>
        </p:nvSpPr>
        <p:spPr bwMode="auto">
          <a:xfrm>
            <a:off x="1672860" y="3515517"/>
            <a:ext cx="2966482" cy="1892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2A3182CE-E37E-471C-86B2-367882C2339C}"/>
              </a:ext>
            </a:extLst>
          </p:cNvPr>
          <p:cNvSpPr txBox="1"/>
          <p:nvPr/>
        </p:nvSpPr>
        <p:spPr>
          <a:xfrm>
            <a:off x="2094984" y="2982161"/>
            <a:ext cx="2122233" cy="430887"/>
          </a:xfrm>
          <a:prstGeom prst="rect">
            <a:avLst/>
          </a:prstGeom>
          <a:noFill/>
        </p:spPr>
        <p:txBody>
          <a:bodyPr wrap="square" rtlCol="0">
            <a:spAutoFit/>
          </a:bodyPr>
          <a:lstStyle/>
          <a:p>
            <a:r>
              <a:rPr lang="en-US" dirty="0">
                <a:solidFill>
                  <a:srgbClr val="FF0000"/>
                </a:solidFill>
              </a:rPr>
              <a:t>Overall Results</a:t>
            </a:r>
          </a:p>
        </p:txBody>
      </p:sp>
    </p:spTree>
    <p:extLst>
      <p:ext uri="{BB962C8B-B14F-4D97-AF65-F5344CB8AC3E}">
        <p14:creationId xmlns:p14="http://schemas.microsoft.com/office/powerpoint/2010/main" val="1378673231"/>
      </p:ext>
    </p:extLst>
  </p:cSld>
  <p:clrMapOvr>
    <a:masterClrMapping/>
  </p:clrMapOvr>
  <p:transition advClick="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Dashboard</a:t>
            </a:r>
          </a:p>
          <a:p>
            <a:r>
              <a:rPr lang="en-US" dirty="0">
                <a:cs typeface="Arial"/>
              </a:rPr>
              <a:t>Problem instance example results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5" name="Table 6">
            <a:extLst>
              <a:ext uri="{FF2B5EF4-FFF2-40B4-BE49-F238E27FC236}">
                <a16:creationId xmlns:a16="http://schemas.microsoft.com/office/drawing/2014/main" id="{37835A11-297A-4F40-A81E-118B9B63C9FF}"/>
              </a:ext>
            </a:extLst>
          </p:cNvPr>
          <p:cNvGraphicFramePr>
            <a:graphicFrameLocks noGrp="1"/>
          </p:cNvGraphicFramePr>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chemeClr val="tx1"/>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0.801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0.774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0.626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0.471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0.625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chemeClr val="tx1"/>
                          </a:solidFill>
                          <a:effectLst/>
                          <a:latin typeface="Calibri" panose="020F0502020204030204" pitchFamily="34" charset="0"/>
                        </a:rPr>
                        <a:t>VFT2</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0.849</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0.878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0.814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0.785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0.351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0.711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6" name="Rectangle 5">
            <a:hlinkClick r:id="rId2" action="ppaction://hlinksldjump"/>
            <a:extLst>
              <a:ext uri="{FF2B5EF4-FFF2-40B4-BE49-F238E27FC236}">
                <a16:creationId xmlns:a16="http://schemas.microsoft.com/office/drawing/2014/main" id="{1971DAB6-1659-44EF-BA7B-3DE61C5D718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74C66CF-6082-46C5-B6BC-E1A22D5388F4}"/>
              </a:ext>
            </a:extLst>
          </p:cNvPr>
          <p:cNvSpPr/>
          <p:nvPr/>
        </p:nvSpPr>
        <p:spPr bwMode="auto">
          <a:xfrm>
            <a:off x="4820093" y="3515518"/>
            <a:ext cx="8257951" cy="1892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F9DEC84-83B7-4D7C-AA93-95191BD34E80}"/>
              </a:ext>
            </a:extLst>
          </p:cNvPr>
          <p:cNvSpPr txBox="1"/>
          <p:nvPr/>
        </p:nvSpPr>
        <p:spPr>
          <a:xfrm>
            <a:off x="7310641" y="2982163"/>
            <a:ext cx="3276854" cy="430887"/>
          </a:xfrm>
          <a:prstGeom prst="rect">
            <a:avLst/>
          </a:prstGeom>
          <a:noFill/>
        </p:spPr>
        <p:txBody>
          <a:bodyPr wrap="square" rtlCol="0">
            <a:spAutoFit/>
          </a:bodyPr>
          <a:lstStyle/>
          <a:p>
            <a:r>
              <a:rPr lang="en-US" dirty="0">
                <a:solidFill>
                  <a:srgbClr val="FF0000"/>
                </a:solidFill>
              </a:rPr>
              <a:t>AFSC Objective Results</a:t>
            </a:r>
          </a:p>
        </p:txBody>
      </p:sp>
      <p:pic>
        <p:nvPicPr>
          <p:cNvPr id="11" name="Picture 10">
            <a:extLst>
              <a:ext uri="{FF2B5EF4-FFF2-40B4-BE49-F238E27FC236}">
                <a16:creationId xmlns:a16="http://schemas.microsoft.com/office/drawing/2014/main" id="{A8FF5296-8F44-488D-BC10-050D9D0EF05E}"/>
              </a:ext>
            </a:extLst>
          </p:cNvPr>
          <p:cNvPicPr>
            <a:picLocks noChangeAspect="1"/>
          </p:cNvPicPr>
          <p:nvPr/>
        </p:nvPicPr>
        <p:blipFill>
          <a:blip r:embed="rId3"/>
          <a:stretch>
            <a:fillRect/>
          </a:stretch>
        </p:blipFill>
        <p:spPr>
          <a:xfrm>
            <a:off x="5780565" y="5590709"/>
            <a:ext cx="6337005" cy="1563723"/>
          </a:xfrm>
          <a:prstGeom prst="rect">
            <a:avLst/>
          </a:prstGeom>
        </p:spPr>
      </p:pic>
    </p:spTree>
    <p:extLst>
      <p:ext uri="{BB962C8B-B14F-4D97-AF65-F5344CB8AC3E}">
        <p14:creationId xmlns:p14="http://schemas.microsoft.com/office/powerpoint/2010/main" val="2393641706"/>
      </p:ext>
    </p:extLst>
  </p:cSld>
  <p:clrMapOvr>
    <a:masterClrMapping/>
  </p:clrMapOvr>
  <p:transition advClick="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Individual Value on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a:extLst>
              <a:ext uri="{FF2B5EF4-FFF2-40B4-BE49-F238E27FC236}">
                <a16:creationId xmlns:a16="http://schemas.microsoft.com/office/drawing/2014/main" id="{79C78461-3A30-480D-A40B-6A29AE247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6" name="Rectangle 5">
            <a:hlinkClick r:id="rId3" action="ppaction://hlinksldjump"/>
            <a:extLst>
              <a:ext uri="{FF2B5EF4-FFF2-40B4-BE49-F238E27FC236}">
                <a16:creationId xmlns:a16="http://schemas.microsoft.com/office/drawing/2014/main" id="{CB5AA8F6-281E-43EF-A297-F0887699C5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8741757"/>
      </p:ext>
    </p:extLst>
  </p:cSld>
  <p:clrMapOvr>
    <a:masterClrMapping/>
  </p:clrMapOvr>
  <p:transition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Utility of Cadets Assigned to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descr="Chart, scatter chart&#10;&#10;Description automatically generated">
            <a:extLst>
              <a:ext uri="{FF2B5EF4-FFF2-40B4-BE49-F238E27FC236}">
                <a16:creationId xmlns:a16="http://schemas.microsoft.com/office/drawing/2014/main" id="{33A28711-103B-48C9-A5C5-4ED556910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9791"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8" name="Rectangle 7">
            <a:hlinkClick r:id="rId3" action="ppaction://hlinksldjump"/>
            <a:extLst>
              <a:ext uri="{FF2B5EF4-FFF2-40B4-BE49-F238E27FC236}">
                <a16:creationId xmlns:a16="http://schemas.microsoft.com/office/drawing/2014/main" id="{FFD347EC-633A-4A53-A151-AF23B6CD196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28037946"/>
      </p:ext>
    </p:extLst>
  </p:cSld>
  <p:clrMapOvr>
    <a:masterClrMapping/>
  </p:clrMapOvr>
  <p:transition advClick="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Cadet Utility Histogram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8" name="Rectangle 7">
            <a:hlinkClick r:id="rId2" action="ppaction://hlinksldjump"/>
            <a:extLst>
              <a:ext uri="{FF2B5EF4-FFF2-40B4-BE49-F238E27FC236}">
                <a16:creationId xmlns:a16="http://schemas.microsoft.com/office/drawing/2014/main" id="{FFD347EC-633A-4A53-A151-AF23B6CD196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6" name="Picture 5" descr="A picture containing chart&#10;&#10;Description automatically generated">
            <a:extLst>
              <a:ext uri="{FF2B5EF4-FFF2-40B4-BE49-F238E27FC236}">
                <a16:creationId xmlns:a16="http://schemas.microsoft.com/office/drawing/2014/main" id="{0C3FC599-EF72-41CB-8339-A4326C3991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Tree>
    <p:extLst>
      <p:ext uri="{BB962C8B-B14F-4D97-AF65-F5344CB8AC3E}">
        <p14:creationId xmlns:p14="http://schemas.microsoft.com/office/powerpoint/2010/main" val="512834267"/>
      </p:ext>
    </p:extLst>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573882" y="1440329"/>
            <a:ext cx="12174555" cy="5546165"/>
          </a:xfrm>
        </p:spPr>
        <p:txBody>
          <a:bodyPr/>
          <a:lstStyle/>
          <a:p>
            <a:r>
              <a:rPr lang="en-US" dirty="0"/>
              <a:t>Summary</a:t>
            </a:r>
          </a:p>
          <a:p>
            <a:pPr lvl="1"/>
            <a:r>
              <a:rPr lang="en-US" dirty="0"/>
              <a:t>Optimization using a VFT framework more accurately captures decision-maker value trade-offs</a:t>
            </a:r>
          </a:p>
          <a:p>
            <a:pPr lvl="1"/>
            <a:r>
              <a:rPr lang="en-US" dirty="0"/>
              <a:t>Model is intuitive by nature</a:t>
            </a:r>
          </a:p>
          <a:p>
            <a:pPr lvl="1"/>
            <a:r>
              <a:rPr lang="en-US" dirty="0"/>
              <a:t>Metaheuristic solution technique incorporated to find better solutions quicker</a:t>
            </a:r>
          </a:p>
          <a:p>
            <a:r>
              <a:rPr lang="en-US" dirty="0">
                <a:solidFill>
                  <a:schemeClr val="bg2">
                    <a:lumMod val="60000"/>
                    <a:lumOff val="40000"/>
                  </a:schemeClr>
                </a:solidFill>
              </a:rPr>
              <a:t>Future Work</a:t>
            </a:r>
          </a:p>
          <a:p>
            <a:pPr lvl="1"/>
            <a:r>
              <a:rPr lang="en-US" dirty="0">
                <a:solidFill>
                  <a:schemeClr val="bg2">
                    <a:lumMod val="60000"/>
                    <a:lumOff val="40000"/>
                  </a:schemeClr>
                </a:solidFill>
              </a:rPr>
              <a:t>Better approximation techniques</a:t>
            </a:r>
          </a:p>
          <a:p>
            <a:pPr lvl="1"/>
            <a:r>
              <a:rPr lang="en-US" dirty="0">
                <a:solidFill>
                  <a:schemeClr val="bg2">
                    <a:lumMod val="60000"/>
                    <a:lumOff val="40000"/>
                  </a:schemeClr>
                </a:solidFill>
              </a:rPr>
              <a:t>More effective solution methodology</a:t>
            </a:r>
          </a:p>
          <a:p>
            <a:pPr lvl="1"/>
            <a:r>
              <a:rPr lang="en-US" dirty="0">
                <a:solidFill>
                  <a:schemeClr val="bg2">
                    <a:lumMod val="60000"/>
                    <a:lumOff val="40000"/>
                  </a:schemeClr>
                </a:solidFill>
              </a:rPr>
              <a:t>More discussions with decision-makers on their values for solutions</a:t>
            </a:r>
          </a:p>
          <a:p>
            <a:pPr lvl="1"/>
            <a:r>
              <a:rPr lang="en-US" dirty="0">
                <a:solidFill>
                  <a:schemeClr val="bg2">
                    <a:lumMod val="60000"/>
                    <a:lumOff val="40000"/>
                  </a:schemeClr>
                </a:solidFill>
              </a:rPr>
              <a:t>More than one cadet objective</a:t>
            </a:r>
            <a:endParaRPr lang="en-US" dirty="0"/>
          </a:p>
          <a:p>
            <a:pPr lvl="1"/>
            <a:endParaRPr lang="en-US" dirty="0"/>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29F59FEA-EF44-4A2D-803B-2158439F130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36792356"/>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178971" cy="485528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Air Force defines “priorities” for the assignment solution</a:t>
            </a:r>
          </a:p>
          <a:p>
            <a:r>
              <a:rPr lang="en-US" dirty="0">
                <a:solidFill>
                  <a:schemeClr val="bg2">
                    <a:lumMod val="60000"/>
                    <a:lumOff val="40000"/>
                  </a:schemeClr>
                </a:solidFill>
              </a:rPr>
              <a:t>Priorities pertain to characteristics of the cadets assigned to the AFSCs</a:t>
            </a:r>
          </a:p>
          <a:p>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Problem Description</a:t>
            </a:r>
          </a:p>
        </p:txBody>
      </p:sp>
      <p:pic>
        <p:nvPicPr>
          <p:cNvPr id="1028" name="Picture 4">
            <a:extLst>
              <a:ext uri="{FF2B5EF4-FFF2-40B4-BE49-F238E27FC236}">
                <a16:creationId xmlns:a16="http://schemas.microsoft.com/office/drawing/2014/main" id="{65C6A293-1893-43B9-83D8-4ED34EBB3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85" t="-2268" r="13865" b="17012"/>
          <a:stretch/>
        </p:blipFill>
        <p:spPr bwMode="auto">
          <a:xfrm>
            <a:off x="8073453" y="1435035"/>
            <a:ext cx="4846414" cy="48463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hlinkClick r:id="rId3" action="ppaction://hlinksldjump"/>
            <a:extLst>
              <a:ext uri="{FF2B5EF4-FFF2-40B4-BE49-F238E27FC236}">
                <a16:creationId xmlns:a16="http://schemas.microsoft.com/office/drawing/2014/main" id="{863B10CA-FA0A-4D57-A030-B17ACB3EE06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72381188"/>
      </p:ext>
    </p:extLst>
  </p:cSld>
  <p:clrMapOvr>
    <a:masterClrMapping/>
  </p:clrMapOvr>
  <p:transition advClick="0"/>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573882" y="1440329"/>
            <a:ext cx="12174555" cy="5546165"/>
          </a:xfrm>
        </p:spPr>
        <p:txBody>
          <a:bodyPr/>
          <a:lstStyle/>
          <a:p>
            <a:r>
              <a:rPr lang="en-US" dirty="0"/>
              <a:t>Summary</a:t>
            </a:r>
          </a:p>
          <a:p>
            <a:pPr lvl="1"/>
            <a:r>
              <a:rPr lang="en-US" dirty="0"/>
              <a:t>Optimization using a VFT framework more accurately captures decision-maker value trade-offs</a:t>
            </a:r>
          </a:p>
          <a:p>
            <a:pPr lvl="1"/>
            <a:r>
              <a:rPr lang="en-US" dirty="0"/>
              <a:t>Model is intuitive by nature</a:t>
            </a:r>
          </a:p>
          <a:p>
            <a:pPr lvl="1"/>
            <a:r>
              <a:rPr lang="en-US" dirty="0"/>
              <a:t>Metaheuristic solution technique incorporated to find better solutions quicker</a:t>
            </a:r>
          </a:p>
          <a:p>
            <a:r>
              <a:rPr lang="en-US" dirty="0"/>
              <a:t>Future Work</a:t>
            </a:r>
          </a:p>
          <a:p>
            <a:pPr lvl="1"/>
            <a:r>
              <a:rPr lang="en-US" dirty="0"/>
              <a:t>Better approximation techniques</a:t>
            </a:r>
          </a:p>
          <a:p>
            <a:pPr lvl="1"/>
            <a:r>
              <a:rPr lang="en-US" dirty="0"/>
              <a:t>More effective solution methodology</a:t>
            </a:r>
          </a:p>
          <a:p>
            <a:pPr lvl="1"/>
            <a:r>
              <a:rPr lang="en-US" dirty="0"/>
              <a:t>More discussions with decision-makers on their values for solutions</a:t>
            </a:r>
          </a:p>
          <a:p>
            <a:pPr lvl="1"/>
            <a:r>
              <a:rPr lang="en-US" dirty="0"/>
              <a:t>More than one cadet objective</a:t>
            </a:r>
          </a:p>
          <a:p>
            <a:pPr lvl="1"/>
            <a:endParaRPr lang="en-US" dirty="0"/>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6F776F94-DC3B-4227-AE90-9B90219C7F0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58669478"/>
      </p:ext>
    </p:extLst>
  </p:cSld>
  <p:clrMapOvr>
    <a:masterClrMapping/>
  </p:clrMapOvr>
  <p:transition advClick="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958840" lvl="1" indent="-457200">
              <a:buAutoNum type="arabicPeriod"/>
            </a:pPr>
            <a:r>
              <a:rPr lang="en-US" sz="2000" dirty="0"/>
              <a:t>Andrew P. </a:t>
            </a:r>
            <a:r>
              <a:rPr lang="en-US" sz="2000" dirty="0" err="1"/>
              <a:t>Armacost</a:t>
            </a:r>
            <a:r>
              <a:rPr lang="en-US" sz="2000" dirty="0"/>
              <a:t> and James K. Lowe. Decision support for the career ﬁeld selection process at the US Air Force Academy. </a:t>
            </a:r>
            <a:r>
              <a:rPr lang="en-US" sz="2000" i="1" dirty="0"/>
              <a:t>European Journal of Operational Research</a:t>
            </a:r>
            <a:r>
              <a:rPr lang="en-US" sz="2000" dirty="0"/>
              <a:t>, 160(3):839–850, Feb 2005.</a:t>
            </a:r>
          </a:p>
          <a:p>
            <a:pPr marL="958840" lvl="1" indent="-457200">
              <a:buAutoNum type="arabicPeriod"/>
            </a:pPr>
            <a:r>
              <a:rPr lang="en-US" sz="2000" dirty="0"/>
              <a:t>D. Gale and L. S. Shapley. College admissions and the stability of marriage. </a:t>
            </a:r>
            <a:r>
              <a:rPr lang="en-US" sz="2000" i="1" dirty="0"/>
              <a:t>The American Mathematical Monthly</a:t>
            </a:r>
            <a:r>
              <a:rPr lang="en-US" sz="2000" dirty="0"/>
              <a:t>, 69(1):9–15, Jan 1962.</a:t>
            </a:r>
          </a:p>
          <a:p>
            <a:pPr marL="958840" lvl="1" indent="-457200">
              <a:buAutoNum type="arabicPeriod"/>
            </a:pPr>
            <a:r>
              <a:rPr lang="en-US" sz="2000" dirty="0"/>
              <a:t>Robert W. Irving, Paul Leather, and Dan </a:t>
            </a:r>
            <a:r>
              <a:rPr lang="en-US" sz="2000" dirty="0" err="1"/>
              <a:t>Gusﬁeld</a:t>
            </a:r>
            <a:r>
              <a:rPr lang="en-US" sz="2000" dirty="0"/>
              <a:t>. An eﬃcient algorithm for the “optimal” stable marriage. </a:t>
            </a:r>
            <a:r>
              <a:rPr lang="en-US" sz="2000" i="1" dirty="0"/>
              <a:t>Journal of the ACM (JACM)</a:t>
            </a:r>
            <a:r>
              <a:rPr lang="en-US" sz="2000" dirty="0"/>
              <a:t>, 34(3):532–543, Jul 1987.</a:t>
            </a:r>
          </a:p>
          <a:p>
            <a:pPr marL="958840" lvl="1" indent="-457200">
              <a:buAutoNum type="arabicPeriod"/>
            </a:pPr>
            <a:r>
              <a:rPr lang="en-US" sz="2000" dirty="0"/>
              <a:t>D. G. </a:t>
            </a:r>
            <a:r>
              <a:rPr lang="en-US" sz="2000" dirty="0" err="1"/>
              <a:t>McVitie</a:t>
            </a:r>
            <a:r>
              <a:rPr lang="en-US" sz="2000" dirty="0"/>
              <a:t> and L. B. Wilson. The stable marriage problem. </a:t>
            </a:r>
            <a:r>
              <a:rPr lang="en-US" sz="2000" i="1" dirty="0"/>
              <a:t>Communications of the ACM</a:t>
            </a:r>
            <a:r>
              <a:rPr lang="en-US" sz="2000" dirty="0"/>
              <a:t>, 14(7):486–490, Jul 1971.</a:t>
            </a:r>
          </a:p>
          <a:p>
            <a:pPr marL="958840" lvl="1" indent="-457200">
              <a:buAutoNum type="arabicPeriod"/>
            </a:pPr>
            <a:r>
              <a:rPr lang="en-US" sz="2000" dirty="0"/>
              <a:t>Alvin E. Roth and </a:t>
            </a:r>
            <a:r>
              <a:rPr lang="en-US" sz="2000" dirty="0" err="1"/>
              <a:t>Marilda</a:t>
            </a:r>
            <a:r>
              <a:rPr lang="en-US" sz="2000" dirty="0"/>
              <a:t> Sotomayor. The college admissions problem revisited. </a:t>
            </a:r>
            <a:r>
              <a:rPr lang="en-US" sz="2000" i="1" dirty="0" err="1"/>
              <a:t>Econometrica</a:t>
            </a:r>
            <a:r>
              <a:rPr lang="en-US" sz="2000" dirty="0"/>
              <a:t>, 57(3):559, May 1989.</a:t>
            </a:r>
          </a:p>
          <a:p>
            <a:pPr marL="958840" lvl="1" indent="-457200">
              <a:buAutoNum type="arabicPeriod"/>
            </a:pPr>
            <a:r>
              <a:rPr lang="en-US" sz="2000" dirty="0" err="1"/>
              <a:t>Pter</a:t>
            </a:r>
            <a:r>
              <a:rPr lang="en-US" sz="2000" dirty="0"/>
              <a:t> Bir, Tams </a:t>
            </a:r>
            <a:r>
              <a:rPr lang="en-US" sz="2000" dirty="0" err="1"/>
              <a:t>Fleiner</a:t>
            </a:r>
            <a:r>
              <a:rPr lang="en-US" sz="2000" dirty="0"/>
              <a:t>, Robert W. Irving, and David F. </a:t>
            </a:r>
            <a:r>
              <a:rPr lang="en-US" sz="2000" dirty="0" err="1"/>
              <a:t>Manlove</a:t>
            </a:r>
            <a:r>
              <a:rPr lang="en-US" sz="2000" dirty="0"/>
              <a:t>. The college admissions problem with lower and common quotas. </a:t>
            </a:r>
            <a:r>
              <a:rPr lang="en-US" sz="2000" i="1" dirty="0"/>
              <a:t>Theoretical Computer Science</a:t>
            </a:r>
            <a:r>
              <a:rPr lang="en-US" sz="2000" dirty="0"/>
              <a:t>, 411(34-36):3136–3153, Jul 2010.</a:t>
            </a:r>
          </a:p>
          <a:p>
            <a:pPr marL="958840" lvl="1" indent="-457200">
              <a:buAutoNum type="arabicPeriod"/>
            </a:pPr>
            <a:r>
              <a:rPr lang="en-US" sz="2000" dirty="0"/>
              <a:t>Dirk G. </a:t>
            </a:r>
            <a:r>
              <a:rPr lang="en-US" sz="2000" dirty="0" err="1"/>
              <a:t>Cattrysse</a:t>
            </a:r>
            <a:r>
              <a:rPr lang="en-US" sz="2000" dirty="0"/>
              <a:t> and </a:t>
            </a:r>
            <a:r>
              <a:rPr lang="en-US" sz="2000" dirty="0" err="1"/>
              <a:t>Luk</a:t>
            </a:r>
            <a:r>
              <a:rPr lang="en-US" sz="2000" dirty="0"/>
              <a:t> N. Van </a:t>
            </a:r>
            <a:r>
              <a:rPr lang="en-US" sz="2000" dirty="0" err="1"/>
              <a:t>Wassenhove</a:t>
            </a:r>
            <a:r>
              <a:rPr lang="en-US" sz="2000" dirty="0"/>
              <a:t>. A survey of algorithms for the generalized assignment problem. </a:t>
            </a:r>
            <a:r>
              <a:rPr lang="en-US" sz="2000" i="1" dirty="0"/>
              <a:t>European Journal of Operational Research</a:t>
            </a:r>
            <a:r>
              <a:rPr lang="en-US" sz="2000" dirty="0"/>
              <a:t>, 60(3):260–272, Aug 1992.</a:t>
            </a:r>
          </a:p>
          <a:p>
            <a:pPr marL="958840" lvl="1" indent="-457200">
              <a:buAutoNum type="arabicPeriod"/>
            </a:pPr>
            <a:r>
              <a:rPr lang="en-US" sz="2000" dirty="0"/>
              <a:t>Ralph L. Keeney. Value-Focused Thinking: a path to creative </a:t>
            </a:r>
            <a:r>
              <a:rPr lang="en-US" sz="2000" dirty="0" err="1"/>
              <a:t>decisionmaking</a:t>
            </a:r>
            <a:r>
              <a:rPr lang="en-US" sz="2000" dirty="0"/>
              <a:t>. </a:t>
            </a:r>
            <a:r>
              <a:rPr lang="en-US" sz="2000" i="1" dirty="0"/>
              <a:t>Long Range Planning</a:t>
            </a:r>
            <a:r>
              <a:rPr lang="en-US" sz="2000" dirty="0"/>
              <a:t>, 30(2):314, 1997.</a:t>
            </a:r>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501640" lvl="1" indent="0">
              <a:buNone/>
            </a:pPr>
            <a:endParaRPr lang="en-US" sz="2000" dirty="0"/>
          </a:p>
          <a:p>
            <a:pPr lvl="2"/>
            <a:endParaRPr lang="en-US" sz="1800" dirty="0"/>
          </a:p>
        </p:txBody>
      </p:sp>
      <p:sp>
        <p:nvSpPr>
          <p:cNvPr id="4" name="Rectangle 3">
            <a:hlinkClick r:id="rId2" action="ppaction://hlinksldjump"/>
            <a:extLst>
              <a:ext uri="{FF2B5EF4-FFF2-40B4-BE49-F238E27FC236}">
                <a16:creationId xmlns:a16="http://schemas.microsoft.com/office/drawing/2014/main" id="{3884ED7B-EFCE-400D-8299-CA3176FE9CA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858956"/>
      </p:ext>
    </p:extLst>
  </p:cSld>
  <p:clrMapOvr>
    <a:masterClrMapping/>
  </p:clrMapOvr>
  <p:transition advClick="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958840" lvl="1" indent="-457200">
              <a:buAutoNum type="arabicPeriod" startAt="9"/>
            </a:pPr>
            <a:r>
              <a:rPr lang="en-US" sz="2000" dirty="0"/>
              <a:t>Ralph L. Keeney. Making better decision makers. </a:t>
            </a:r>
            <a:r>
              <a:rPr lang="en-US" sz="2000" i="1" dirty="0"/>
              <a:t>Decision Analysis</a:t>
            </a:r>
            <a:r>
              <a:rPr lang="en-US" sz="2000" dirty="0"/>
              <a:t>, 1(4):193–204, 2004.</a:t>
            </a:r>
          </a:p>
          <a:p>
            <a:pPr marL="958840" lvl="1" indent="-457200">
              <a:buFontTx/>
              <a:buAutoNum type="arabicPeriod" startAt="9"/>
            </a:pPr>
            <a:r>
              <a:rPr lang="en-US" sz="2000" dirty="0"/>
              <a:t>Der San Chen, Robert G. Batson, and Yu Dang. Applied integer programming: modeling and solution. </a:t>
            </a:r>
            <a:r>
              <a:rPr lang="en-US" sz="2000" i="1" dirty="0"/>
              <a:t>Applied Integer Programming: Modeling and Solution</a:t>
            </a:r>
            <a:r>
              <a:rPr lang="en-US" sz="2000" dirty="0"/>
              <a:t>, Sep 2011.</a:t>
            </a:r>
          </a:p>
          <a:p>
            <a:pPr marL="958840" lvl="1" indent="-457200">
              <a:buFontTx/>
              <a:buAutoNum type="arabicPeriod" startAt="9"/>
            </a:pPr>
            <a:r>
              <a:rPr lang="en-US" sz="2000" dirty="0"/>
              <a:t>Lei Xu, Maria </a:t>
            </a:r>
            <a:r>
              <a:rPr lang="en-US" sz="2000" dirty="0" err="1"/>
              <a:t>Skoularidou</a:t>
            </a:r>
            <a:r>
              <a:rPr lang="en-US" sz="2000" dirty="0"/>
              <a:t>, Alfredo Cuesta-Infante, and Kalyan </a:t>
            </a:r>
            <a:r>
              <a:rPr lang="en-US" sz="2000" dirty="0" err="1"/>
              <a:t>Veeramachaneni</a:t>
            </a:r>
            <a:r>
              <a:rPr lang="en-US" sz="2000" dirty="0"/>
              <a:t>. Modeling tabular data using conditional GAN.</a:t>
            </a:r>
          </a:p>
          <a:p>
            <a:pPr marL="958840" lvl="1" indent="-457200">
              <a:buFontTx/>
              <a:buAutoNum type="arabicPeriod" startAt="9"/>
            </a:pPr>
            <a:endParaRPr lang="en-US" sz="2000" dirty="0"/>
          </a:p>
          <a:p>
            <a:pPr marL="958840" lvl="1" indent="-457200">
              <a:buAutoNum type="arabicPeriod" startAt="9"/>
            </a:pPr>
            <a:endParaRPr lang="en-US" sz="2000" dirty="0"/>
          </a:p>
          <a:p>
            <a:pPr marL="958840" lvl="1" indent="-457200">
              <a:buAutoNum type="arabicPeriod" startAt="9"/>
            </a:pPr>
            <a:endParaRPr lang="en-US" sz="2000" dirty="0"/>
          </a:p>
          <a:p>
            <a:pPr marL="958840" lvl="1" indent="-457200">
              <a:buAutoNum type="arabicPeriod" startAt="9"/>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501640" lvl="1" indent="0">
              <a:buNone/>
            </a:pPr>
            <a:endParaRPr lang="en-US" sz="2000" dirty="0"/>
          </a:p>
          <a:p>
            <a:pPr lvl="2"/>
            <a:endParaRPr lang="en-US" sz="1800" dirty="0"/>
          </a:p>
        </p:txBody>
      </p:sp>
      <p:sp>
        <p:nvSpPr>
          <p:cNvPr id="4" name="Rectangle 3">
            <a:hlinkClick r:id="rId2" action="ppaction://hlinksldjump"/>
            <a:extLst>
              <a:ext uri="{FF2B5EF4-FFF2-40B4-BE49-F238E27FC236}">
                <a16:creationId xmlns:a16="http://schemas.microsoft.com/office/drawing/2014/main" id="{8054C5F0-FE45-4739-9C9A-568586DD4BE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7061223"/>
      </p:ext>
    </p:extLst>
  </p:cSld>
  <p:clrMapOvr>
    <a:masterClrMapping/>
  </p:clrMapOvr>
  <p:transition advClick="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40328-1B32-43C5-A499-F31855E56DD7}"/>
              </a:ext>
            </a:extLst>
          </p:cNvPr>
          <p:cNvSpPr>
            <a:spLocks noGrp="1"/>
          </p:cNvSpPr>
          <p:nvPr>
            <p:ph type="title"/>
          </p:nvPr>
        </p:nvSpPr>
        <p:spPr/>
        <p:txBody>
          <a:bodyPr/>
          <a:lstStyle/>
          <a:p>
            <a:r>
              <a:rPr lang="en-US" dirty="0"/>
              <a:t>Questions</a:t>
            </a:r>
          </a:p>
        </p:txBody>
      </p:sp>
      <p:pic>
        <p:nvPicPr>
          <p:cNvPr id="6" name="Picture 5" descr="A group of people in military uniforms&#10;&#10;Description automatically generated with low confidence">
            <a:extLst>
              <a:ext uri="{FF2B5EF4-FFF2-40B4-BE49-F238E27FC236}">
                <a16:creationId xmlns:a16="http://schemas.microsoft.com/office/drawing/2014/main" id="{C0C9221B-B209-4AE7-87A0-852DBFAAAF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6791" y="1579894"/>
            <a:ext cx="4508204" cy="5200088"/>
          </a:xfrm>
          <a:prstGeom prst="rect">
            <a:avLst/>
          </a:prstGeom>
        </p:spPr>
      </p:pic>
      <p:pic>
        <p:nvPicPr>
          <p:cNvPr id="10" name="Picture 9" descr="A person wearing a uniform&#10;&#10;Description automatically generated with medium confidence">
            <a:extLst>
              <a:ext uri="{FF2B5EF4-FFF2-40B4-BE49-F238E27FC236}">
                <a16:creationId xmlns:a16="http://schemas.microsoft.com/office/drawing/2014/main" id="{0B7D8201-2634-4452-81E5-A92B21317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531858" y="2230623"/>
            <a:ext cx="5205830" cy="3904373"/>
          </a:xfrm>
          <a:prstGeom prst="rect">
            <a:avLst/>
          </a:prstGeom>
        </p:spPr>
      </p:pic>
      <p:sp>
        <p:nvSpPr>
          <p:cNvPr id="5" name="Rectangle 4">
            <a:hlinkClick r:id="rId4" action="ppaction://hlinksldjump"/>
            <a:extLst>
              <a:ext uri="{FF2B5EF4-FFF2-40B4-BE49-F238E27FC236}">
                <a16:creationId xmlns:a16="http://schemas.microsoft.com/office/drawing/2014/main" id="{E4304773-B5EF-4761-B496-8AEF44A72BD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18093273"/>
      </p:ext>
    </p:extLst>
  </p:cSld>
  <p:clrMapOvr>
    <a:masterClrMapping/>
  </p:clrMapOvr>
  <p:transition advClick="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Links</a:t>
            </a:r>
          </a:p>
        </p:txBody>
      </p:sp>
      <p:sp>
        <p:nvSpPr>
          <p:cNvPr id="3" name="Content Placeholder 2"/>
          <p:cNvSpPr>
            <a:spLocks noGrp="1"/>
          </p:cNvSpPr>
          <p:nvPr>
            <p:ph idx="1"/>
          </p:nvPr>
        </p:nvSpPr>
        <p:spPr>
          <a:xfrm>
            <a:off x="573883" y="1440329"/>
            <a:ext cx="3951225" cy="5546165"/>
          </a:xfrm>
        </p:spPr>
        <p:txBody>
          <a:bodyPr/>
          <a:lstStyle/>
          <a:p>
            <a:r>
              <a:rPr lang="en-US" sz="2500" dirty="0">
                <a:solidFill>
                  <a:schemeClr val="accent6">
                    <a:lumMod val="75000"/>
                  </a:schemeClr>
                </a:solidFill>
                <a:hlinkClick r:id="rId2" action="ppaction://hlinksldjump">
                  <a:extLst>
                    <a:ext uri="{A12FA001-AC4F-418D-AE19-62706E023703}">
                      <ahyp:hlinkClr xmlns:ahyp="http://schemas.microsoft.com/office/drawing/2018/hyperlinkcolor" val="tx"/>
                    </a:ext>
                  </a:extLst>
                </a:hlinkClick>
              </a:rPr>
              <a:t>Problem Description</a:t>
            </a:r>
            <a:endParaRPr lang="en-US" sz="2500" dirty="0">
              <a:solidFill>
                <a:schemeClr val="accent6">
                  <a:lumMod val="75000"/>
                </a:schemeClr>
              </a:solidFill>
            </a:endParaRPr>
          </a:p>
          <a:p>
            <a:pPr lvl="1"/>
            <a:r>
              <a:rPr lang="en-US" sz="2000" dirty="0">
                <a:solidFill>
                  <a:schemeClr val="accent6">
                    <a:lumMod val="75000"/>
                  </a:schemeClr>
                </a:solidFill>
                <a:hlinkClick r:id="rId3" action="ppaction://hlinksldjump">
                  <a:extLst>
                    <a:ext uri="{A12FA001-AC4F-418D-AE19-62706E023703}">
                      <ahyp:hlinkClr xmlns:ahyp="http://schemas.microsoft.com/office/drawing/2018/hyperlinkcolor" val="tx"/>
                    </a:ext>
                  </a:extLst>
                </a:hlinkClick>
              </a:rPr>
              <a:t>AFSC Quotas</a:t>
            </a:r>
            <a:endParaRPr lang="en-US" sz="2000" dirty="0">
              <a:solidFill>
                <a:schemeClr val="accent6">
                  <a:lumMod val="75000"/>
                </a:schemeClr>
              </a:solidFill>
            </a:endParaRPr>
          </a:p>
          <a:p>
            <a:pPr lvl="1"/>
            <a:r>
              <a:rPr lang="en-US" sz="2000" dirty="0">
                <a:solidFill>
                  <a:schemeClr val="accent6">
                    <a:lumMod val="75000"/>
                  </a:schemeClr>
                </a:solidFill>
                <a:hlinkClick r:id="rId4" action="ppaction://hlinksldjump">
                  <a:extLst>
                    <a:ext uri="{A12FA001-AC4F-418D-AE19-62706E023703}">
                      <ahyp:hlinkClr xmlns:ahyp="http://schemas.microsoft.com/office/drawing/2018/hyperlinkcolor" val="tx"/>
                    </a:ext>
                  </a:extLst>
                </a:hlinkClick>
              </a:rPr>
              <a:t>AFSC Qualifications</a:t>
            </a:r>
            <a:endParaRPr lang="en-US" sz="2000" dirty="0">
              <a:solidFill>
                <a:schemeClr val="accent6">
                  <a:lumMod val="75000"/>
                </a:schemeClr>
              </a:solidFill>
            </a:endParaRPr>
          </a:p>
          <a:p>
            <a:pPr lvl="1"/>
            <a:r>
              <a:rPr lang="en-US" sz="2000" dirty="0">
                <a:solidFill>
                  <a:schemeClr val="accent6">
                    <a:lumMod val="75000"/>
                  </a:schemeClr>
                </a:solidFill>
                <a:hlinkClick r:id="rId5" action="ppaction://hlinksldjump">
                  <a:extLst>
                    <a:ext uri="{A12FA001-AC4F-418D-AE19-62706E023703}">
                      <ahyp:hlinkClr xmlns:ahyp="http://schemas.microsoft.com/office/drawing/2018/hyperlinkcolor" val="tx"/>
                    </a:ext>
                  </a:extLst>
                </a:hlinkClick>
              </a:rPr>
              <a:t>Balancing Objectives</a:t>
            </a:r>
            <a:endParaRPr lang="en-US" sz="2000" dirty="0">
              <a:solidFill>
                <a:schemeClr val="accent6">
                  <a:lumMod val="75000"/>
                </a:schemeClr>
              </a:solidFill>
            </a:endParaRPr>
          </a:p>
          <a:p>
            <a:pPr lvl="1"/>
            <a:r>
              <a:rPr lang="en-US" sz="2000" dirty="0">
                <a:solidFill>
                  <a:schemeClr val="accent6">
                    <a:lumMod val="75000"/>
                  </a:schemeClr>
                </a:solidFill>
                <a:hlinkClick r:id="rId6" action="ppaction://hlinksldjump">
                  <a:extLst>
                    <a:ext uri="{A12FA001-AC4F-418D-AE19-62706E023703}">
                      <ahyp:hlinkClr xmlns:ahyp="http://schemas.microsoft.com/office/drawing/2018/hyperlinkcolor" val="tx"/>
                    </a:ext>
                  </a:extLst>
                </a:hlinkClick>
              </a:rPr>
              <a:t>Cadet Utility</a:t>
            </a:r>
            <a:endParaRPr lang="en-US" sz="2000" dirty="0">
              <a:solidFill>
                <a:schemeClr val="accent6">
                  <a:lumMod val="75000"/>
                </a:schemeClr>
              </a:solidFill>
            </a:endParaRPr>
          </a:p>
          <a:p>
            <a:r>
              <a:rPr lang="en-US" sz="2500" dirty="0">
                <a:solidFill>
                  <a:schemeClr val="accent6">
                    <a:lumMod val="75000"/>
                  </a:schemeClr>
                </a:solidFill>
                <a:hlinkClick r:id="rId7" action="ppaction://hlinksldjump">
                  <a:extLst>
                    <a:ext uri="{A12FA001-AC4F-418D-AE19-62706E023703}">
                      <ahyp:hlinkClr xmlns:ahyp="http://schemas.microsoft.com/office/drawing/2018/hyperlinkcolor" val="tx"/>
                    </a:ext>
                  </a:extLst>
                </a:hlinkClick>
              </a:rPr>
              <a:t>Modeling Techniques</a:t>
            </a:r>
            <a:endParaRPr lang="en-US" sz="2500" dirty="0">
              <a:solidFill>
                <a:schemeClr val="accent6">
                  <a:lumMod val="75000"/>
                </a:schemeClr>
              </a:solidFill>
            </a:endParaRPr>
          </a:p>
          <a:p>
            <a:pPr lvl="1"/>
            <a:r>
              <a:rPr lang="en-US" sz="2000" dirty="0">
                <a:solidFill>
                  <a:schemeClr val="accent6">
                    <a:lumMod val="75000"/>
                  </a:schemeClr>
                </a:solidFill>
                <a:hlinkClick r:id="rId8" action="ppaction://hlinksldjump">
                  <a:extLst>
                    <a:ext uri="{A12FA001-AC4F-418D-AE19-62706E023703}">
                      <ahyp:hlinkClr xmlns:ahyp="http://schemas.microsoft.com/office/drawing/2018/hyperlinkcolor" val="tx"/>
                    </a:ext>
                  </a:extLst>
                </a:hlinkClick>
              </a:rPr>
              <a:t>Greedy Method</a:t>
            </a:r>
            <a:endParaRPr lang="en-US" sz="2000" dirty="0">
              <a:solidFill>
                <a:schemeClr val="accent6">
                  <a:lumMod val="75000"/>
                </a:schemeClr>
              </a:solidFill>
            </a:endParaRPr>
          </a:p>
          <a:p>
            <a:pPr lvl="1"/>
            <a:r>
              <a:rPr lang="en-US" sz="2000" dirty="0">
                <a:solidFill>
                  <a:schemeClr val="accent6">
                    <a:lumMod val="75000"/>
                  </a:schemeClr>
                </a:solidFill>
                <a:hlinkClick r:id="rId9" action="ppaction://hlinksldjump">
                  <a:extLst>
                    <a:ext uri="{A12FA001-AC4F-418D-AE19-62706E023703}">
                      <ahyp:hlinkClr xmlns:ahyp="http://schemas.microsoft.com/office/drawing/2018/hyperlinkcolor" val="tx"/>
                    </a:ext>
                  </a:extLst>
                </a:hlinkClick>
              </a:rPr>
              <a:t>Stable Marriage Model</a:t>
            </a:r>
            <a:endParaRPr lang="en-US" sz="2000" dirty="0">
              <a:solidFill>
                <a:schemeClr val="accent6">
                  <a:lumMod val="75000"/>
                </a:schemeClr>
              </a:solidFill>
            </a:endParaRPr>
          </a:p>
          <a:p>
            <a:pPr lvl="1"/>
            <a:r>
              <a:rPr lang="en-US" sz="2000" dirty="0">
                <a:solidFill>
                  <a:schemeClr val="accent6">
                    <a:lumMod val="75000"/>
                  </a:schemeClr>
                </a:solidFill>
                <a:hlinkClick r:id="rId10" action="ppaction://hlinksldjump">
                  <a:extLst>
                    <a:ext uri="{A12FA001-AC4F-418D-AE19-62706E023703}">
                      <ahyp:hlinkClr xmlns:ahyp="http://schemas.microsoft.com/office/drawing/2018/hyperlinkcolor" val="tx"/>
                    </a:ext>
                  </a:extLst>
                </a:hlinkClick>
              </a:rPr>
              <a:t>Assignment Problem</a:t>
            </a:r>
            <a:endParaRPr lang="en-US" sz="2000" dirty="0">
              <a:solidFill>
                <a:schemeClr val="accent6">
                  <a:lumMod val="75000"/>
                </a:schemeClr>
              </a:solidFill>
            </a:endParaRPr>
          </a:p>
          <a:p>
            <a:r>
              <a:rPr lang="en-US" sz="2500" dirty="0">
                <a:solidFill>
                  <a:schemeClr val="accent6">
                    <a:lumMod val="75000"/>
                  </a:schemeClr>
                </a:solidFill>
                <a:hlinkClick r:id="rId11" action="ppaction://hlinksldjump">
                  <a:extLst>
                    <a:ext uri="{A12FA001-AC4F-418D-AE19-62706E023703}">
                      <ahyp:hlinkClr xmlns:ahyp="http://schemas.microsoft.com/office/drawing/2018/hyperlinkcolor" val="tx"/>
                    </a:ext>
                  </a:extLst>
                </a:hlinkClick>
              </a:rPr>
              <a:t>Original Methodology</a:t>
            </a:r>
            <a:endParaRPr lang="en-US" sz="2500" dirty="0">
              <a:solidFill>
                <a:schemeClr val="accent6">
                  <a:lumMod val="75000"/>
                </a:schemeClr>
              </a:solidFill>
            </a:endParaRPr>
          </a:p>
          <a:p>
            <a:pPr lvl="1"/>
            <a:r>
              <a:rPr lang="en-US" sz="2000" dirty="0">
                <a:solidFill>
                  <a:schemeClr val="accent6">
                    <a:lumMod val="75000"/>
                  </a:schemeClr>
                </a:solidFill>
                <a:hlinkClick r:id="rId12" action="ppaction://hlinksldjump">
                  <a:extLst>
                    <a:ext uri="{A12FA001-AC4F-418D-AE19-62706E023703}">
                      <ahyp:hlinkClr xmlns:ahyp="http://schemas.microsoft.com/office/drawing/2018/hyperlinkcolor" val="tx"/>
                    </a:ext>
                  </a:extLst>
                </a:hlinkClick>
              </a:rPr>
              <a:t>Definitions</a:t>
            </a:r>
            <a:endParaRPr lang="en-US" sz="2000" dirty="0">
              <a:solidFill>
                <a:schemeClr val="accent6">
                  <a:lumMod val="75000"/>
                </a:schemeClr>
              </a:solidFill>
            </a:endParaRPr>
          </a:p>
          <a:p>
            <a:pPr lvl="1"/>
            <a:r>
              <a:rPr lang="en-US" sz="2000" dirty="0">
                <a:solidFill>
                  <a:schemeClr val="accent6">
                    <a:lumMod val="75000"/>
                  </a:schemeClr>
                </a:solidFill>
                <a:hlinkClick r:id="rId13" action="ppaction://hlinksldjump">
                  <a:extLst>
                    <a:ext uri="{A12FA001-AC4F-418D-AE19-62706E023703}">
                      <ahyp:hlinkClr xmlns:ahyp="http://schemas.microsoft.com/office/drawing/2018/hyperlinkcolor" val="tx"/>
                    </a:ext>
                  </a:extLst>
                </a:hlinkClick>
              </a:rPr>
              <a:t>Formulation</a:t>
            </a:r>
            <a:endParaRPr lang="en-US" sz="2000" dirty="0">
              <a:solidFill>
                <a:schemeClr val="accent6">
                  <a:lumMod val="75000"/>
                </a:schemeClr>
              </a:solidFill>
            </a:endParaRPr>
          </a:p>
          <a:p>
            <a:pPr lvl="1"/>
            <a:r>
              <a:rPr lang="en-US" sz="2000" dirty="0">
                <a:solidFill>
                  <a:schemeClr val="accent6">
                    <a:lumMod val="75000"/>
                  </a:schemeClr>
                </a:solidFill>
                <a:hlinkClick r:id="rId14" action="ppaction://hlinksldjump">
                  <a:extLst>
                    <a:ext uri="{A12FA001-AC4F-418D-AE19-62706E023703}">
                      <ahyp:hlinkClr xmlns:ahyp="http://schemas.microsoft.com/office/drawing/2018/hyperlinkcolor" val="tx"/>
                    </a:ext>
                  </a:extLst>
                </a:hlinkClick>
              </a:rPr>
              <a:t>Issues</a:t>
            </a:r>
            <a:endParaRPr lang="en-US" sz="2000" dirty="0">
              <a:solidFill>
                <a:schemeClr val="accent6">
                  <a:lumMod val="75000"/>
                </a:schemeClr>
              </a:solidFill>
            </a:endParaRPr>
          </a:p>
          <a:p>
            <a:endParaRPr lang="en-US" sz="2500" dirty="0">
              <a:solidFill>
                <a:schemeClr val="accent6">
                  <a:lumMod val="75000"/>
                </a:schemeClr>
              </a:solidFill>
            </a:endParaRPr>
          </a:p>
          <a:p>
            <a:pPr marL="958840" lvl="1" indent="-457200">
              <a:buFontTx/>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501640" lvl="1" indent="0">
              <a:buNone/>
            </a:pPr>
            <a:endParaRPr lang="en-US" sz="2000" dirty="0">
              <a:solidFill>
                <a:schemeClr val="accent6">
                  <a:lumMod val="75000"/>
                </a:schemeClr>
              </a:solidFill>
            </a:endParaRPr>
          </a:p>
          <a:p>
            <a:pPr lvl="2"/>
            <a:endParaRPr lang="en-US" sz="1800" dirty="0">
              <a:solidFill>
                <a:schemeClr val="accent6">
                  <a:lumMod val="75000"/>
                </a:schemeClr>
              </a:solidFill>
            </a:endParaRPr>
          </a:p>
        </p:txBody>
      </p:sp>
      <p:sp>
        <p:nvSpPr>
          <p:cNvPr id="4" name="Content Placeholder 2">
            <a:extLst>
              <a:ext uri="{FF2B5EF4-FFF2-40B4-BE49-F238E27FC236}">
                <a16:creationId xmlns:a16="http://schemas.microsoft.com/office/drawing/2014/main" id="{C466F8C9-132E-4762-975D-A74093759461}"/>
              </a:ext>
            </a:extLst>
          </p:cNvPr>
          <p:cNvSpPr txBox="1">
            <a:spLocks/>
          </p:cNvSpPr>
          <p:nvPr/>
        </p:nvSpPr>
        <p:spPr bwMode="auto">
          <a:xfrm>
            <a:off x="4771262" y="1440329"/>
            <a:ext cx="3951225" cy="5546165"/>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sz="2500" kern="0" dirty="0">
                <a:solidFill>
                  <a:schemeClr val="accent6">
                    <a:lumMod val="75000"/>
                  </a:schemeClr>
                </a:solidFill>
                <a:hlinkClick r:id="rId15" action="ppaction://hlinksldjump">
                  <a:extLst>
                    <a:ext uri="{A12FA001-AC4F-418D-AE19-62706E023703}">
                      <ahyp:hlinkClr xmlns:ahyp="http://schemas.microsoft.com/office/drawing/2018/hyperlinkcolor" val="tx"/>
                    </a:ext>
                  </a:extLst>
                </a:hlinkClick>
              </a:rPr>
              <a:t>New Approach</a:t>
            </a:r>
            <a:endParaRPr lang="en-US" sz="2500" kern="0" dirty="0">
              <a:solidFill>
                <a:schemeClr val="accent6">
                  <a:lumMod val="75000"/>
                </a:schemeClr>
              </a:solidFill>
            </a:endParaRPr>
          </a:p>
          <a:p>
            <a:pPr lvl="1"/>
            <a:r>
              <a:rPr lang="en-US" sz="2000" kern="0" dirty="0">
                <a:solidFill>
                  <a:schemeClr val="accent6">
                    <a:lumMod val="75000"/>
                  </a:schemeClr>
                </a:solidFill>
                <a:hlinkClick r:id="rId16" action="ppaction://hlinksldjump">
                  <a:extLst>
                    <a:ext uri="{A12FA001-AC4F-418D-AE19-62706E023703}">
                      <ahyp:hlinkClr xmlns:ahyp="http://schemas.microsoft.com/office/drawing/2018/hyperlinkcolor" val="tx"/>
                    </a:ext>
                  </a:extLst>
                </a:hlinkClick>
              </a:rPr>
              <a:t>Reforming the Problem</a:t>
            </a:r>
            <a:endParaRPr lang="en-US" sz="2000" kern="0" dirty="0">
              <a:solidFill>
                <a:schemeClr val="accent6">
                  <a:lumMod val="75000"/>
                </a:schemeClr>
              </a:solidFill>
            </a:endParaRPr>
          </a:p>
          <a:p>
            <a:pPr lvl="1"/>
            <a:r>
              <a:rPr lang="en-US" sz="2000" kern="0" dirty="0">
                <a:solidFill>
                  <a:schemeClr val="accent6">
                    <a:lumMod val="75000"/>
                  </a:schemeClr>
                </a:solidFill>
                <a:hlinkClick r:id="rId17" action="ppaction://hlinksldjump">
                  <a:extLst>
                    <a:ext uri="{A12FA001-AC4F-418D-AE19-62706E023703}">
                      <ahyp:hlinkClr xmlns:ahyp="http://schemas.microsoft.com/office/drawing/2018/hyperlinkcolor" val="tx"/>
                    </a:ext>
                  </a:extLst>
                </a:hlinkClick>
              </a:rPr>
              <a:t>Objective Definitions</a:t>
            </a:r>
            <a:endParaRPr lang="en-US" sz="2000" kern="0" dirty="0">
              <a:solidFill>
                <a:schemeClr val="accent6">
                  <a:lumMod val="75000"/>
                </a:schemeClr>
              </a:solidFill>
            </a:endParaRPr>
          </a:p>
          <a:p>
            <a:pPr lvl="1"/>
            <a:r>
              <a:rPr lang="en-US" sz="2000" kern="0" dirty="0">
                <a:solidFill>
                  <a:schemeClr val="accent6">
                    <a:lumMod val="75000"/>
                  </a:schemeClr>
                </a:solidFill>
                <a:hlinkClick r:id="rId18" action="ppaction://hlinksldjump">
                  <a:extLst>
                    <a:ext uri="{A12FA001-AC4F-418D-AE19-62706E023703}">
                      <ahyp:hlinkClr xmlns:ahyp="http://schemas.microsoft.com/office/drawing/2018/hyperlinkcolor" val="tx"/>
                    </a:ext>
                  </a:extLst>
                </a:hlinkClick>
              </a:rPr>
              <a:t>Objective Hierarchy</a:t>
            </a:r>
            <a:endParaRPr lang="en-US" sz="2000" kern="0" dirty="0">
              <a:solidFill>
                <a:schemeClr val="accent6">
                  <a:lumMod val="75000"/>
                </a:schemeClr>
              </a:solidFill>
            </a:endParaRPr>
          </a:p>
          <a:p>
            <a:pPr lvl="1"/>
            <a:r>
              <a:rPr lang="en-US" sz="2000" kern="0" dirty="0">
                <a:solidFill>
                  <a:schemeClr val="accent6">
                    <a:lumMod val="75000"/>
                  </a:schemeClr>
                </a:solidFill>
                <a:hlinkClick r:id="rId19" action="ppaction://hlinksldjump">
                  <a:extLst>
                    <a:ext uri="{A12FA001-AC4F-418D-AE19-62706E023703}">
                      <ahyp:hlinkClr xmlns:ahyp="http://schemas.microsoft.com/office/drawing/2018/hyperlinkcolor" val="tx"/>
                    </a:ext>
                  </a:extLst>
                </a:hlinkClick>
              </a:rPr>
              <a:t>Optimization Model</a:t>
            </a:r>
            <a:endParaRPr lang="en-US" sz="2000" kern="0" dirty="0">
              <a:solidFill>
                <a:schemeClr val="accent6">
                  <a:lumMod val="75000"/>
                </a:schemeClr>
              </a:solidFill>
            </a:endParaRPr>
          </a:p>
          <a:p>
            <a:pPr lvl="2"/>
            <a:r>
              <a:rPr lang="en-US" sz="1600" kern="0" dirty="0">
                <a:solidFill>
                  <a:schemeClr val="accent6">
                    <a:lumMod val="75000"/>
                  </a:schemeClr>
                </a:solidFill>
                <a:hlinkClick r:id="rId20" action="ppaction://hlinksldjump">
                  <a:extLst>
                    <a:ext uri="{A12FA001-AC4F-418D-AE19-62706E023703}">
                      <ahyp:hlinkClr xmlns:ahyp="http://schemas.microsoft.com/office/drawing/2018/hyperlinkcolor" val="tx"/>
                    </a:ext>
                  </a:extLst>
                </a:hlinkClick>
              </a:rPr>
              <a:t>Sets</a:t>
            </a:r>
            <a:endParaRPr lang="en-US" sz="1600" kern="0" dirty="0">
              <a:solidFill>
                <a:schemeClr val="accent6">
                  <a:lumMod val="75000"/>
                </a:schemeClr>
              </a:solidFill>
            </a:endParaRPr>
          </a:p>
          <a:p>
            <a:pPr lvl="2"/>
            <a:r>
              <a:rPr lang="en-US" sz="1600" kern="0" dirty="0">
                <a:solidFill>
                  <a:schemeClr val="accent6">
                    <a:lumMod val="75000"/>
                  </a:schemeClr>
                </a:solidFill>
                <a:hlinkClick r:id="rId21" action="ppaction://hlinksldjump">
                  <a:extLst>
                    <a:ext uri="{A12FA001-AC4F-418D-AE19-62706E023703}">
                      <ahyp:hlinkClr xmlns:ahyp="http://schemas.microsoft.com/office/drawing/2018/hyperlinkcolor" val="tx"/>
                    </a:ext>
                  </a:extLst>
                </a:hlinkClick>
              </a:rPr>
              <a:t>Parameters</a:t>
            </a:r>
            <a:endParaRPr lang="en-US" sz="1600" kern="0" dirty="0">
              <a:solidFill>
                <a:schemeClr val="accent6">
                  <a:lumMod val="75000"/>
                </a:schemeClr>
              </a:solidFill>
            </a:endParaRPr>
          </a:p>
          <a:p>
            <a:pPr lvl="2"/>
            <a:r>
              <a:rPr lang="en-US" sz="1600" kern="0" dirty="0">
                <a:solidFill>
                  <a:schemeClr val="accent6">
                    <a:lumMod val="75000"/>
                  </a:schemeClr>
                </a:solidFill>
                <a:hlinkClick r:id="rId22" action="ppaction://hlinksldjump">
                  <a:extLst>
                    <a:ext uri="{A12FA001-AC4F-418D-AE19-62706E023703}">
                      <ahyp:hlinkClr xmlns:ahyp="http://schemas.microsoft.com/office/drawing/2018/hyperlinkcolor" val="tx"/>
                    </a:ext>
                  </a:extLst>
                </a:hlinkClick>
              </a:rPr>
              <a:t>Variables</a:t>
            </a:r>
            <a:endParaRPr lang="en-US" sz="1600" kern="0" dirty="0">
              <a:solidFill>
                <a:schemeClr val="accent6">
                  <a:lumMod val="75000"/>
                </a:schemeClr>
              </a:solidFill>
            </a:endParaRPr>
          </a:p>
          <a:p>
            <a:pPr lvl="2"/>
            <a:r>
              <a:rPr lang="en-US" sz="1600" kern="0" dirty="0">
                <a:solidFill>
                  <a:schemeClr val="accent6">
                    <a:lumMod val="75000"/>
                  </a:schemeClr>
                </a:solidFill>
                <a:hlinkClick r:id="rId23" action="ppaction://hlinksldjump">
                  <a:extLst>
                    <a:ext uri="{A12FA001-AC4F-418D-AE19-62706E023703}">
                      <ahyp:hlinkClr xmlns:ahyp="http://schemas.microsoft.com/office/drawing/2018/hyperlinkcolor" val="tx"/>
                    </a:ext>
                  </a:extLst>
                </a:hlinkClick>
              </a:rPr>
              <a:t>Formulation</a:t>
            </a:r>
            <a:endParaRPr lang="en-US" sz="1600" kern="0" dirty="0">
              <a:solidFill>
                <a:schemeClr val="accent6">
                  <a:lumMod val="75000"/>
                </a:schemeClr>
              </a:solidFill>
            </a:endParaRPr>
          </a:p>
          <a:p>
            <a:pPr lvl="1"/>
            <a:r>
              <a:rPr lang="en-US" sz="2000" kern="0" dirty="0">
                <a:solidFill>
                  <a:schemeClr val="accent6">
                    <a:lumMod val="75000"/>
                  </a:schemeClr>
                </a:solidFill>
                <a:hlinkClick r:id="rId24" action="ppaction://hlinksldjump">
                  <a:extLst>
                    <a:ext uri="{A12FA001-AC4F-418D-AE19-62706E023703}">
                      <ahyp:hlinkClr xmlns:ahyp="http://schemas.microsoft.com/office/drawing/2018/hyperlinkcolor" val="tx"/>
                    </a:ext>
                  </a:extLst>
                </a:hlinkClick>
              </a:rPr>
              <a:t>Value Hierarchy</a:t>
            </a:r>
            <a:endParaRPr lang="en-US" sz="2000" kern="0" dirty="0">
              <a:solidFill>
                <a:schemeClr val="accent6">
                  <a:lumMod val="75000"/>
                </a:schemeClr>
              </a:solidFill>
            </a:endParaRPr>
          </a:p>
          <a:p>
            <a:r>
              <a:rPr lang="en-US" sz="2500" kern="0" dirty="0">
                <a:solidFill>
                  <a:schemeClr val="accent6">
                    <a:lumMod val="75000"/>
                  </a:schemeClr>
                </a:solidFill>
                <a:hlinkClick r:id="rId25" action="ppaction://hlinksldjump">
                  <a:extLst>
                    <a:ext uri="{A12FA001-AC4F-418D-AE19-62706E023703}">
                      <ahyp:hlinkClr xmlns:ahyp="http://schemas.microsoft.com/office/drawing/2018/hyperlinkcolor" val="tx"/>
                    </a:ext>
                  </a:extLst>
                </a:hlinkClick>
              </a:rPr>
              <a:t>Solution Methods</a:t>
            </a:r>
            <a:endParaRPr lang="en-US" sz="2500" kern="0" dirty="0">
              <a:solidFill>
                <a:schemeClr val="accent6">
                  <a:lumMod val="75000"/>
                </a:schemeClr>
              </a:solidFill>
            </a:endParaRPr>
          </a:p>
          <a:p>
            <a:pPr lvl="1"/>
            <a:r>
              <a:rPr lang="en-US" sz="2000" kern="0" dirty="0">
                <a:solidFill>
                  <a:schemeClr val="accent6">
                    <a:lumMod val="75000"/>
                  </a:schemeClr>
                </a:solidFill>
                <a:hlinkClick r:id="rId26" action="ppaction://hlinksldjump">
                  <a:extLst>
                    <a:ext uri="{A12FA001-AC4F-418D-AE19-62706E023703}">
                      <ahyp:hlinkClr xmlns:ahyp="http://schemas.microsoft.com/office/drawing/2018/hyperlinkcolor" val="tx"/>
                    </a:ext>
                  </a:extLst>
                </a:hlinkClick>
              </a:rPr>
              <a:t>Model Complexity</a:t>
            </a:r>
            <a:endParaRPr lang="en-US" sz="2000" kern="0" dirty="0">
              <a:solidFill>
                <a:schemeClr val="accent6">
                  <a:lumMod val="75000"/>
                </a:schemeClr>
              </a:solidFill>
            </a:endParaRPr>
          </a:p>
          <a:p>
            <a:pPr lvl="1"/>
            <a:r>
              <a:rPr lang="en-US" sz="2000" kern="0" dirty="0">
                <a:solidFill>
                  <a:schemeClr val="accent6">
                    <a:lumMod val="75000"/>
                  </a:schemeClr>
                </a:solidFill>
                <a:hlinkClick r:id="rId27" action="ppaction://hlinksldjump">
                  <a:extLst>
                    <a:ext uri="{A12FA001-AC4F-418D-AE19-62706E023703}">
                      <ahyp:hlinkClr xmlns:ahyp="http://schemas.microsoft.com/office/drawing/2018/hyperlinkcolor" val="tx"/>
                    </a:ext>
                  </a:extLst>
                </a:hlinkClick>
              </a:rPr>
              <a:t>Solution Technique</a:t>
            </a:r>
            <a:endParaRPr lang="en-US" sz="2500" kern="0" dirty="0">
              <a:solidFill>
                <a:schemeClr val="accent6">
                  <a:lumMod val="75000"/>
                </a:schemeClr>
              </a:solidFill>
            </a:endParaRPr>
          </a:p>
          <a:p>
            <a:endParaRPr lang="en-US" sz="25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501640" lvl="1" indent="0">
              <a:buFontTx/>
              <a:buNone/>
            </a:pPr>
            <a:endParaRPr lang="en-US" sz="2000" kern="0" dirty="0">
              <a:solidFill>
                <a:schemeClr val="accent6">
                  <a:lumMod val="75000"/>
                </a:schemeClr>
              </a:solidFill>
            </a:endParaRPr>
          </a:p>
          <a:p>
            <a:pPr lvl="2"/>
            <a:endParaRPr lang="en-US" sz="1800" kern="0" dirty="0">
              <a:solidFill>
                <a:schemeClr val="accent6">
                  <a:lumMod val="75000"/>
                </a:schemeClr>
              </a:solidFill>
            </a:endParaRPr>
          </a:p>
        </p:txBody>
      </p:sp>
      <p:sp>
        <p:nvSpPr>
          <p:cNvPr id="5" name="Content Placeholder 2">
            <a:extLst>
              <a:ext uri="{FF2B5EF4-FFF2-40B4-BE49-F238E27FC236}">
                <a16:creationId xmlns:a16="http://schemas.microsoft.com/office/drawing/2014/main" id="{FCC688E9-12DA-4937-9E06-2BC6EA4AB19F}"/>
              </a:ext>
            </a:extLst>
          </p:cNvPr>
          <p:cNvSpPr txBox="1">
            <a:spLocks/>
          </p:cNvSpPr>
          <p:nvPr/>
        </p:nvSpPr>
        <p:spPr bwMode="auto">
          <a:xfrm>
            <a:off x="8968641" y="1440329"/>
            <a:ext cx="3951225" cy="5546165"/>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sz="2500" kern="0" dirty="0">
                <a:solidFill>
                  <a:schemeClr val="accent6">
                    <a:lumMod val="75000"/>
                  </a:schemeClr>
                </a:solidFill>
                <a:hlinkClick r:id="rId28" action="ppaction://hlinksldjump">
                  <a:extLst>
                    <a:ext uri="{A12FA001-AC4F-418D-AE19-62706E023703}">
                      <ahyp:hlinkClr xmlns:ahyp="http://schemas.microsoft.com/office/drawing/2018/hyperlinkcolor" val="tx"/>
                    </a:ext>
                  </a:extLst>
                </a:hlinkClick>
              </a:rPr>
              <a:t>Model Comparison</a:t>
            </a:r>
            <a:endParaRPr lang="en-US" sz="2500" kern="0" dirty="0">
              <a:solidFill>
                <a:schemeClr val="accent6">
                  <a:lumMod val="75000"/>
                </a:schemeClr>
              </a:solidFill>
            </a:endParaRPr>
          </a:p>
          <a:p>
            <a:pPr lvl="1"/>
            <a:r>
              <a:rPr lang="en-US" sz="2000" kern="0" dirty="0">
                <a:solidFill>
                  <a:schemeClr val="accent6">
                    <a:lumMod val="75000"/>
                  </a:schemeClr>
                </a:solidFill>
                <a:hlinkClick r:id="rId29" action="ppaction://hlinksldjump">
                  <a:extLst>
                    <a:ext uri="{A12FA001-AC4F-418D-AE19-62706E023703}">
                      <ahyp:hlinkClr xmlns:ahyp="http://schemas.microsoft.com/office/drawing/2018/hyperlinkcolor" val="tx"/>
                    </a:ext>
                  </a:extLst>
                </a:hlinkClick>
              </a:rPr>
              <a:t>Experiment Design</a:t>
            </a:r>
            <a:endParaRPr lang="en-US" sz="2000" kern="0" dirty="0">
              <a:solidFill>
                <a:schemeClr val="accent6">
                  <a:lumMod val="75000"/>
                </a:schemeClr>
              </a:solidFill>
            </a:endParaRPr>
          </a:p>
          <a:p>
            <a:pPr lvl="1"/>
            <a:r>
              <a:rPr lang="en-US" sz="2000" kern="0" dirty="0">
                <a:solidFill>
                  <a:schemeClr val="accent6">
                    <a:lumMod val="75000"/>
                  </a:schemeClr>
                </a:solidFill>
                <a:hlinkClick r:id="rId30" action="ppaction://hlinksldjump">
                  <a:extLst>
                    <a:ext uri="{A12FA001-AC4F-418D-AE19-62706E023703}">
                      <ahyp:hlinkClr xmlns:ahyp="http://schemas.microsoft.com/office/drawing/2018/hyperlinkcolor" val="tx"/>
                    </a:ext>
                  </a:extLst>
                </a:hlinkClick>
              </a:rPr>
              <a:t>Results</a:t>
            </a:r>
            <a:r>
              <a:rPr lang="en-US" sz="2000" kern="0" dirty="0">
                <a:solidFill>
                  <a:schemeClr val="accent6">
                    <a:lumMod val="75000"/>
                  </a:schemeClr>
                </a:solidFill>
              </a:rPr>
              <a:t>  (Histogram)</a:t>
            </a:r>
          </a:p>
          <a:p>
            <a:pPr lvl="1"/>
            <a:r>
              <a:rPr lang="en-US" sz="2000" kern="0" dirty="0">
                <a:solidFill>
                  <a:schemeClr val="accent6">
                    <a:lumMod val="75000"/>
                  </a:schemeClr>
                </a:solidFill>
                <a:hlinkClick r:id="rId31" action="ppaction://hlinksldjump">
                  <a:extLst>
                    <a:ext uri="{A12FA001-AC4F-418D-AE19-62706E023703}">
                      <ahyp:hlinkClr xmlns:ahyp="http://schemas.microsoft.com/office/drawing/2018/hyperlinkcolor" val="tx"/>
                    </a:ext>
                  </a:extLst>
                </a:hlinkClick>
              </a:rPr>
              <a:t>Results</a:t>
            </a:r>
            <a:r>
              <a:rPr lang="en-US" sz="2000" kern="0" dirty="0">
                <a:solidFill>
                  <a:schemeClr val="accent6">
                    <a:lumMod val="75000"/>
                  </a:schemeClr>
                </a:solidFill>
              </a:rPr>
              <a:t>  (Similarity)</a:t>
            </a:r>
          </a:p>
          <a:p>
            <a:r>
              <a:rPr lang="en-US" sz="2500" kern="0" dirty="0">
                <a:solidFill>
                  <a:schemeClr val="accent6">
                    <a:lumMod val="75000"/>
                  </a:schemeClr>
                </a:solidFill>
                <a:hlinkClick r:id="rId32" action="ppaction://hlinksldjump">
                  <a:extLst>
                    <a:ext uri="{A12FA001-AC4F-418D-AE19-62706E023703}">
                      <ahyp:hlinkClr xmlns:ahyp="http://schemas.microsoft.com/office/drawing/2018/hyperlinkcolor" val="tx"/>
                    </a:ext>
                  </a:extLst>
                </a:hlinkClick>
              </a:rPr>
              <a:t>Instance Analysis</a:t>
            </a:r>
            <a:endParaRPr lang="en-US" sz="2500" kern="0" dirty="0">
              <a:solidFill>
                <a:schemeClr val="accent6">
                  <a:lumMod val="75000"/>
                </a:schemeClr>
              </a:solidFill>
            </a:endParaRPr>
          </a:p>
          <a:p>
            <a:pPr lvl="1"/>
            <a:r>
              <a:rPr lang="en-US" sz="2000" kern="0" dirty="0">
                <a:solidFill>
                  <a:schemeClr val="accent6">
                    <a:lumMod val="75000"/>
                  </a:schemeClr>
                </a:solidFill>
                <a:hlinkClick r:id="rId33" action="ppaction://hlinksldjump">
                  <a:extLst>
                    <a:ext uri="{A12FA001-AC4F-418D-AE19-62706E023703}">
                      <ahyp:hlinkClr xmlns:ahyp="http://schemas.microsoft.com/office/drawing/2018/hyperlinkcolor" val="tx"/>
                    </a:ext>
                  </a:extLst>
                </a:hlinkClick>
              </a:rPr>
              <a:t>Instance Results</a:t>
            </a:r>
            <a:endParaRPr lang="en-US" sz="2000" kern="0" dirty="0">
              <a:solidFill>
                <a:schemeClr val="accent6">
                  <a:lumMod val="75000"/>
                </a:schemeClr>
              </a:solidFill>
            </a:endParaRPr>
          </a:p>
          <a:p>
            <a:pPr lvl="1"/>
            <a:r>
              <a:rPr lang="en-US" sz="2000" kern="0" dirty="0">
                <a:solidFill>
                  <a:schemeClr val="accent6">
                    <a:lumMod val="75000"/>
                  </a:schemeClr>
                </a:solidFill>
                <a:hlinkClick r:id="rId34" action="ppaction://hlinksldjump">
                  <a:extLst>
                    <a:ext uri="{A12FA001-AC4F-418D-AE19-62706E023703}">
                      <ahyp:hlinkClr xmlns:ahyp="http://schemas.microsoft.com/office/drawing/2018/hyperlinkcolor" val="tx"/>
                    </a:ext>
                  </a:extLst>
                </a:hlinkClick>
              </a:rPr>
              <a:t>Cadet Utility Histogram</a:t>
            </a:r>
            <a:endParaRPr lang="en-US" sz="2000" kern="0" dirty="0">
              <a:solidFill>
                <a:schemeClr val="accent6">
                  <a:lumMod val="75000"/>
                </a:schemeClr>
              </a:solidFill>
            </a:endParaRPr>
          </a:p>
          <a:p>
            <a:r>
              <a:rPr lang="en-US" sz="2500" kern="0" dirty="0">
                <a:solidFill>
                  <a:schemeClr val="accent6">
                    <a:lumMod val="75000"/>
                  </a:schemeClr>
                </a:solidFill>
                <a:hlinkClick r:id="rId35" action="ppaction://hlinksldjump">
                  <a:extLst>
                    <a:ext uri="{A12FA001-AC4F-418D-AE19-62706E023703}">
                      <ahyp:hlinkClr xmlns:ahyp="http://schemas.microsoft.com/office/drawing/2018/hyperlinkcolor" val="tx"/>
                    </a:ext>
                  </a:extLst>
                </a:hlinkClick>
              </a:rPr>
              <a:t>Conclusions</a:t>
            </a:r>
            <a:endParaRPr lang="en-US" sz="2500" kern="0" dirty="0">
              <a:solidFill>
                <a:schemeClr val="accent6">
                  <a:lumMod val="75000"/>
                </a:schemeClr>
              </a:solidFill>
            </a:endParaRPr>
          </a:p>
          <a:p>
            <a:endParaRPr lang="en-US" sz="25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501640" lvl="1" indent="0">
              <a:buFontTx/>
              <a:buNone/>
            </a:pPr>
            <a:endParaRPr lang="en-US" sz="2000" kern="0" dirty="0">
              <a:solidFill>
                <a:schemeClr val="accent6">
                  <a:lumMod val="75000"/>
                </a:schemeClr>
              </a:solidFill>
            </a:endParaRPr>
          </a:p>
          <a:p>
            <a:pPr lvl="2"/>
            <a:endParaRPr lang="en-US" sz="1800" kern="0" dirty="0">
              <a:solidFill>
                <a:schemeClr val="accent6">
                  <a:lumMod val="75000"/>
                </a:schemeClr>
              </a:solidFill>
            </a:endParaRPr>
          </a:p>
        </p:txBody>
      </p:sp>
      <p:sp>
        <p:nvSpPr>
          <p:cNvPr id="6" name="Rectangle 5">
            <a:hlinkClick r:id="rId36" action="ppaction://hlinksldjump"/>
            <a:extLst>
              <a:ext uri="{FF2B5EF4-FFF2-40B4-BE49-F238E27FC236}">
                <a16:creationId xmlns:a16="http://schemas.microsoft.com/office/drawing/2014/main" id="{A4EC31F0-1FB8-42B8-98E3-0EDAA730DF6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69116087"/>
      </p:ext>
    </p:extLst>
  </p:cSld>
  <p:clrMapOvr>
    <a:masterClrMapping/>
  </p:clrMapOvr>
  <p:transition advClick="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Slides</a:t>
            </a:r>
          </a:p>
        </p:txBody>
      </p:sp>
      <p:sp>
        <p:nvSpPr>
          <p:cNvPr id="3" name="Content Placeholder 2"/>
          <p:cNvSpPr>
            <a:spLocks noGrp="1"/>
          </p:cNvSpPr>
          <p:nvPr>
            <p:ph idx="1"/>
          </p:nvPr>
        </p:nvSpPr>
        <p:spPr>
          <a:xfrm>
            <a:off x="573883" y="1440329"/>
            <a:ext cx="5979317" cy="5546165"/>
          </a:xfrm>
        </p:spPr>
        <p:txBody>
          <a:bodyPr/>
          <a:lstStyle/>
          <a:p>
            <a:r>
              <a:rPr lang="en-US" sz="2500" dirty="0">
                <a:solidFill>
                  <a:schemeClr val="accent6">
                    <a:lumMod val="75000"/>
                  </a:schemeClr>
                </a:solidFill>
                <a:hlinkClick r:id="rId2" action="ppaction://hlinksldjump">
                  <a:extLst>
                    <a:ext uri="{A12FA001-AC4F-418D-AE19-62706E023703}">
                      <ahyp:hlinkClr xmlns:ahyp="http://schemas.microsoft.com/office/drawing/2018/hyperlinkcolor" val="tx"/>
                    </a:ext>
                  </a:extLst>
                </a:hlinkClick>
              </a:rPr>
              <a:t>Issues with the Stable Marriage Model</a:t>
            </a:r>
            <a:r>
              <a:rPr lang="en-US" sz="2500" dirty="0">
                <a:solidFill>
                  <a:schemeClr val="accent6">
                    <a:lumMod val="75000"/>
                  </a:schemeClr>
                </a:solidFill>
              </a:rPr>
              <a:t> </a:t>
            </a:r>
            <a:r>
              <a:rPr lang="en-US" sz="2500" dirty="0">
                <a:solidFill>
                  <a:schemeClr val="accent6">
                    <a:lumMod val="75000"/>
                  </a:schemeClr>
                </a:solidFill>
                <a:hlinkClick r:id="rId3"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r>
              <a:rPr lang="en-US" sz="2500" dirty="0">
                <a:solidFill>
                  <a:schemeClr val="accent6">
                    <a:lumMod val="75000"/>
                  </a:schemeClr>
                </a:solidFill>
                <a:hlinkClick r:id="rId4" action="ppaction://hlinksldjump">
                  <a:extLst>
                    <a:ext uri="{A12FA001-AC4F-418D-AE19-62706E023703}">
                      <ahyp:hlinkClr xmlns:ahyp="http://schemas.microsoft.com/office/drawing/2018/hyperlinkcolor" val="tx"/>
                    </a:ext>
                  </a:extLst>
                </a:hlinkClick>
              </a:rPr>
              <a:t>Dashboard</a:t>
            </a:r>
            <a:r>
              <a:rPr lang="en-US" sz="2500" dirty="0">
                <a:solidFill>
                  <a:schemeClr val="accent6">
                    <a:lumMod val="75000"/>
                  </a:schemeClr>
                </a:solidFill>
              </a:rPr>
              <a:t> </a:t>
            </a:r>
            <a:r>
              <a:rPr lang="en-US" sz="2500" dirty="0">
                <a:solidFill>
                  <a:schemeClr val="accent6">
                    <a:lumMod val="75000"/>
                  </a:schemeClr>
                </a:solidFill>
                <a:hlinkClick r:id="rId5"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r>
              <a:rPr lang="en-US" sz="2500" dirty="0">
                <a:solidFill>
                  <a:schemeClr val="accent6">
                    <a:lumMod val="75000"/>
                  </a:schemeClr>
                </a:solidFill>
                <a:hlinkClick r:id="rId6" action="ppaction://hlinksldjump">
                  <a:extLst>
                    <a:ext uri="{A12FA001-AC4F-418D-AE19-62706E023703}">
                      <ahyp:hlinkClr xmlns:ahyp="http://schemas.microsoft.com/office/drawing/2018/hyperlinkcolor" val="tx"/>
                    </a:ext>
                  </a:extLst>
                </a:hlinkClick>
              </a:rPr>
              <a:t>Sensitivity Analysis</a:t>
            </a:r>
            <a:endParaRPr lang="en-US" sz="2500" dirty="0">
              <a:solidFill>
                <a:schemeClr val="accent6">
                  <a:lumMod val="75000"/>
                </a:schemeClr>
              </a:solidFill>
            </a:endParaRPr>
          </a:p>
          <a:p>
            <a:r>
              <a:rPr lang="en-US" sz="2500" dirty="0">
                <a:solidFill>
                  <a:schemeClr val="accent6">
                    <a:lumMod val="75000"/>
                  </a:schemeClr>
                </a:solidFill>
                <a:hlinkClick r:id="rId7" action="ppaction://hlinksldjump">
                  <a:extLst>
                    <a:ext uri="{A12FA001-AC4F-418D-AE19-62706E023703}">
                      <ahyp:hlinkClr xmlns:ahyp="http://schemas.microsoft.com/office/drawing/2018/hyperlinkcolor" val="tx"/>
                    </a:ext>
                  </a:extLst>
                </a:hlinkClick>
              </a:rPr>
              <a:t>The Generalized Assignment Problem</a:t>
            </a:r>
            <a:endParaRPr lang="en-US" sz="2500" dirty="0">
              <a:solidFill>
                <a:schemeClr val="accent6">
                  <a:lumMod val="75000"/>
                </a:schemeClr>
              </a:solidFill>
            </a:endParaRPr>
          </a:p>
          <a:p>
            <a:r>
              <a:rPr lang="en-US" sz="2500" dirty="0">
                <a:solidFill>
                  <a:schemeClr val="accent6">
                    <a:lumMod val="75000"/>
                  </a:schemeClr>
                </a:solidFill>
                <a:hlinkClick r:id="rId8" action="ppaction://hlinksldjump">
                  <a:extLst>
                    <a:ext uri="{A12FA001-AC4F-418D-AE19-62706E023703}">
                      <ahyp:hlinkClr xmlns:ahyp="http://schemas.microsoft.com/office/drawing/2018/hyperlinkcolor" val="tx"/>
                    </a:ext>
                  </a:extLst>
                </a:hlinkClick>
              </a:rPr>
              <a:t>More Issues with the Current Model</a:t>
            </a:r>
            <a:r>
              <a:rPr lang="en-US" sz="2500" dirty="0">
                <a:solidFill>
                  <a:schemeClr val="accent6">
                    <a:lumMod val="75000"/>
                  </a:schemeClr>
                </a:solidFill>
              </a:rPr>
              <a:t> </a:t>
            </a:r>
            <a:r>
              <a:rPr lang="en-US" sz="2500" dirty="0">
                <a:solidFill>
                  <a:schemeClr val="accent6">
                    <a:lumMod val="75000"/>
                  </a:schemeClr>
                </a:solidFill>
                <a:hlinkClick r:id="rId9"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r>
              <a:rPr lang="en-US" sz="2500" dirty="0">
                <a:solidFill>
                  <a:schemeClr val="accent6">
                    <a:lumMod val="75000"/>
                  </a:schemeClr>
                </a:solidFill>
                <a:hlinkClick r:id="rId10" action="ppaction://hlinksldjump">
                  <a:extLst>
                    <a:ext uri="{A12FA001-AC4F-418D-AE19-62706E023703}">
                      <ahyp:hlinkClr xmlns:ahyp="http://schemas.microsoft.com/office/drawing/2018/hyperlinkcolor" val="tx"/>
                    </a:ext>
                  </a:extLst>
                </a:hlinkClick>
              </a:rPr>
              <a:t>Creating Value Functions</a:t>
            </a:r>
            <a:endParaRPr lang="en-US" sz="2500" dirty="0">
              <a:solidFill>
                <a:schemeClr val="accent6">
                  <a:lumMod val="75000"/>
                </a:schemeClr>
              </a:solidFill>
            </a:endParaRPr>
          </a:p>
          <a:p>
            <a:r>
              <a:rPr lang="en-US" sz="2500" dirty="0">
                <a:solidFill>
                  <a:schemeClr val="accent6">
                    <a:lumMod val="75000"/>
                  </a:schemeClr>
                </a:solidFill>
                <a:hlinkClick r:id="rId11" action="ppaction://hlinksldjump">
                  <a:extLst>
                    <a:ext uri="{A12FA001-AC4F-418D-AE19-62706E023703}">
                      <ahyp:hlinkClr xmlns:ahyp="http://schemas.microsoft.com/office/drawing/2018/hyperlinkcolor" val="tx"/>
                    </a:ext>
                  </a:extLst>
                </a:hlinkClick>
              </a:rPr>
              <a:t>Modeling Value Functions</a:t>
            </a:r>
            <a:r>
              <a:rPr lang="en-US" sz="2500" dirty="0">
                <a:solidFill>
                  <a:schemeClr val="accent6">
                    <a:lumMod val="75000"/>
                  </a:schemeClr>
                </a:solidFill>
              </a:rPr>
              <a:t>                </a:t>
            </a:r>
            <a:r>
              <a:rPr lang="en-US" sz="2500" dirty="0">
                <a:solidFill>
                  <a:schemeClr val="accent6">
                    <a:lumMod val="75000"/>
                  </a:schemeClr>
                </a:solidFill>
                <a:hlinkClick r:id="rId12"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endParaRPr lang="en-US" sz="2500" dirty="0">
              <a:solidFill>
                <a:schemeClr val="accent6">
                  <a:lumMod val="75000"/>
                </a:schemeClr>
              </a:solidFill>
            </a:endParaRPr>
          </a:p>
          <a:p>
            <a:endParaRPr lang="en-US" sz="2500" dirty="0">
              <a:solidFill>
                <a:schemeClr val="accent6">
                  <a:lumMod val="75000"/>
                </a:schemeClr>
              </a:solidFill>
            </a:endParaRPr>
          </a:p>
          <a:p>
            <a:endParaRPr lang="en-US" sz="2500" dirty="0">
              <a:solidFill>
                <a:schemeClr val="accent6">
                  <a:lumMod val="75000"/>
                </a:schemeClr>
              </a:solidFill>
            </a:endParaRPr>
          </a:p>
          <a:p>
            <a:pPr marL="958840" lvl="1" indent="-457200">
              <a:buFontTx/>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501640" lvl="1" indent="0">
              <a:buNone/>
            </a:pPr>
            <a:endParaRPr lang="en-US" sz="2000" dirty="0">
              <a:solidFill>
                <a:schemeClr val="accent6">
                  <a:lumMod val="75000"/>
                </a:schemeClr>
              </a:solidFill>
            </a:endParaRPr>
          </a:p>
          <a:p>
            <a:pPr lvl="2"/>
            <a:endParaRPr lang="en-US" sz="1800" dirty="0">
              <a:solidFill>
                <a:schemeClr val="accent6">
                  <a:lumMod val="75000"/>
                </a:schemeClr>
              </a:solidFill>
            </a:endParaRPr>
          </a:p>
        </p:txBody>
      </p:sp>
      <p:sp>
        <p:nvSpPr>
          <p:cNvPr id="4" name="Content Placeholder 2">
            <a:extLst>
              <a:ext uri="{FF2B5EF4-FFF2-40B4-BE49-F238E27FC236}">
                <a16:creationId xmlns:a16="http://schemas.microsoft.com/office/drawing/2014/main" id="{8F75ACDC-0CDD-4327-8EE0-5ABF2DAC841F}"/>
              </a:ext>
            </a:extLst>
          </p:cNvPr>
          <p:cNvSpPr txBox="1">
            <a:spLocks/>
          </p:cNvSpPr>
          <p:nvPr/>
        </p:nvSpPr>
        <p:spPr bwMode="auto">
          <a:xfrm>
            <a:off x="6746875" y="1440329"/>
            <a:ext cx="5837012" cy="5546165"/>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sz="2500" dirty="0">
                <a:solidFill>
                  <a:schemeClr val="accent6">
                    <a:lumMod val="75000"/>
                  </a:schemeClr>
                </a:solidFill>
                <a:hlinkClick r:id="rId13" action="ppaction://hlinksldjump">
                  <a:extLst>
                    <a:ext uri="{A12FA001-AC4F-418D-AE19-62706E023703}">
                      <ahyp:hlinkClr xmlns:ahyp="http://schemas.microsoft.com/office/drawing/2018/hyperlinkcolor" val="tx"/>
                    </a:ext>
                  </a:extLst>
                </a:hlinkClick>
              </a:rPr>
              <a:t>Estimating Value Hierarchy</a:t>
            </a:r>
            <a:r>
              <a:rPr lang="en-US" sz="2500" dirty="0">
                <a:solidFill>
                  <a:schemeClr val="accent6">
                    <a:lumMod val="75000"/>
                  </a:schemeClr>
                </a:solidFill>
              </a:rPr>
              <a:t>             </a:t>
            </a:r>
            <a:r>
              <a:rPr lang="en-US" sz="2500" dirty="0">
                <a:solidFill>
                  <a:schemeClr val="accent6">
                    <a:lumMod val="75000"/>
                  </a:schemeClr>
                </a:solidFill>
                <a:hlinkClick r:id="rId14"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hlinkClick r:id="rId15" action="ppaction://hlinksldjump">
                <a:extLst>
                  <a:ext uri="{A12FA001-AC4F-418D-AE19-62706E023703}">
                    <ahyp:hlinkClr xmlns:ahyp="http://schemas.microsoft.com/office/drawing/2018/hyperlinkcolor" val="tx"/>
                  </a:ext>
                </a:extLst>
              </a:hlinkClick>
            </a:endParaRPr>
          </a:p>
          <a:p>
            <a:r>
              <a:rPr lang="en-US" sz="2500" dirty="0">
                <a:solidFill>
                  <a:schemeClr val="accent6">
                    <a:lumMod val="75000"/>
                  </a:schemeClr>
                </a:solidFill>
                <a:hlinkClick r:id="rId15" action="ppaction://hlinksldjump">
                  <a:extLst>
                    <a:ext uri="{A12FA001-AC4F-418D-AE19-62706E023703}">
                      <ahyp:hlinkClr xmlns:ahyp="http://schemas.microsoft.com/office/drawing/2018/hyperlinkcolor" val="tx"/>
                    </a:ext>
                  </a:extLst>
                </a:hlinkClick>
              </a:rPr>
              <a:t>Data Generation</a:t>
            </a:r>
            <a:r>
              <a:rPr lang="en-US" sz="2500" dirty="0">
                <a:solidFill>
                  <a:schemeClr val="accent6">
                    <a:lumMod val="75000"/>
                  </a:schemeClr>
                </a:solidFill>
              </a:rPr>
              <a:t> </a:t>
            </a:r>
            <a:r>
              <a:rPr lang="en-US" sz="2500" dirty="0">
                <a:solidFill>
                  <a:schemeClr val="accent6">
                    <a:lumMod val="75000"/>
                  </a:schemeClr>
                </a:solidFill>
                <a:hlinkClick r:id="rId16"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r>
              <a:rPr lang="en-US" sz="2500" dirty="0">
                <a:solidFill>
                  <a:schemeClr val="accent6">
                    <a:lumMod val="75000"/>
                  </a:schemeClr>
                </a:solidFill>
                <a:hlinkClick r:id="rId17" action="ppaction://hlinksldjump">
                  <a:extLst>
                    <a:ext uri="{A12FA001-AC4F-418D-AE19-62706E023703}">
                      <ahyp:hlinkClr xmlns:ahyp="http://schemas.microsoft.com/office/drawing/2018/hyperlinkcolor" val="tx"/>
                    </a:ext>
                  </a:extLst>
                </a:hlinkClick>
              </a:rPr>
              <a:t>Genetic Algorithm</a:t>
            </a:r>
            <a:r>
              <a:rPr lang="en-US" sz="2500" dirty="0">
                <a:solidFill>
                  <a:schemeClr val="accent6">
                    <a:lumMod val="75000"/>
                  </a:schemeClr>
                </a:solidFill>
              </a:rPr>
              <a:t> </a:t>
            </a:r>
            <a:r>
              <a:rPr lang="en-US" sz="2500" dirty="0">
                <a:solidFill>
                  <a:schemeClr val="accent6">
                    <a:lumMod val="75000"/>
                  </a:schemeClr>
                </a:solidFill>
                <a:hlinkClick r:id="rId18"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r>
              <a:rPr lang="en-US" sz="2500" dirty="0">
                <a:solidFill>
                  <a:schemeClr val="accent6">
                    <a:lumMod val="75000"/>
                  </a:schemeClr>
                </a:solidFill>
                <a:hlinkClick r:id="rId19" action="ppaction://hlinksldjump">
                  <a:extLst>
                    <a:ext uri="{A12FA001-AC4F-418D-AE19-62706E023703}">
                      <ahyp:hlinkClr xmlns:ahyp="http://schemas.microsoft.com/office/drawing/2018/hyperlinkcolor" val="tx"/>
                    </a:ext>
                  </a:extLst>
                </a:hlinkClick>
              </a:rPr>
              <a:t>Solver Selection</a:t>
            </a:r>
            <a:r>
              <a:rPr lang="en-US" sz="2500" dirty="0">
                <a:solidFill>
                  <a:schemeClr val="accent6">
                    <a:lumMod val="75000"/>
                  </a:schemeClr>
                </a:solidFill>
              </a:rPr>
              <a:t> </a:t>
            </a:r>
            <a:r>
              <a:rPr lang="en-US" sz="2500" dirty="0">
                <a:solidFill>
                  <a:schemeClr val="accent6">
                    <a:lumMod val="75000"/>
                  </a:schemeClr>
                </a:solidFill>
                <a:hlinkClick r:id="rId20" action="ppaction://hlinksldjump">
                  <a:extLst>
                    <a:ext uri="{A12FA001-AC4F-418D-AE19-62706E023703}">
                      <ahyp:hlinkClr xmlns:ahyp="http://schemas.microsoft.com/office/drawing/2018/hyperlinkcolor" val="tx"/>
                    </a:ext>
                  </a:extLst>
                </a:hlinkClick>
              </a:rPr>
              <a:t>(in presentation)</a:t>
            </a:r>
            <a:endParaRPr lang="en-US" sz="2500" dirty="0">
              <a:solidFill>
                <a:schemeClr val="accent6">
                  <a:lumMod val="75000"/>
                </a:schemeClr>
              </a:solidFill>
            </a:endParaRPr>
          </a:p>
          <a:p>
            <a:r>
              <a:rPr lang="en-US" sz="2500" dirty="0">
                <a:solidFill>
                  <a:schemeClr val="accent6">
                    <a:lumMod val="75000"/>
                  </a:schemeClr>
                </a:solidFill>
                <a:hlinkClick r:id="rId21" action="ppaction://hlinksldjump">
                  <a:extLst>
                    <a:ext uri="{A12FA001-AC4F-418D-AE19-62706E023703}">
                      <ahyp:hlinkClr xmlns:ahyp="http://schemas.microsoft.com/office/drawing/2018/hyperlinkcolor" val="tx"/>
                    </a:ext>
                  </a:extLst>
                </a:hlinkClick>
              </a:rPr>
              <a:t>Cadet Utility Histogram Explanation</a:t>
            </a:r>
            <a:endParaRPr lang="en-US" sz="2500" dirty="0">
              <a:solidFill>
                <a:schemeClr val="accent6">
                  <a:lumMod val="75000"/>
                </a:schemeClr>
              </a:solidFill>
            </a:endParaRPr>
          </a:p>
          <a:p>
            <a:r>
              <a:rPr lang="en-US" sz="2500" dirty="0">
                <a:solidFill>
                  <a:schemeClr val="accent6">
                    <a:lumMod val="75000"/>
                  </a:schemeClr>
                </a:solidFill>
                <a:hlinkClick r:id="rId22" action="ppaction://hlinksldjump">
                  <a:extLst>
                    <a:ext uri="{A12FA001-AC4F-418D-AE19-62706E023703}">
                      <ahyp:hlinkClr xmlns:ahyp="http://schemas.microsoft.com/office/drawing/2018/hyperlinkcolor" val="tx"/>
                    </a:ext>
                  </a:extLst>
                </a:hlinkClick>
              </a:rPr>
              <a:t>More Instance Analysis</a:t>
            </a: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501640" lvl="1" indent="0">
              <a:buFontTx/>
              <a:buNone/>
            </a:pPr>
            <a:endParaRPr lang="en-US" sz="2000" kern="0" dirty="0">
              <a:solidFill>
                <a:schemeClr val="accent6">
                  <a:lumMod val="75000"/>
                </a:schemeClr>
              </a:solidFill>
            </a:endParaRPr>
          </a:p>
          <a:p>
            <a:pPr lvl="2"/>
            <a:endParaRPr lang="en-US" sz="1800" kern="0" dirty="0">
              <a:solidFill>
                <a:schemeClr val="accent6">
                  <a:lumMod val="75000"/>
                </a:schemeClr>
              </a:solidFill>
            </a:endParaRPr>
          </a:p>
        </p:txBody>
      </p:sp>
      <p:sp>
        <p:nvSpPr>
          <p:cNvPr id="5" name="Rectangle 4">
            <a:hlinkClick r:id="rId23" action="ppaction://hlinksldjump"/>
            <a:extLst>
              <a:ext uri="{FF2B5EF4-FFF2-40B4-BE49-F238E27FC236}">
                <a16:creationId xmlns:a16="http://schemas.microsoft.com/office/drawing/2014/main" id="{8BD99FA2-D414-422B-89CB-E5BB66559FB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25203700"/>
      </p:ext>
    </p:extLst>
  </p:cSld>
  <p:clrMapOvr>
    <a:masterClrMapping/>
  </p:clrMapOvr>
  <p:transition advClick="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213" y="0"/>
            <a:ext cx="10452093" cy="1069788"/>
          </a:xfrm>
        </p:spPr>
        <p:txBody>
          <a:bodyPr anchor="ctr">
            <a:normAutofit/>
          </a:bodyPr>
          <a:lstStyle/>
          <a:p>
            <a:r>
              <a:rPr lang="en-US" dirty="0"/>
              <a:t>Model Dashboard</a:t>
            </a:r>
          </a:p>
        </p:txBody>
      </p:sp>
      <p:sp>
        <p:nvSpPr>
          <p:cNvPr id="6" name="Rectangle 5">
            <a:hlinkClick r:id="rId2" action="ppaction://hlinksldjump"/>
            <a:extLst>
              <a:ext uri="{FF2B5EF4-FFF2-40B4-BE49-F238E27FC236}">
                <a16:creationId xmlns:a16="http://schemas.microsoft.com/office/drawing/2014/main" id="{D8B3A300-FF0C-4928-A750-C03FA4CFB9A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46E47EFE-B90C-4F3E-A5AA-8CDE9F1D0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475" y="1581207"/>
            <a:ext cx="9448800" cy="5314950"/>
          </a:xfrm>
          <a:prstGeom prst="rect">
            <a:avLst/>
          </a:prstGeom>
        </p:spPr>
      </p:pic>
    </p:spTree>
    <p:extLst>
      <p:ext uri="{BB962C8B-B14F-4D97-AF65-F5344CB8AC3E}">
        <p14:creationId xmlns:p14="http://schemas.microsoft.com/office/powerpoint/2010/main" val="842727784"/>
      </p:ext>
    </p:extLst>
  </p:cSld>
  <p:clrMapOvr>
    <a:masterClrMapping/>
  </p:clrMapOvr>
  <p:transition advClick="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solidFill>
                  <a:schemeClr val="bg2">
                    <a:lumMod val="60000"/>
                    <a:lumOff val="40000"/>
                  </a:schemeClr>
                </a:solidFill>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27" name="Rectangle 26">
            <a:hlinkClick r:id="rId2" action="ppaction://hlinksldjump"/>
            <a:extLst>
              <a:ext uri="{FF2B5EF4-FFF2-40B4-BE49-F238E27FC236}">
                <a16:creationId xmlns:a16="http://schemas.microsoft.com/office/drawing/2014/main" id="{6C09C912-D54C-4D5C-87B2-3831BEC0776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25557798"/>
      </p:ext>
    </p:extLst>
  </p:cSld>
  <p:clrMapOvr>
    <a:masterClrMapping/>
  </p:clrMapOvr>
  <p:transition advClick="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35" name="Arrow: Right 34">
            <a:extLst>
              <a:ext uri="{FF2B5EF4-FFF2-40B4-BE49-F238E27FC236}">
                <a16:creationId xmlns:a16="http://schemas.microsoft.com/office/drawing/2014/main" id="{2E653C15-5C0C-43D2-A9C7-7644AFBFC6BD}"/>
              </a:ext>
            </a:extLst>
          </p:cNvPr>
          <p:cNvSpPr/>
          <p:nvPr/>
        </p:nvSpPr>
        <p:spPr bwMode="auto">
          <a:xfrm rot="16200000">
            <a:off x="7464993" y="5707890"/>
            <a:ext cx="457200"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63F622F-971F-441C-B680-7130D633230E}"/>
              </a:ext>
            </a:extLst>
          </p:cNvPr>
          <p:cNvSpPr txBox="1"/>
          <p:nvPr/>
        </p:nvSpPr>
        <p:spPr>
          <a:xfrm>
            <a:off x="7836847" y="5589125"/>
            <a:ext cx="2563522" cy="461665"/>
          </a:xfrm>
          <a:prstGeom prst="rect">
            <a:avLst/>
          </a:prstGeom>
          <a:noFill/>
        </p:spPr>
        <p:txBody>
          <a:bodyPr wrap="none" rtlCol="0">
            <a:spAutoFit/>
          </a:bodyPr>
          <a:lstStyle/>
          <a:p>
            <a:r>
              <a:rPr lang="en-US" sz="2400" dirty="0">
                <a:latin typeface="+mn-lt"/>
              </a:rPr>
              <a:t>Preferred Partner</a:t>
            </a:r>
          </a:p>
        </p:txBody>
      </p:sp>
      <p:sp>
        <p:nvSpPr>
          <p:cNvPr id="44" name="TextBox 43">
            <a:extLst>
              <a:ext uri="{FF2B5EF4-FFF2-40B4-BE49-F238E27FC236}">
                <a16:creationId xmlns:a16="http://schemas.microsoft.com/office/drawing/2014/main" id="{B9BDA281-5359-4EC3-A874-97E34DBEF20F}"/>
              </a:ext>
            </a:extLst>
          </p:cNvPr>
          <p:cNvSpPr txBox="1"/>
          <p:nvPr/>
        </p:nvSpPr>
        <p:spPr>
          <a:xfrm>
            <a:off x="7421852" y="2367038"/>
            <a:ext cx="1263487" cy="461665"/>
          </a:xfrm>
          <a:prstGeom prst="rect">
            <a:avLst/>
          </a:prstGeom>
          <a:noFill/>
        </p:spPr>
        <p:txBody>
          <a:bodyPr wrap="none" rtlCol="0">
            <a:spAutoFit/>
          </a:bodyPr>
          <a:lstStyle/>
          <a:p>
            <a:r>
              <a:rPr lang="en-US" sz="2400" dirty="0">
                <a:latin typeface="+mn-lt"/>
              </a:rPr>
              <a:t>(Stable)</a:t>
            </a:r>
          </a:p>
        </p:txBody>
      </p:sp>
      <p:sp>
        <p:nvSpPr>
          <p:cNvPr id="32" name="Arrow: Up-Down 31">
            <a:extLst>
              <a:ext uri="{FF2B5EF4-FFF2-40B4-BE49-F238E27FC236}">
                <a16:creationId xmlns:a16="http://schemas.microsoft.com/office/drawing/2014/main" id="{D2E790C1-DAA5-4B33-A997-E74379371832}"/>
              </a:ext>
            </a:extLst>
          </p:cNvPr>
          <p:cNvSpPr/>
          <p:nvPr/>
        </p:nvSpPr>
        <p:spPr bwMode="auto">
          <a:xfrm>
            <a:off x="7479135" y="3440016"/>
            <a:ext cx="228600" cy="721605"/>
          </a:xfrm>
          <a:prstGeom prst="up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4" name="Arrow: Right 33">
            <a:extLst>
              <a:ext uri="{FF2B5EF4-FFF2-40B4-BE49-F238E27FC236}">
                <a16:creationId xmlns:a16="http://schemas.microsoft.com/office/drawing/2014/main" id="{E65D6E57-91E2-4A00-9D7E-9A1059E24668}"/>
              </a:ext>
            </a:extLst>
          </p:cNvPr>
          <p:cNvSpPr/>
          <p:nvPr/>
        </p:nvSpPr>
        <p:spPr bwMode="auto">
          <a:xfrm rot="13797616">
            <a:off x="7557682" y="3639504"/>
            <a:ext cx="991829"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113FF5DE-0933-4553-94D4-DE9F50A60723}"/>
              </a:ext>
            </a:extLst>
          </p:cNvPr>
          <p:cNvSpPr/>
          <p:nvPr/>
        </p:nvSpPr>
        <p:spPr bwMode="auto">
          <a:xfrm>
            <a:off x="7047756" y="2800318"/>
            <a:ext cx="2011680" cy="2011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4E8CAFA7-371D-4F4C-A15B-EC4C47D3F327}"/>
              </a:ext>
            </a:extLst>
          </p:cNvPr>
          <p:cNvSpPr txBox="1"/>
          <p:nvPr/>
        </p:nvSpPr>
        <p:spPr>
          <a:xfrm>
            <a:off x="7398056" y="3009129"/>
            <a:ext cx="372218" cy="430887"/>
          </a:xfrm>
          <a:prstGeom prst="rect">
            <a:avLst/>
          </a:prstGeom>
          <a:noFill/>
        </p:spPr>
        <p:txBody>
          <a:bodyPr wrap="none" rtlCol="0">
            <a:spAutoFit/>
          </a:bodyPr>
          <a:lstStyle/>
          <a:p>
            <a:r>
              <a:rPr lang="en-US" dirty="0"/>
              <a:t>A</a:t>
            </a:r>
          </a:p>
        </p:txBody>
      </p:sp>
      <p:sp>
        <p:nvSpPr>
          <p:cNvPr id="38" name="TextBox 37">
            <a:extLst>
              <a:ext uri="{FF2B5EF4-FFF2-40B4-BE49-F238E27FC236}">
                <a16:creationId xmlns:a16="http://schemas.microsoft.com/office/drawing/2014/main" id="{63597ABF-0D65-4367-93D1-0DE681B6CAE7}"/>
              </a:ext>
            </a:extLst>
          </p:cNvPr>
          <p:cNvSpPr txBox="1"/>
          <p:nvPr/>
        </p:nvSpPr>
        <p:spPr>
          <a:xfrm>
            <a:off x="7413241" y="4117141"/>
            <a:ext cx="372218" cy="430887"/>
          </a:xfrm>
          <a:prstGeom prst="rect">
            <a:avLst/>
          </a:prstGeom>
          <a:noFill/>
        </p:spPr>
        <p:txBody>
          <a:bodyPr wrap="none" rtlCol="0">
            <a:spAutoFit/>
          </a:bodyPr>
          <a:lstStyle/>
          <a:p>
            <a:r>
              <a:rPr lang="en-US" dirty="0"/>
              <a:t>A</a:t>
            </a:r>
          </a:p>
        </p:txBody>
      </p:sp>
      <p:sp>
        <p:nvSpPr>
          <p:cNvPr id="39" name="TextBox 38">
            <a:extLst>
              <a:ext uri="{FF2B5EF4-FFF2-40B4-BE49-F238E27FC236}">
                <a16:creationId xmlns:a16="http://schemas.microsoft.com/office/drawing/2014/main" id="{551CD63A-735F-464C-B8EB-620BD634EC8E}"/>
              </a:ext>
            </a:extLst>
          </p:cNvPr>
          <p:cNvSpPr txBox="1"/>
          <p:nvPr/>
        </p:nvSpPr>
        <p:spPr>
          <a:xfrm>
            <a:off x="8391587" y="4117140"/>
            <a:ext cx="372218" cy="430887"/>
          </a:xfrm>
          <a:prstGeom prst="rect">
            <a:avLst/>
          </a:prstGeom>
          <a:noFill/>
        </p:spPr>
        <p:txBody>
          <a:bodyPr wrap="none" rtlCol="0">
            <a:spAutoFit/>
          </a:bodyPr>
          <a:lstStyle/>
          <a:p>
            <a:r>
              <a:rPr lang="en-US" dirty="0"/>
              <a:t>B</a:t>
            </a:r>
          </a:p>
        </p:txBody>
      </p:sp>
      <p:sp>
        <p:nvSpPr>
          <p:cNvPr id="40" name="TextBox 39">
            <a:extLst>
              <a:ext uri="{FF2B5EF4-FFF2-40B4-BE49-F238E27FC236}">
                <a16:creationId xmlns:a16="http://schemas.microsoft.com/office/drawing/2014/main" id="{84F6E3D5-37E6-42AC-BF36-DA471DF54BA2}"/>
              </a:ext>
            </a:extLst>
          </p:cNvPr>
          <p:cNvSpPr txBox="1"/>
          <p:nvPr/>
        </p:nvSpPr>
        <p:spPr>
          <a:xfrm>
            <a:off x="8391587" y="3046539"/>
            <a:ext cx="372218" cy="430887"/>
          </a:xfrm>
          <a:prstGeom prst="rect">
            <a:avLst/>
          </a:prstGeom>
          <a:noFill/>
        </p:spPr>
        <p:txBody>
          <a:bodyPr wrap="none" rtlCol="0">
            <a:spAutoFit/>
          </a:bodyPr>
          <a:lstStyle/>
          <a:p>
            <a:r>
              <a:rPr lang="en-US" dirty="0"/>
              <a:t>B</a:t>
            </a:r>
          </a:p>
        </p:txBody>
      </p:sp>
      <p:sp>
        <p:nvSpPr>
          <p:cNvPr id="41" name="Arrow: Right 40">
            <a:extLst>
              <a:ext uri="{FF2B5EF4-FFF2-40B4-BE49-F238E27FC236}">
                <a16:creationId xmlns:a16="http://schemas.microsoft.com/office/drawing/2014/main" id="{20AD47B4-7B15-4391-B3FE-0A5390D07927}"/>
              </a:ext>
            </a:extLst>
          </p:cNvPr>
          <p:cNvSpPr/>
          <p:nvPr/>
        </p:nvSpPr>
        <p:spPr bwMode="auto">
          <a:xfrm rot="5400000" flipV="1">
            <a:off x="8293033" y="3733786"/>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hlinkClick r:id="rId2" action="ppaction://hlinksldjump"/>
            <a:extLst>
              <a:ext uri="{FF2B5EF4-FFF2-40B4-BE49-F238E27FC236}">
                <a16:creationId xmlns:a16="http://schemas.microsoft.com/office/drawing/2014/main" id="{BC249850-5E0F-4E43-A8FA-12232D05434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50545340"/>
      </p:ext>
    </p:extLst>
  </p:cSld>
  <p:clrMapOvr>
    <a:masterClrMapping/>
  </p:clrMapOvr>
  <p:transition advClick="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3255E4C-98EB-44DF-8B0E-55A4BF84CB83}"/>
              </a:ext>
            </a:extLst>
          </p:cNvPr>
          <p:cNvSpPr txBox="1"/>
          <p:nvPr/>
        </p:nvSpPr>
        <p:spPr>
          <a:xfrm>
            <a:off x="7246781" y="2369539"/>
            <a:ext cx="1606530" cy="461665"/>
          </a:xfrm>
          <a:prstGeom prst="rect">
            <a:avLst/>
          </a:prstGeom>
          <a:noFill/>
        </p:spPr>
        <p:txBody>
          <a:bodyPr wrap="none" rtlCol="0">
            <a:spAutoFit/>
          </a:bodyPr>
          <a:lstStyle/>
          <a:p>
            <a:r>
              <a:rPr lang="en-US" sz="2400" dirty="0">
                <a:latin typeface="+mn-lt"/>
              </a:rPr>
              <a:t>(Unstable)</a:t>
            </a:r>
          </a:p>
        </p:txBody>
      </p:sp>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35" name="Arrow: Right 34">
            <a:extLst>
              <a:ext uri="{FF2B5EF4-FFF2-40B4-BE49-F238E27FC236}">
                <a16:creationId xmlns:a16="http://schemas.microsoft.com/office/drawing/2014/main" id="{2E653C15-5C0C-43D2-A9C7-7644AFBFC6BD}"/>
              </a:ext>
            </a:extLst>
          </p:cNvPr>
          <p:cNvSpPr/>
          <p:nvPr/>
        </p:nvSpPr>
        <p:spPr bwMode="auto">
          <a:xfrm rot="16200000">
            <a:off x="7464993" y="5707890"/>
            <a:ext cx="457200"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63F622F-971F-441C-B680-7130D633230E}"/>
              </a:ext>
            </a:extLst>
          </p:cNvPr>
          <p:cNvSpPr txBox="1"/>
          <p:nvPr/>
        </p:nvSpPr>
        <p:spPr>
          <a:xfrm>
            <a:off x="7836847" y="5589125"/>
            <a:ext cx="2563522" cy="461665"/>
          </a:xfrm>
          <a:prstGeom prst="rect">
            <a:avLst/>
          </a:prstGeom>
          <a:noFill/>
        </p:spPr>
        <p:txBody>
          <a:bodyPr wrap="none" rtlCol="0">
            <a:spAutoFit/>
          </a:bodyPr>
          <a:lstStyle/>
          <a:p>
            <a:r>
              <a:rPr lang="en-US" sz="2400" dirty="0">
                <a:latin typeface="+mn-lt"/>
              </a:rPr>
              <a:t>Preferred Partner</a:t>
            </a:r>
          </a:p>
        </p:txBody>
      </p:sp>
      <p:sp>
        <p:nvSpPr>
          <p:cNvPr id="6" name="Arrow: Up-Down 5">
            <a:extLst>
              <a:ext uri="{FF2B5EF4-FFF2-40B4-BE49-F238E27FC236}">
                <a16:creationId xmlns:a16="http://schemas.microsoft.com/office/drawing/2014/main" id="{DE86770B-5BD3-48B7-8CE9-37DE231AF620}"/>
              </a:ext>
            </a:extLst>
          </p:cNvPr>
          <p:cNvSpPr/>
          <p:nvPr/>
        </p:nvSpPr>
        <p:spPr bwMode="auto">
          <a:xfrm rot="19193024">
            <a:off x="7972927" y="3244196"/>
            <a:ext cx="228600" cy="1105607"/>
          </a:xfrm>
          <a:prstGeom prst="upDown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3" name="Arrow: Right 32">
            <a:extLst>
              <a:ext uri="{FF2B5EF4-FFF2-40B4-BE49-F238E27FC236}">
                <a16:creationId xmlns:a16="http://schemas.microsoft.com/office/drawing/2014/main" id="{57DA36F1-9D2C-4DB3-ABA0-8516FAEF9065}"/>
              </a:ext>
            </a:extLst>
          </p:cNvPr>
          <p:cNvSpPr/>
          <p:nvPr/>
        </p:nvSpPr>
        <p:spPr bwMode="auto">
          <a:xfrm rot="16200000">
            <a:off x="7296832" y="3622318"/>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2BD71E18-1221-4382-8734-B9F5AE496D68}"/>
              </a:ext>
            </a:extLst>
          </p:cNvPr>
          <p:cNvSpPr/>
          <p:nvPr/>
        </p:nvSpPr>
        <p:spPr bwMode="auto">
          <a:xfrm>
            <a:off x="7047756" y="2800318"/>
            <a:ext cx="2011680" cy="2011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TextBox 38">
            <a:extLst>
              <a:ext uri="{FF2B5EF4-FFF2-40B4-BE49-F238E27FC236}">
                <a16:creationId xmlns:a16="http://schemas.microsoft.com/office/drawing/2014/main" id="{81A1C25E-F214-498B-A602-CF34DC8298B6}"/>
              </a:ext>
            </a:extLst>
          </p:cNvPr>
          <p:cNvSpPr txBox="1"/>
          <p:nvPr/>
        </p:nvSpPr>
        <p:spPr>
          <a:xfrm>
            <a:off x="7398056" y="3009129"/>
            <a:ext cx="372218" cy="430887"/>
          </a:xfrm>
          <a:prstGeom prst="rect">
            <a:avLst/>
          </a:prstGeom>
          <a:noFill/>
        </p:spPr>
        <p:txBody>
          <a:bodyPr wrap="none" rtlCol="0">
            <a:spAutoFit/>
          </a:bodyPr>
          <a:lstStyle/>
          <a:p>
            <a:r>
              <a:rPr lang="en-US" dirty="0"/>
              <a:t>A</a:t>
            </a:r>
          </a:p>
        </p:txBody>
      </p:sp>
      <p:sp>
        <p:nvSpPr>
          <p:cNvPr id="41" name="TextBox 40">
            <a:extLst>
              <a:ext uri="{FF2B5EF4-FFF2-40B4-BE49-F238E27FC236}">
                <a16:creationId xmlns:a16="http://schemas.microsoft.com/office/drawing/2014/main" id="{3E353316-E237-4503-83E2-6749C58E143F}"/>
              </a:ext>
            </a:extLst>
          </p:cNvPr>
          <p:cNvSpPr txBox="1"/>
          <p:nvPr/>
        </p:nvSpPr>
        <p:spPr>
          <a:xfrm>
            <a:off x="7413241" y="4117141"/>
            <a:ext cx="372218" cy="430887"/>
          </a:xfrm>
          <a:prstGeom prst="rect">
            <a:avLst/>
          </a:prstGeom>
          <a:noFill/>
        </p:spPr>
        <p:txBody>
          <a:bodyPr wrap="none" rtlCol="0">
            <a:spAutoFit/>
          </a:bodyPr>
          <a:lstStyle/>
          <a:p>
            <a:r>
              <a:rPr lang="en-US" dirty="0"/>
              <a:t>A</a:t>
            </a:r>
          </a:p>
        </p:txBody>
      </p:sp>
      <p:sp>
        <p:nvSpPr>
          <p:cNvPr id="42" name="TextBox 41">
            <a:extLst>
              <a:ext uri="{FF2B5EF4-FFF2-40B4-BE49-F238E27FC236}">
                <a16:creationId xmlns:a16="http://schemas.microsoft.com/office/drawing/2014/main" id="{BB94B2A9-5E74-425B-A72A-893E4ABB6483}"/>
              </a:ext>
            </a:extLst>
          </p:cNvPr>
          <p:cNvSpPr txBox="1"/>
          <p:nvPr/>
        </p:nvSpPr>
        <p:spPr>
          <a:xfrm>
            <a:off x="8391587" y="4117140"/>
            <a:ext cx="372218" cy="430887"/>
          </a:xfrm>
          <a:prstGeom prst="rect">
            <a:avLst/>
          </a:prstGeom>
          <a:noFill/>
        </p:spPr>
        <p:txBody>
          <a:bodyPr wrap="none" rtlCol="0">
            <a:spAutoFit/>
          </a:bodyPr>
          <a:lstStyle/>
          <a:p>
            <a:r>
              <a:rPr lang="en-US" dirty="0"/>
              <a:t>B</a:t>
            </a:r>
          </a:p>
        </p:txBody>
      </p:sp>
      <p:sp>
        <p:nvSpPr>
          <p:cNvPr id="43" name="TextBox 42">
            <a:extLst>
              <a:ext uri="{FF2B5EF4-FFF2-40B4-BE49-F238E27FC236}">
                <a16:creationId xmlns:a16="http://schemas.microsoft.com/office/drawing/2014/main" id="{68903A15-C10C-4BEA-BBA6-85F4207574D2}"/>
              </a:ext>
            </a:extLst>
          </p:cNvPr>
          <p:cNvSpPr txBox="1"/>
          <p:nvPr/>
        </p:nvSpPr>
        <p:spPr>
          <a:xfrm>
            <a:off x="8391587" y="3046539"/>
            <a:ext cx="372218" cy="430887"/>
          </a:xfrm>
          <a:prstGeom prst="rect">
            <a:avLst/>
          </a:prstGeom>
          <a:noFill/>
        </p:spPr>
        <p:txBody>
          <a:bodyPr wrap="none" rtlCol="0">
            <a:spAutoFit/>
          </a:bodyPr>
          <a:lstStyle/>
          <a:p>
            <a:r>
              <a:rPr lang="en-US" dirty="0"/>
              <a:t>B</a:t>
            </a:r>
          </a:p>
        </p:txBody>
      </p:sp>
      <p:sp>
        <p:nvSpPr>
          <p:cNvPr id="45" name="Arrow: Right 44">
            <a:extLst>
              <a:ext uri="{FF2B5EF4-FFF2-40B4-BE49-F238E27FC236}">
                <a16:creationId xmlns:a16="http://schemas.microsoft.com/office/drawing/2014/main" id="{05FA52F3-A7C3-4CA5-BDFA-3BE5263719B3}"/>
              </a:ext>
            </a:extLst>
          </p:cNvPr>
          <p:cNvSpPr/>
          <p:nvPr/>
        </p:nvSpPr>
        <p:spPr bwMode="auto">
          <a:xfrm rot="5400000" flipV="1">
            <a:off x="8293033" y="3733786"/>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hlinkClick r:id="rId2" action="ppaction://hlinksldjump"/>
            <a:extLst>
              <a:ext uri="{FF2B5EF4-FFF2-40B4-BE49-F238E27FC236}">
                <a16:creationId xmlns:a16="http://schemas.microsoft.com/office/drawing/2014/main" id="{B544913F-DC71-40DA-9C4B-AE2D783D23D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68525135"/>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178971" cy="485528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Air Force defines “priorities” for the assignment solution</a:t>
            </a:r>
          </a:p>
          <a:p>
            <a:r>
              <a:rPr lang="en-US" dirty="0"/>
              <a:t>Priorities pertain to characteristics of the cadets assigned to the AFSCs</a:t>
            </a:r>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Problem Description</a:t>
            </a:r>
          </a:p>
        </p:txBody>
      </p:sp>
      <p:pic>
        <p:nvPicPr>
          <p:cNvPr id="1028" name="Picture 4">
            <a:extLst>
              <a:ext uri="{FF2B5EF4-FFF2-40B4-BE49-F238E27FC236}">
                <a16:creationId xmlns:a16="http://schemas.microsoft.com/office/drawing/2014/main" id="{65C6A293-1893-43B9-83D8-4ED34EBB3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85" t="-2268" r="13865" b="17012"/>
          <a:stretch/>
        </p:blipFill>
        <p:spPr bwMode="auto">
          <a:xfrm>
            <a:off x="8073453" y="1435035"/>
            <a:ext cx="4846414" cy="48463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hlinkClick r:id="rId3" action="ppaction://hlinksldjump"/>
            <a:extLst>
              <a:ext uri="{FF2B5EF4-FFF2-40B4-BE49-F238E27FC236}">
                <a16:creationId xmlns:a16="http://schemas.microsoft.com/office/drawing/2014/main" id="{F5D2FAB2-650A-40C4-B93C-5D2B66629E6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88675407"/>
      </p:ext>
    </p:extLst>
  </p:cSld>
  <p:clrMapOvr>
    <a:masterClrMapping/>
  </p:clrMapOvr>
  <p:transition advClick="0"/>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27" name="Rectangle 26">
            <a:hlinkClick r:id="rId2" action="ppaction://hlinksldjump"/>
            <a:extLst>
              <a:ext uri="{FF2B5EF4-FFF2-40B4-BE49-F238E27FC236}">
                <a16:creationId xmlns:a16="http://schemas.microsoft.com/office/drawing/2014/main" id="{6A7D3DE0-4643-4991-859B-53E033E0CE6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37660491"/>
      </p:ext>
    </p:extLst>
  </p:cSld>
  <p:clrMapOvr>
    <a:masterClrMapping/>
  </p:clrMapOvr>
  <p:transition advClick="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solidFill>
                      <a:schemeClr val="tx1"/>
                    </a:solidFill>
                  </a:rPr>
                  <a:t>The Stable Marriage/Matching Problem (Many-to-One)</a:t>
                </a:r>
              </a:p>
              <a:p>
                <a:pPr lvl="1"/>
                <a14:m>
                  <m:oMath xmlns:m="http://schemas.openxmlformats.org/officeDocument/2006/math">
                    <m:r>
                      <a:rPr lang="en-US" b="0" i="1" smtClean="0">
                        <a:solidFill>
                          <a:schemeClr val="tx1"/>
                        </a:solidFill>
                        <a:latin typeface="Cambria Math" panose="02040503050406030204" pitchFamily="18" charset="0"/>
                        <a:cs typeface="Arial"/>
                      </a:rPr>
                      <m:t>𝑁</m:t>
                    </m:r>
                  </m:oMath>
                </a14:m>
                <a:r>
                  <a:rPr lang="en-US" dirty="0">
                    <a:solidFill>
                      <a:schemeClr val="tx1"/>
                    </a:solidFill>
                    <a:cs typeface="Arial"/>
                  </a:rPr>
                  <a:t> entities of one set are matched to </a:t>
                </a:r>
                <a14:m>
                  <m:oMath xmlns:m="http://schemas.openxmlformats.org/officeDocument/2006/math">
                    <m:r>
                      <a:rPr lang="en-US" b="0" i="1" smtClean="0">
                        <a:solidFill>
                          <a:schemeClr val="tx1"/>
                        </a:solidFill>
                        <a:latin typeface="Cambria Math" panose="02040503050406030204" pitchFamily="18" charset="0"/>
                        <a:cs typeface="Arial"/>
                      </a:rPr>
                      <m:t>𝑀</m:t>
                    </m:r>
                  </m:oMath>
                </a14:m>
                <a:r>
                  <a:rPr lang="en-US" dirty="0">
                    <a:solidFill>
                      <a:schemeClr val="tx1"/>
                    </a:solidFill>
                    <a:cs typeface="Arial"/>
                  </a:rPr>
                  <a:t> entities of another set (hospital/resident problem variant)</a:t>
                </a:r>
                <a:endParaRPr lang="en-US" dirty="0">
                  <a:solidFill>
                    <a:schemeClr val="bg2">
                      <a:lumMod val="60000"/>
                      <a:lumOff val="40000"/>
                    </a:schemeClr>
                  </a:solidFill>
                  <a:cs typeface="Arial"/>
                </a:endParaRPr>
              </a:p>
              <a:p>
                <a:pPr lvl="1"/>
                <a:r>
                  <a:rPr lang="en-US" dirty="0">
                    <a:solidFill>
                      <a:schemeClr val="bg2">
                        <a:lumMod val="60000"/>
                        <a:lumOff val="40000"/>
                      </a:schemeClr>
                    </a:solidFill>
                    <a:cs typeface="Arial"/>
                  </a:rPr>
                  <a:t>Hospitals have maximum capacity</a:t>
                </a:r>
              </a:p>
              <a:p>
                <a:pPr lvl="1"/>
                <a:r>
                  <a:rPr lang="en-US" dirty="0">
                    <a:solidFill>
                      <a:schemeClr val="bg2">
                        <a:lumMod val="60000"/>
                        <a:lumOff val="40000"/>
                      </a:schemeClr>
                    </a:solidFill>
                    <a:cs typeface="Arial"/>
                  </a:rPr>
                  <a:t>If preference lists are incomplete, some residents/hospitals may go unmatched</a:t>
                </a:r>
              </a:p>
            </p:txBody>
          </p:sp>
        </mc:Choice>
        <mc:Fallback xmlns="">
          <p:sp>
            <p:nvSpPr>
              <p:cNvPr id="5" name="Content Placeholder 2">
                <a:extLst>
                  <a:ext uri="{FF2B5EF4-FFF2-40B4-BE49-F238E27FC236}">
                    <a16:creationId xmlns:a16="http://schemas.microsoft.com/office/drawing/2014/main" id="{8AACBFEA-2875-44BC-B475-38AC3D43BCBD}"/>
                  </a:ext>
                </a:extLst>
              </p:cNvPr>
              <p:cNvSpPr txBox="1">
                <a:spLocks noRot="1" noChangeAspect="1" noMove="1" noResize="1" noEditPoints="1" noAdjustHandles="1" noChangeArrowheads="1" noChangeShapeType="1" noTextEdit="1"/>
              </p:cNvSpPr>
              <p:nvPr/>
            </p:nvSpPr>
            <p:spPr bwMode="auto">
              <a:xfrm>
                <a:off x="573883" y="1435034"/>
                <a:ext cx="6459610" cy="6029021"/>
              </a:xfrm>
              <a:prstGeom prst="rect">
                <a:avLst/>
              </a:prstGeom>
              <a:blipFill>
                <a:blip r:embed="rId2"/>
                <a:stretch>
                  <a:fillRect l="-1604" t="-910" r="-66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23"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6"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123"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126"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23" name="Rectangle 22">
            <a:hlinkClick r:id="rId3" action="ppaction://hlinksldjump"/>
            <a:extLst>
              <a:ext uri="{FF2B5EF4-FFF2-40B4-BE49-F238E27FC236}">
                <a16:creationId xmlns:a16="http://schemas.microsoft.com/office/drawing/2014/main" id="{A9644923-567E-4A31-BED8-3B13898159B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31771046"/>
      </p:ext>
    </p:extLst>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solidFill>
                      <a:schemeClr val="tx1"/>
                    </a:solidFill>
                  </a:rPr>
                  <a:t>The Stable Marriage/Matching Problem (Many-to-One)</a:t>
                </a:r>
              </a:p>
              <a:p>
                <a:pPr lvl="1"/>
                <a14:m>
                  <m:oMath xmlns:m="http://schemas.openxmlformats.org/officeDocument/2006/math">
                    <m:r>
                      <a:rPr lang="en-US" b="0" i="1" smtClean="0">
                        <a:solidFill>
                          <a:schemeClr val="tx1"/>
                        </a:solidFill>
                        <a:latin typeface="Cambria Math" panose="02040503050406030204" pitchFamily="18" charset="0"/>
                        <a:cs typeface="Arial"/>
                      </a:rPr>
                      <m:t>𝑁</m:t>
                    </m:r>
                  </m:oMath>
                </a14:m>
                <a:r>
                  <a:rPr lang="en-US" dirty="0">
                    <a:solidFill>
                      <a:schemeClr val="tx1"/>
                    </a:solidFill>
                    <a:cs typeface="Arial"/>
                  </a:rPr>
                  <a:t> entities of one set are matched to </a:t>
                </a:r>
                <a14:m>
                  <m:oMath xmlns:m="http://schemas.openxmlformats.org/officeDocument/2006/math">
                    <m:r>
                      <a:rPr lang="en-US" b="0" i="1" smtClean="0">
                        <a:solidFill>
                          <a:schemeClr val="tx1"/>
                        </a:solidFill>
                        <a:latin typeface="Cambria Math" panose="02040503050406030204" pitchFamily="18" charset="0"/>
                        <a:cs typeface="Arial"/>
                      </a:rPr>
                      <m:t>𝑀</m:t>
                    </m:r>
                  </m:oMath>
                </a14:m>
                <a:r>
                  <a:rPr lang="en-US" dirty="0">
                    <a:solidFill>
                      <a:schemeClr val="tx1"/>
                    </a:solidFill>
                    <a:cs typeface="Arial"/>
                  </a:rPr>
                  <a:t> entities of another set (hospital/resident problem variant)</a:t>
                </a:r>
                <a:endParaRPr lang="en-US" dirty="0">
                  <a:solidFill>
                    <a:schemeClr val="bg2">
                      <a:lumMod val="60000"/>
                      <a:lumOff val="40000"/>
                    </a:schemeClr>
                  </a:solidFill>
                  <a:cs typeface="Arial"/>
                </a:endParaRPr>
              </a:p>
              <a:p>
                <a:pPr lvl="1"/>
                <a:r>
                  <a:rPr lang="en-US" dirty="0">
                    <a:cs typeface="Arial"/>
                  </a:rPr>
                  <a:t>Hospitals have maximum capacity</a:t>
                </a:r>
              </a:p>
              <a:p>
                <a:pPr lvl="1"/>
                <a:r>
                  <a:rPr lang="en-US" dirty="0">
                    <a:solidFill>
                      <a:schemeClr val="bg2">
                        <a:lumMod val="60000"/>
                        <a:lumOff val="40000"/>
                      </a:schemeClr>
                    </a:solidFill>
                    <a:cs typeface="Arial"/>
                  </a:rPr>
                  <a:t>If preference lists are incomplete, some residents/hospitals may go unmatched</a:t>
                </a:r>
              </a:p>
            </p:txBody>
          </p:sp>
        </mc:Choice>
        <mc:Fallback xmlns="">
          <p:sp>
            <p:nvSpPr>
              <p:cNvPr id="5" name="Content Placeholder 2">
                <a:extLst>
                  <a:ext uri="{FF2B5EF4-FFF2-40B4-BE49-F238E27FC236}">
                    <a16:creationId xmlns:a16="http://schemas.microsoft.com/office/drawing/2014/main" id="{8AACBFEA-2875-44BC-B475-38AC3D43BCBD}"/>
                  </a:ext>
                </a:extLst>
              </p:cNvPr>
              <p:cNvSpPr txBox="1">
                <a:spLocks noRot="1" noChangeAspect="1" noMove="1" noResize="1" noEditPoints="1" noAdjustHandles="1" noChangeArrowheads="1" noChangeShapeType="1" noTextEdit="1"/>
              </p:cNvSpPr>
              <p:nvPr/>
            </p:nvSpPr>
            <p:spPr bwMode="auto">
              <a:xfrm>
                <a:off x="573883" y="1435034"/>
                <a:ext cx="6459610" cy="6029021"/>
              </a:xfrm>
              <a:prstGeom prst="rect">
                <a:avLst/>
              </a:prstGeom>
              <a:blipFill>
                <a:blip r:embed="rId2"/>
                <a:stretch>
                  <a:fillRect l="-1604" t="-910" r="-66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23"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6"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123"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126"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23" name="Rectangle 22">
            <a:hlinkClick r:id="rId3" action="ppaction://hlinksldjump"/>
            <a:extLst>
              <a:ext uri="{FF2B5EF4-FFF2-40B4-BE49-F238E27FC236}">
                <a16:creationId xmlns:a16="http://schemas.microsoft.com/office/drawing/2014/main" id="{077D8F33-EBCC-4E08-8894-5E30DD848F4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60904956"/>
      </p:ext>
    </p:extLst>
  </p:cSld>
  <p:clrMapOvr>
    <a:masterClrMapping/>
  </p:clrMapOvr>
  <p:transition advClick="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solidFill>
                      <a:schemeClr val="tx1"/>
                    </a:solidFill>
                  </a:rPr>
                  <a:t>The Stable Marriage/Matching Problem (Many-to-One)</a:t>
                </a:r>
              </a:p>
              <a:p>
                <a:pPr lvl="1"/>
                <a14:m>
                  <m:oMath xmlns:m="http://schemas.openxmlformats.org/officeDocument/2006/math">
                    <m:r>
                      <a:rPr lang="en-US" b="0" i="1" smtClean="0">
                        <a:solidFill>
                          <a:schemeClr val="tx1"/>
                        </a:solidFill>
                        <a:latin typeface="Cambria Math" panose="02040503050406030204" pitchFamily="18" charset="0"/>
                        <a:cs typeface="Arial"/>
                      </a:rPr>
                      <m:t>𝑁</m:t>
                    </m:r>
                  </m:oMath>
                </a14:m>
                <a:r>
                  <a:rPr lang="en-US" dirty="0">
                    <a:solidFill>
                      <a:schemeClr val="tx1"/>
                    </a:solidFill>
                    <a:cs typeface="Arial"/>
                  </a:rPr>
                  <a:t> entities of one set are matched to </a:t>
                </a:r>
                <a14:m>
                  <m:oMath xmlns:m="http://schemas.openxmlformats.org/officeDocument/2006/math">
                    <m:r>
                      <a:rPr lang="en-US" b="0" i="1" smtClean="0">
                        <a:solidFill>
                          <a:schemeClr val="tx1"/>
                        </a:solidFill>
                        <a:latin typeface="Cambria Math" panose="02040503050406030204" pitchFamily="18" charset="0"/>
                        <a:cs typeface="Arial"/>
                      </a:rPr>
                      <m:t>𝑀</m:t>
                    </m:r>
                  </m:oMath>
                </a14:m>
                <a:r>
                  <a:rPr lang="en-US" dirty="0">
                    <a:solidFill>
                      <a:schemeClr val="tx1"/>
                    </a:solidFill>
                    <a:cs typeface="Arial"/>
                  </a:rPr>
                  <a:t> entities of another set (hospital/resident problem variant)</a:t>
                </a:r>
                <a:endParaRPr lang="en-US" dirty="0">
                  <a:solidFill>
                    <a:schemeClr val="bg2">
                      <a:lumMod val="60000"/>
                      <a:lumOff val="40000"/>
                    </a:schemeClr>
                  </a:solidFill>
                  <a:cs typeface="Arial"/>
                </a:endParaRPr>
              </a:p>
              <a:p>
                <a:pPr lvl="1"/>
                <a:r>
                  <a:rPr lang="en-US" dirty="0">
                    <a:cs typeface="Arial"/>
                  </a:rPr>
                  <a:t>Hospitals have maximum capacity</a:t>
                </a:r>
              </a:p>
              <a:p>
                <a:pPr lvl="1"/>
                <a:r>
                  <a:rPr lang="en-US" dirty="0">
                    <a:cs typeface="Arial"/>
                  </a:rPr>
                  <a:t>If preference lists are incomplete, some residents/hospitals may go unmatched</a:t>
                </a:r>
              </a:p>
            </p:txBody>
          </p:sp>
        </mc:Choice>
        <mc:Fallback xmlns="">
          <p:sp>
            <p:nvSpPr>
              <p:cNvPr id="5" name="Content Placeholder 2">
                <a:extLst>
                  <a:ext uri="{FF2B5EF4-FFF2-40B4-BE49-F238E27FC236}">
                    <a16:creationId xmlns:a16="http://schemas.microsoft.com/office/drawing/2014/main" id="{8AACBFEA-2875-44BC-B475-38AC3D43BCBD}"/>
                  </a:ext>
                </a:extLst>
              </p:cNvPr>
              <p:cNvSpPr txBox="1">
                <a:spLocks noRot="1" noChangeAspect="1" noMove="1" noResize="1" noEditPoints="1" noAdjustHandles="1" noChangeArrowheads="1" noChangeShapeType="1" noTextEdit="1"/>
              </p:cNvSpPr>
              <p:nvPr/>
            </p:nvSpPr>
            <p:spPr bwMode="auto">
              <a:xfrm>
                <a:off x="573883" y="1435034"/>
                <a:ext cx="6459610" cy="6029021"/>
              </a:xfrm>
              <a:prstGeom prst="rect">
                <a:avLst/>
              </a:prstGeom>
              <a:blipFill>
                <a:blip r:embed="rId2"/>
                <a:stretch>
                  <a:fillRect l="-1604" t="-910" r="-66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The Stable Marriage Model</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23"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6"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123"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126"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23" name="Rectangle 22">
            <a:hlinkClick r:id="rId3" action="ppaction://hlinksldjump"/>
            <a:extLst>
              <a:ext uri="{FF2B5EF4-FFF2-40B4-BE49-F238E27FC236}">
                <a16:creationId xmlns:a16="http://schemas.microsoft.com/office/drawing/2014/main" id="{89A9F1CB-3C6D-465A-A49B-852B4B31AD7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45651279"/>
      </p:ext>
    </p:extLst>
  </p:cSld>
  <p:clrMapOvr>
    <a:masterClrMapping/>
  </p:clrMapOvr>
  <p:transition advClick="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Assignment Problem</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sp>
        <p:nvSpPr>
          <p:cNvPr id="8" name="Rectangle 7">
            <a:hlinkClick r:id="rId3" action="ppaction://hlinksldjump"/>
            <a:extLst>
              <a:ext uri="{FF2B5EF4-FFF2-40B4-BE49-F238E27FC236}">
                <a16:creationId xmlns:a16="http://schemas.microsoft.com/office/drawing/2014/main" id="{47075D73-5D54-43CF-AEFD-74330B0B51A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34455546"/>
      </p:ext>
    </p:extLst>
  </p:cSld>
  <p:clrMapOvr>
    <a:masterClrMapping/>
  </p:clrMapOvr>
  <p:transition advClick="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Assignment Problem</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pic>
        <p:nvPicPr>
          <p:cNvPr id="8" name="Picture 7">
            <a:extLst>
              <a:ext uri="{FF2B5EF4-FFF2-40B4-BE49-F238E27FC236}">
                <a16:creationId xmlns:a16="http://schemas.microsoft.com/office/drawing/2014/main" id="{DB0121DF-3287-4761-869F-955EBFC48245}"/>
              </a:ext>
            </a:extLst>
          </p:cNvPr>
          <p:cNvPicPr>
            <a:picLocks noChangeAspect="1"/>
          </p:cNvPicPr>
          <p:nvPr/>
        </p:nvPicPr>
        <p:blipFill rotWithShape="1">
          <a:blip r:embed="rId2">
            <a:alphaModFix/>
          </a:blip>
          <a:srcRect l="1340" t="79421" r="4814" b="3438"/>
          <a:stretch/>
        </p:blipFill>
        <p:spPr>
          <a:xfrm>
            <a:off x="7157121" y="2893417"/>
            <a:ext cx="5757694" cy="569639"/>
          </a:xfrm>
          <a:prstGeom prst="rect">
            <a:avLst/>
          </a:prstGeom>
        </p:spPr>
      </p:pic>
      <p:pic>
        <p:nvPicPr>
          <p:cNvPr id="9" name="Picture 8">
            <a:extLst>
              <a:ext uri="{FF2B5EF4-FFF2-40B4-BE49-F238E27FC236}">
                <a16:creationId xmlns:a16="http://schemas.microsoft.com/office/drawing/2014/main" id="{66CB453A-EF7F-48CD-9F7C-97AE4476A885}"/>
              </a:ext>
            </a:extLst>
          </p:cNvPr>
          <p:cNvPicPr>
            <a:picLocks noChangeAspect="1"/>
          </p:cNvPicPr>
          <p:nvPr/>
        </p:nvPicPr>
        <p:blipFill rotWithShape="1">
          <a:blip r:embed="rId2">
            <a:alphaModFix/>
          </a:blip>
          <a:srcRect l="1340" t="61927" r="4814" b="28795"/>
          <a:stretch/>
        </p:blipFill>
        <p:spPr>
          <a:xfrm>
            <a:off x="7159646" y="2506553"/>
            <a:ext cx="5757695" cy="308329"/>
          </a:xfrm>
          <a:prstGeom prst="rect">
            <a:avLst/>
          </a:prstGeom>
        </p:spPr>
      </p:pic>
      <p:sp>
        <p:nvSpPr>
          <p:cNvPr id="10" name="Rectangle 9">
            <a:hlinkClick r:id="rId3" action="ppaction://hlinksldjump"/>
            <a:extLst>
              <a:ext uri="{FF2B5EF4-FFF2-40B4-BE49-F238E27FC236}">
                <a16:creationId xmlns:a16="http://schemas.microsoft.com/office/drawing/2014/main" id="{7060BB9D-3D09-4DD9-9CEA-15464B53EC2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05660684"/>
      </p:ext>
    </p:extLst>
  </p:cSld>
  <p:clrMapOvr>
    <a:masterClrMapping/>
  </p:clrMapOvr>
  <p:transition advClick="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Assignment Problem</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pic>
        <p:nvPicPr>
          <p:cNvPr id="8" name="Picture 7">
            <a:extLst>
              <a:ext uri="{FF2B5EF4-FFF2-40B4-BE49-F238E27FC236}">
                <a16:creationId xmlns:a16="http://schemas.microsoft.com/office/drawing/2014/main" id="{DB0121DF-3287-4761-869F-955EBFC48245}"/>
              </a:ext>
            </a:extLst>
          </p:cNvPr>
          <p:cNvPicPr>
            <a:picLocks noChangeAspect="1"/>
          </p:cNvPicPr>
          <p:nvPr/>
        </p:nvPicPr>
        <p:blipFill rotWithShape="1">
          <a:blip r:embed="rId2">
            <a:alphaModFix/>
          </a:blip>
          <a:srcRect l="1340" t="79421" r="4814" b="3438"/>
          <a:stretch/>
        </p:blipFill>
        <p:spPr>
          <a:xfrm>
            <a:off x="7157121" y="2893417"/>
            <a:ext cx="5757694" cy="569639"/>
          </a:xfrm>
          <a:prstGeom prst="rect">
            <a:avLst/>
          </a:prstGeom>
        </p:spPr>
      </p:pic>
      <p:pic>
        <p:nvPicPr>
          <p:cNvPr id="9" name="Picture 8">
            <a:extLst>
              <a:ext uri="{FF2B5EF4-FFF2-40B4-BE49-F238E27FC236}">
                <a16:creationId xmlns:a16="http://schemas.microsoft.com/office/drawing/2014/main" id="{66CB453A-EF7F-48CD-9F7C-97AE4476A885}"/>
              </a:ext>
            </a:extLst>
          </p:cNvPr>
          <p:cNvPicPr>
            <a:picLocks noChangeAspect="1"/>
          </p:cNvPicPr>
          <p:nvPr/>
        </p:nvPicPr>
        <p:blipFill rotWithShape="1">
          <a:blip r:embed="rId2">
            <a:alphaModFix/>
          </a:blip>
          <a:srcRect l="1340" t="61927" r="4814" b="28795"/>
          <a:stretch/>
        </p:blipFill>
        <p:spPr>
          <a:xfrm>
            <a:off x="7159646" y="2506553"/>
            <a:ext cx="5757695" cy="308329"/>
          </a:xfrm>
          <a:prstGeom prst="rect">
            <a:avLst/>
          </a:prstGeom>
        </p:spPr>
      </p:pic>
      <p:pic>
        <p:nvPicPr>
          <p:cNvPr id="10" name="Picture 9">
            <a:extLst>
              <a:ext uri="{FF2B5EF4-FFF2-40B4-BE49-F238E27FC236}">
                <a16:creationId xmlns:a16="http://schemas.microsoft.com/office/drawing/2014/main" id="{FEA81E8E-21A2-4178-8C14-A938D3C07E3B}"/>
              </a:ext>
            </a:extLst>
          </p:cNvPr>
          <p:cNvPicPr>
            <a:picLocks noChangeAspect="1"/>
          </p:cNvPicPr>
          <p:nvPr/>
        </p:nvPicPr>
        <p:blipFill rotWithShape="1">
          <a:blip r:embed="rId3">
            <a:alphaModFix/>
          </a:blip>
          <a:srcRect l="1340" t="30049" r="4814" b="62196"/>
          <a:stretch/>
        </p:blipFill>
        <p:spPr>
          <a:xfrm>
            <a:off x="7162172" y="3953058"/>
            <a:ext cx="5757695" cy="257729"/>
          </a:xfrm>
          <a:prstGeom prst="rect">
            <a:avLst/>
          </a:prstGeom>
        </p:spPr>
      </p:pic>
      <p:pic>
        <p:nvPicPr>
          <p:cNvPr id="11" name="Picture 10">
            <a:extLst>
              <a:ext uri="{FF2B5EF4-FFF2-40B4-BE49-F238E27FC236}">
                <a16:creationId xmlns:a16="http://schemas.microsoft.com/office/drawing/2014/main" id="{F4F0B678-63C1-425C-AA65-6FBCEE8909DB}"/>
              </a:ext>
            </a:extLst>
          </p:cNvPr>
          <p:cNvPicPr>
            <a:picLocks noChangeAspect="1"/>
          </p:cNvPicPr>
          <p:nvPr/>
        </p:nvPicPr>
        <p:blipFill rotWithShape="1">
          <a:blip r:embed="rId3">
            <a:alphaModFix/>
          </a:blip>
          <a:srcRect l="1340" t="12716" r="4814" b="79529"/>
          <a:stretch/>
        </p:blipFill>
        <p:spPr>
          <a:xfrm>
            <a:off x="7162172" y="3628675"/>
            <a:ext cx="5757695" cy="257728"/>
          </a:xfrm>
          <a:prstGeom prst="rect">
            <a:avLst/>
          </a:prstGeom>
        </p:spPr>
      </p:pic>
      <p:sp>
        <p:nvSpPr>
          <p:cNvPr id="12" name="Rectangle 11">
            <a:hlinkClick r:id="rId4" action="ppaction://hlinksldjump"/>
            <a:extLst>
              <a:ext uri="{FF2B5EF4-FFF2-40B4-BE49-F238E27FC236}">
                <a16:creationId xmlns:a16="http://schemas.microsoft.com/office/drawing/2014/main" id="{398E7898-4CB3-47C9-AF50-00527144ADE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2428948"/>
      </p:ext>
    </p:extLst>
  </p:cSld>
  <p:clrMapOvr>
    <a:masterClrMapping/>
  </p:clrMapOvr>
  <p:transition advClick="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The Assignment Problem</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pic>
        <p:nvPicPr>
          <p:cNvPr id="8" name="Picture 7">
            <a:extLst>
              <a:ext uri="{FF2B5EF4-FFF2-40B4-BE49-F238E27FC236}">
                <a16:creationId xmlns:a16="http://schemas.microsoft.com/office/drawing/2014/main" id="{DB0121DF-3287-4761-869F-955EBFC48245}"/>
              </a:ext>
            </a:extLst>
          </p:cNvPr>
          <p:cNvPicPr>
            <a:picLocks noChangeAspect="1"/>
          </p:cNvPicPr>
          <p:nvPr/>
        </p:nvPicPr>
        <p:blipFill rotWithShape="1">
          <a:blip r:embed="rId2">
            <a:alphaModFix/>
          </a:blip>
          <a:srcRect l="1340" t="79421" r="4814" b="3438"/>
          <a:stretch/>
        </p:blipFill>
        <p:spPr>
          <a:xfrm>
            <a:off x="7157121" y="2893417"/>
            <a:ext cx="5757694" cy="569639"/>
          </a:xfrm>
          <a:prstGeom prst="rect">
            <a:avLst/>
          </a:prstGeom>
        </p:spPr>
      </p:pic>
      <p:pic>
        <p:nvPicPr>
          <p:cNvPr id="9" name="Picture 8">
            <a:extLst>
              <a:ext uri="{FF2B5EF4-FFF2-40B4-BE49-F238E27FC236}">
                <a16:creationId xmlns:a16="http://schemas.microsoft.com/office/drawing/2014/main" id="{66CB453A-EF7F-48CD-9F7C-97AE4476A885}"/>
              </a:ext>
            </a:extLst>
          </p:cNvPr>
          <p:cNvPicPr>
            <a:picLocks noChangeAspect="1"/>
          </p:cNvPicPr>
          <p:nvPr/>
        </p:nvPicPr>
        <p:blipFill rotWithShape="1">
          <a:blip r:embed="rId2">
            <a:alphaModFix/>
          </a:blip>
          <a:srcRect l="1340" t="61927" r="4814" b="28795"/>
          <a:stretch/>
        </p:blipFill>
        <p:spPr>
          <a:xfrm>
            <a:off x="7159646" y="2506553"/>
            <a:ext cx="5757695" cy="308329"/>
          </a:xfrm>
          <a:prstGeom prst="rect">
            <a:avLst/>
          </a:prstGeom>
        </p:spPr>
      </p:pic>
      <p:pic>
        <p:nvPicPr>
          <p:cNvPr id="10" name="Picture 9">
            <a:extLst>
              <a:ext uri="{FF2B5EF4-FFF2-40B4-BE49-F238E27FC236}">
                <a16:creationId xmlns:a16="http://schemas.microsoft.com/office/drawing/2014/main" id="{FEA81E8E-21A2-4178-8C14-A938D3C07E3B}"/>
              </a:ext>
            </a:extLst>
          </p:cNvPr>
          <p:cNvPicPr>
            <a:picLocks noChangeAspect="1"/>
          </p:cNvPicPr>
          <p:nvPr/>
        </p:nvPicPr>
        <p:blipFill rotWithShape="1">
          <a:blip r:embed="rId3">
            <a:alphaModFix/>
          </a:blip>
          <a:srcRect l="1340" t="30049" r="4814" b="62196"/>
          <a:stretch/>
        </p:blipFill>
        <p:spPr>
          <a:xfrm>
            <a:off x="7162172" y="3953058"/>
            <a:ext cx="5757695" cy="257729"/>
          </a:xfrm>
          <a:prstGeom prst="rect">
            <a:avLst/>
          </a:prstGeom>
        </p:spPr>
      </p:pic>
      <p:pic>
        <p:nvPicPr>
          <p:cNvPr id="11" name="Picture 10">
            <a:extLst>
              <a:ext uri="{FF2B5EF4-FFF2-40B4-BE49-F238E27FC236}">
                <a16:creationId xmlns:a16="http://schemas.microsoft.com/office/drawing/2014/main" id="{F4F0B678-63C1-425C-AA65-6FBCEE8909DB}"/>
              </a:ext>
            </a:extLst>
          </p:cNvPr>
          <p:cNvPicPr>
            <a:picLocks noChangeAspect="1"/>
          </p:cNvPicPr>
          <p:nvPr/>
        </p:nvPicPr>
        <p:blipFill rotWithShape="1">
          <a:blip r:embed="rId3">
            <a:alphaModFix/>
          </a:blip>
          <a:srcRect l="1340" t="12716" r="4814" b="79529"/>
          <a:stretch/>
        </p:blipFill>
        <p:spPr>
          <a:xfrm>
            <a:off x="7162172" y="3628675"/>
            <a:ext cx="5757695" cy="257728"/>
          </a:xfrm>
          <a:prstGeom prst="rect">
            <a:avLst/>
          </a:prstGeom>
        </p:spPr>
      </p:pic>
      <p:pic>
        <p:nvPicPr>
          <p:cNvPr id="12" name="Picture 11">
            <a:extLst>
              <a:ext uri="{FF2B5EF4-FFF2-40B4-BE49-F238E27FC236}">
                <a16:creationId xmlns:a16="http://schemas.microsoft.com/office/drawing/2014/main" id="{3919E5E7-1469-472F-BBC2-E4BE140D9336}"/>
              </a:ext>
            </a:extLst>
          </p:cNvPr>
          <p:cNvPicPr>
            <a:picLocks noChangeAspect="1"/>
          </p:cNvPicPr>
          <p:nvPr/>
        </p:nvPicPr>
        <p:blipFill rotWithShape="1">
          <a:blip r:embed="rId4">
            <a:alphaModFix/>
          </a:blip>
          <a:srcRect l="1340" t="12716" r="4814" b="79528"/>
          <a:stretch/>
        </p:blipFill>
        <p:spPr>
          <a:xfrm>
            <a:off x="7152069" y="4374243"/>
            <a:ext cx="5762746" cy="257955"/>
          </a:xfrm>
          <a:prstGeom prst="rect">
            <a:avLst/>
          </a:prstGeom>
        </p:spPr>
      </p:pic>
      <p:pic>
        <p:nvPicPr>
          <p:cNvPr id="13" name="Picture 12">
            <a:extLst>
              <a:ext uri="{FF2B5EF4-FFF2-40B4-BE49-F238E27FC236}">
                <a16:creationId xmlns:a16="http://schemas.microsoft.com/office/drawing/2014/main" id="{889C7B50-4365-4533-84F6-5F2525BE8D99}"/>
              </a:ext>
            </a:extLst>
          </p:cNvPr>
          <p:cNvPicPr>
            <a:picLocks noChangeAspect="1"/>
          </p:cNvPicPr>
          <p:nvPr/>
        </p:nvPicPr>
        <p:blipFill rotWithShape="1">
          <a:blip r:embed="rId4">
            <a:alphaModFix/>
          </a:blip>
          <a:srcRect l="1340" t="29344" r="4814" b="1837"/>
          <a:stretch/>
        </p:blipFill>
        <p:spPr>
          <a:xfrm>
            <a:off x="7152069" y="4696536"/>
            <a:ext cx="5762746" cy="2289055"/>
          </a:xfrm>
          <a:prstGeom prst="rect">
            <a:avLst/>
          </a:prstGeom>
        </p:spPr>
      </p:pic>
      <p:sp>
        <p:nvSpPr>
          <p:cNvPr id="14" name="Rectangle 13">
            <a:hlinkClick r:id="rId5" action="ppaction://hlinksldjump"/>
            <a:extLst>
              <a:ext uri="{FF2B5EF4-FFF2-40B4-BE49-F238E27FC236}">
                <a16:creationId xmlns:a16="http://schemas.microsoft.com/office/drawing/2014/main" id="{CD931882-FD52-45AB-9088-05B9981159B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3316077"/>
      </p:ext>
    </p:extLst>
  </p:cSld>
  <p:clrMapOvr>
    <a:masterClrMapping/>
  </p:clrMapOvr>
  <p:transition advClick="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solidFill>
                  <a:schemeClr val="bg2">
                    <a:lumMod val="60000"/>
                    <a:lumOff val="40000"/>
                  </a:schemeClr>
                </a:solidFill>
                <a:cs typeface="Arial"/>
              </a:rPr>
              <a:t>Arbitrary value specifications</a:t>
            </a:r>
          </a:p>
          <a:p>
            <a:pPr lvl="2"/>
            <a:r>
              <a:rPr lang="en-US" dirty="0">
                <a:solidFill>
                  <a:schemeClr val="bg2">
                    <a:lumMod val="60000"/>
                    <a:lumOff val="40000"/>
                  </a:schemeClr>
                </a:solidFill>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7" name="Rectangle 6">
            <a:hlinkClick r:id="rId4" action="ppaction://hlinksldjump"/>
            <a:extLst>
              <a:ext uri="{FF2B5EF4-FFF2-40B4-BE49-F238E27FC236}">
                <a16:creationId xmlns:a16="http://schemas.microsoft.com/office/drawing/2014/main" id="{4E903C2A-AF3D-4D6E-90D7-E2DB9985C74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16451935"/>
      </p:ext>
    </p:extLst>
  </p:cSld>
  <p:clrMapOvr>
    <a:masterClrMapping/>
  </p:clrMapOvr>
  <p:transition advClick="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solidFill>
                  <a:schemeClr val="bg2">
                    <a:lumMod val="60000"/>
                    <a:lumOff val="40000"/>
                  </a:schemeClr>
                </a:solidFill>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7" name="Oval 6">
            <a:extLst>
              <a:ext uri="{FF2B5EF4-FFF2-40B4-BE49-F238E27FC236}">
                <a16:creationId xmlns:a16="http://schemas.microsoft.com/office/drawing/2014/main" id="{CBDC7478-928B-4A3C-8CDA-D43A02F52769}"/>
              </a:ext>
            </a:extLst>
          </p:cNvPr>
          <p:cNvSpPr/>
          <p:nvPr/>
        </p:nvSpPr>
        <p:spPr bwMode="auto">
          <a:xfrm>
            <a:off x="7933967" y="1789468"/>
            <a:ext cx="2575007"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Rectangle 7">
            <a:hlinkClick r:id="rId4" action="ppaction://hlinksldjump"/>
            <a:extLst>
              <a:ext uri="{FF2B5EF4-FFF2-40B4-BE49-F238E27FC236}">
                <a16:creationId xmlns:a16="http://schemas.microsoft.com/office/drawing/2014/main" id="{86393EA8-FC14-4270-B0FC-59C4B7CED08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5975217"/>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AFSC Quotas</a:t>
            </a:r>
          </a:p>
          <a:p>
            <a:pPr lvl="1"/>
            <a:r>
              <a:rPr lang="en-US" dirty="0"/>
              <a:t>Each AFSC provides a range on the number of assigned cadets acceptable</a:t>
            </a:r>
          </a:p>
          <a:p>
            <a:pPr lvl="1"/>
            <a:r>
              <a:rPr lang="en-US" dirty="0">
                <a:solidFill>
                  <a:schemeClr val="bg2">
                    <a:lumMod val="60000"/>
                    <a:lumOff val="40000"/>
                  </a:schemeClr>
                </a:solidFill>
              </a:rPr>
              <a:t>Each AFSC may also specify a minimum number of cadets from each commissioning source</a:t>
            </a:r>
          </a:p>
          <a:p>
            <a:pPr lvl="2"/>
            <a:r>
              <a:rPr lang="en-US" dirty="0">
                <a:solidFill>
                  <a:schemeClr val="bg2">
                    <a:lumMod val="60000"/>
                    <a:lumOff val="40000"/>
                  </a:schemeClr>
                </a:solidFill>
              </a:rPr>
              <a:t>United States Air Force Academy (USAFA) cadets</a:t>
            </a:r>
          </a:p>
          <a:p>
            <a:pPr lvl="2"/>
            <a:r>
              <a:rPr lang="en-US" dirty="0">
                <a:solidFill>
                  <a:schemeClr val="bg2">
                    <a:lumMod val="60000"/>
                    <a:lumOff val="40000"/>
                  </a:schemeClr>
                </a:solidFill>
              </a:rPr>
              <a:t>Reserve Officer’s Training Corps (ROTC) cadets</a:t>
            </a:r>
          </a:p>
          <a:p>
            <a:pPr lvl="1"/>
            <a:r>
              <a:rPr lang="en-US" dirty="0">
                <a:solidFill>
                  <a:schemeClr val="bg2">
                    <a:lumMod val="60000"/>
                    <a:lumOff val="40000"/>
                  </a:schemeClr>
                </a:solidFill>
              </a:rPr>
              <a:t>Combined USAFA and ROTC targets (their sum) is the AFSC quota</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4" name="Rectangle 3">
            <a:hlinkClick r:id="rId2" action="ppaction://hlinksldjump"/>
            <a:extLst>
              <a:ext uri="{FF2B5EF4-FFF2-40B4-BE49-F238E27FC236}">
                <a16:creationId xmlns:a16="http://schemas.microsoft.com/office/drawing/2014/main" id="{ADFD7767-A9DD-46C5-92E0-F0A8CB13299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37743264"/>
      </p:ext>
    </p:extLst>
  </p:cSld>
  <p:clrMapOvr>
    <a:masterClrMapping/>
  </p:clrMapOvr>
  <p:transition advClick="0"/>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solidFill>
                  <a:schemeClr val="bg2">
                    <a:lumMod val="60000"/>
                    <a:lumOff val="40000"/>
                  </a:schemeClr>
                </a:solidFill>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9" name="Oval 8">
            <a:extLst>
              <a:ext uri="{FF2B5EF4-FFF2-40B4-BE49-F238E27FC236}">
                <a16:creationId xmlns:a16="http://schemas.microsoft.com/office/drawing/2014/main" id="{A74D61EA-5C44-4A52-A2D3-12D29C61B101}"/>
              </a:ext>
            </a:extLst>
          </p:cNvPr>
          <p:cNvSpPr/>
          <p:nvPr/>
        </p:nvSpPr>
        <p:spPr bwMode="auto">
          <a:xfrm>
            <a:off x="10306106" y="1789468"/>
            <a:ext cx="693198"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Rectangle 7">
            <a:hlinkClick r:id="rId4" action="ppaction://hlinksldjump"/>
            <a:extLst>
              <a:ext uri="{FF2B5EF4-FFF2-40B4-BE49-F238E27FC236}">
                <a16:creationId xmlns:a16="http://schemas.microsoft.com/office/drawing/2014/main" id="{E7A146F0-CBD2-4490-B5DA-5E411F4E999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25911963"/>
      </p:ext>
    </p:extLst>
  </p:cSld>
  <p:clrMapOvr>
    <a:masterClrMapping/>
  </p:clrMapOvr>
  <p:transition advClick="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cxnSp>
        <p:nvCxnSpPr>
          <p:cNvPr id="8" name="Straight Connector 7">
            <a:extLst>
              <a:ext uri="{FF2B5EF4-FFF2-40B4-BE49-F238E27FC236}">
                <a16:creationId xmlns:a16="http://schemas.microsoft.com/office/drawing/2014/main" id="{8FB521F6-0639-4B97-8A39-AB687742C845}"/>
              </a:ext>
            </a:extLst>
          </p:cNvPr>
          <p:cNvCxnSpPr/>
          <p:nvPr/>
        </p:nvCxnSpPr>
        <p:spPr bwMode="auto">
          <a:xfrm>
            <a:off x="6998677" y="3687278"/>
            <a:ext cx="4888523"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9D285851-E2F5-4314-A9C4-2A42F21384EC}"/>
              </a:ext>
            </a:extLst>
          </p:cNvPr>
          <p:cNvCxnSpPr/>
          <p:nvPr/>
        </p:nvCxnSpPr>
        <p:spPr bwMode="auto">
          <a:xfrm>
            <a:off x="6998677" y="5800370"/>
            <a:ext cx="4888523"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11" name="Oval 10">
            <a:extLst>
              <a:ext uri="{FF2B5EF4-FFF2-40B4-BE49-F238E27FC236}">
                <a16:creationId xmlns:a16="http://schemas.microsoft.com/office/drawing/2014/main" id="{B286A989-808F-4592-B4CC-BC98E076F9B2}"/>
              </a:ext>
            </a:extLst>
          </p:cNvPr>
          <p:cNvSpPr/>
          <p:nvPr/>
        </p:nvSpPr>
        <p:spPr bwMode="auto">
          <a:xfrm>
            <a:off x="7933967" y="1789468"/>
            <a:ext cx="2575007"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D859587D-730B-4F50-9A0F-F814BFD4CA39}"/>
              </a:ext>
            </a:extLst>
          </p:cNvPr>
          <p:cNvSpPr/>
          <p:nvPr/>
        </p:nvSpPr>
        <p:spPr bwMode="auto">
          <a:xfrm>
            <a:off x="7818783" y="3902560"/>
            <a:ext cx="1948070"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3" name="Rectangle 12">
            <a:hlinkClick r:id="rId4" action="ppaction://hlinksldjump"/>
            <a:extLst>
              <a:ext uri="{FF2B5EF4-FFF2-40B4-BE49-F238E27FC236}">
                <a16:creationId xmlns:a16="http://schemas.microsoft.com/office/drawing/2014/main" id="{78A3C9C3-AE05-4422-9B9D-3C6D6133E6D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535987"/>
      </p:ext>
    </p:extLst>
  </p:cSld>
  <p:clrMapOvr>
    <a:masterClrMapping/>
  </p:clrMapOvr>
  <p:transition advClick="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13" name="TextBox 12">
            <a:extLst>
              <a:ext uri="{FF2B5EF4-FFF2-40B4-BE49-F238E27FC236}">
                <a16:creationId xmlns:a16="http://schemas.microsoft.com/office/drawing/2014/main" id="{2A19E04B-DA71-4375-8070-CFC8504D7070}"/>
              </a:ext>
            </a:extLst>
          </p:cNvPr>
          <p:cNvSpPr txBox="1"/>
          <p:nvPr/>
        </p:nvSpPr>
        <p:spPr>
          <a:xfrm>
            <a:off x="8509352" y="6015653"/>
            <a:ext cx="2637132" cy="338554"/>
          </a:xfrm>
          <a:prstGeom prst="rect">
            <a:avLst/>
          </a:prstGeom>
          <a:noFill/>
        </p:spPr>
        <p:txBody>
          <a:bodyPr wrap="none" rtlCol="0">
            <a:spAutoFit/>
          </a:bodyPr>
          <a:lstStyle/>
          <a:p>
            <a:r>
              <a:rPr lang="en-US" sz="1600" dirty="0">
                <a:solidFill>
                  <a:srgbClr val="FF0000"/>
                </a:solidFill>
              </a:rPr>
              <a:t>(for all cadets and AFSCs) </a:t>
            </a:r>
          </a:p>
        </p:txBody>
      </p:sp>
      <p:sp>
        <p:nvSpPr>
          <p:cNvPr id="8" name="Rectangle 7">
            <a:hlinkClick r:id="rId4" action="ppaction://hlinksldjump"/>
            <a:extLst>
              <a:ext uri="{FF2B5EF4-FFF2-40B4-BE49-F238E27FC236}">
                <a16:creationId xmlns:a16="http://schemas.microsoft.com/office/drawing/2014/main" id="{B357E6EE-2452-479B-B2FC-621E97CB0F2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69006925"/>
      </p:ext>
    </p:extLst>
  </p:cSld>
  <p:clrMapOvr>
    <a:masterClrMapping/>
  </p:clrMapOvr>
  <p:transition advClick="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cs typeface="Arial"/>
              </a:rPr>
              <a:t>All AFSCs are assumed to be the same</a:t>
            </a:r>
          </a:p>
          <a:p>
            <a:pPr lvl="2"/>
            <a:r>
              <a:rPr lang="en-US" dirty="0">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8" name="Rectangle 7">
            <a:extLst>
              <a:ext uri="{FF2B5EF4-FFF2-40B4-BE49-F238E27FC236}">
                <a16:creationId xmlns:a16="http://schemas.microsoft.com/office/drawing/2014/main" id="{B1623BBF-6CD5-418C-890D-4B8CE900C40C}"/>
              </a:ext>
            </a:extLst>
          </p:cNvPr>
          <p:cNvSpPr/>
          <p:nvPr/>
        </p:nvSpPr>
        <p:spPr bwMode="auto">
          <a:xfrm>
            <a:off x="6893169" y="1696278"/>
            <a:ext cx="6465022" cy="159026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8A52B9CF-30C0-48AD-A340-79020F60AF98}"/>
              </a:ext>
            </a:extLst>
          </p:cNvPr>
          <p:cNvSpPr/>
          <p:nvPr/>
        </p:nvSpPr>
        <p:spPr bwMode="auto">
          <a:xfrm>
            <a:off x="6893169" y="3746488"/>
            <a:ext cx="6465022" cy="159026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Rectangle 9">
            <a:hlinkClick r:id="rId4" action="ppaction://hlinksldjump"/>
            <a:extLst>
              <a:ext uri="{FF2B5EF4-FFF2-40B4-BE49-F238E27FC236}">
                <a16:creationId xmlns:a16="http://schemas.microsoft.com/office/drawing/2014/main" id="{D0BBFE80-0999-4E8F-9B69-CCDEBE6AEC7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8019889"/>
      </p:ext>
    </p:extLst>
  </p:cSld>
  <p:clrMapOvr>
    <a:masterClrMapping/>
  </p:clrMapOvr>
  <p:transition advClick="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6319287" cy="5546165"/>
          </a:xfrm>
        </p:spPr>
        <p:txBody>
          <a:bodyPr/>
          <a:lstStyle/>
          <a:p>
            <a:r>
              <a:rPr lang="en-US" dirty="0"/>
              <a:t>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cs typeface="Arial"/>
              </a:rPr>
              <a:t>All AFSCs are assumed to be the same</a:t>
            </a:r>
          </a:p>
          <a:p>
            <a:pPr lvl="2"/>
            <a:r>
              <a:rPr lang="en-US" dirty="0">
                <a:cs typeface="Arial"/>
              </a:rPr>
              <a:t>AFSC objectives are blended</a:t>
            </a:r>
          </a:p>
          <a:p>
            <a:pPr lvl="2"/>
            <a:r>
              <a:rPr lang="en-US" dirty="0">
                <a:cs typeface="Arial"/>
              </a:rPr>
              <a:t>Big M does not always constrain eligibility</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10" name="Oval 9">
            <a:extLst>
              <a:ext uri="{FF2B5EF4-FFF2-40B4-BE49-F238E27FC236}">
                <a16:creationId xmlns:a16="http://schemas.microsoft.com/office/drawing/2014/main" id="{05F90149-B9A9-425B-8192-C285B30275A1}"/>
              </a:ext>
            </a:extLst>
          </p:cNvPr>
          <p:cNvSpPr/>
          <p:nvPr/>
        </p:nvSpPr>
        <p:spPr bwMode="auto">
          <a:xfrm>
            <a:off x="7805531" y="2731543"/>
            <a:ext cx="1258956"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6AA5D165-1C7F-422C-8664-DE3BA76577F5}"/>
              </a:ext>
            </a:extLst>
          </p:cNvPr>
          <p:cNvSpPr/>
          <p:nvPr/>
        </p:nvSpPr>
        <p:spPr bwMode="auto">
          <a:xfrm>
            <a:off x="7805531" y="4851465"/>
            <a:ext cx="1258956"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hlinkClick r:id="rId4" action="ppaction://hlinksldjump"/>
            <a:extLst>
              <a:ext uri="{FF2B5EF4-FFF2-40B4-BE49-F238E27FC236}">
                <a16:creationId xmlns:a16="http://schemas.microsoft.com/office/drawing/2014/main" id="{DD2F251F-5B98-4B40-8E04-75EFF362570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68488633"/>
      </p:ext>
    </p:extLst>
  </p:cSld>
  <p:clrMapOvr>
    <a:masterClrMapping/>
  </p:clrMapOvr>
  <p:transition advClick="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12346988" cy="5546165"/>
          </a:xfrm>
        </p:spPr>
        <p:txBody>
          <a:bodyPr/>
          <a:lstStyle/>
          <a:p>
            <a:r>
              <a:rPr lang="en-US" dirty="0"/>
              <a:t>Model Issues</a:t>
            </a:r>
          </a:p>
          <a:p>
            <a:pPr lvl="1"/>
            <a:r>
              <a:rPr lang="en-US" dirty="0">
                <a:cs typeface="Arial"/>
              </a:rPr>
              <a:t>AFSCs are not the same</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1" name="Picture 10" descr="Chart, bar chart&#10;&#10;Description automatically generated">
            <a:extLst>
              <a:ext uri="{FF2B5EF4-FFF2-40B4-BE49-F238E27FC236}">
                <a16:creationId xmlns:a16="http://schemas.microsoft.com/office/drawing/2014/main" id="{0A18C4BD-41F6-4805-BC59-A10096712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460" y="2623992"/>
            <a:ext cx="11262830" cy="4362502"/>
          </a:xfrm>
          <a:prstGeom prst="rect">
            <a:avLst/>
          </a:prstGeom>
        </p:spPr>
      </p:pic>
      <p:sp>
        <p:nvSpPr>
          <p:cNvPr id="5" name="Rectangle 4">
            <a:hlinkClick r:id="rId3" action="ppaction://hlinksldjump"/>
            <a:extLst>
              <a:ext uri="{FF2B5EF4-FFF2-40B4-BE49-F238E27FC236}">
                <a16:creationId xmlns:a16="http://schemas.microsoft.com/office/drawing/2014/main" id="{57B037D7-9240-49AD-BACD-F78BA480413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247628"/>
      </p:ext>
    </p:extLst>
  </p:cSld>
  <p:clrMapOvr>
    <a:masterClrMapping/>
  </p:clrMapOvr>
  <p:transition advClick="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A5E156B5-F196-408A-BA12-B79763BBD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460" y="2623993"/>
            <a:ext cx="11262830" cy="4362502"/>
          </a:xfrm>
          <a:prstGeom prst="rect">
            <a:avLst/>
          </a:prstGeom>
        </p:spPr>
      </p:pic>
      <p:sp>
        <p:nvSpPr>
          <p:cNvPr id="2" name="Title 1"/>
          <p:cNvSpPr>
            <a:spLocks noGrp="1"/>
          </p:cNvSpPr>
          <p:nvPr>
            <p:ph type="title"/>
          </p:nvPr>
        </p:nvSpPr>
        <p:spPr/>
        <p:txBody>
          <a:bodyPr/>
          <a:lstStyle/>
          <a:p>
            <a:r>
              <a:rPr lang="en-US" dirty="0"/>
              <a:t>Issues with Current Methodology</a:t>
            </a:r>
          </a:p>
        </p:txBody>
      </p:sp>
      <p:sp>
        <p:nvSpPr>
          <p:cNvPr id="3" name="Content Placeholder 2"/>
          <p:cNvSpPr>
            <a:spLocks noGrp="1"/>
          </p:cNvSpPr>
          <p:nvPr>
            <p:ph idx="1"/>
          </p:nvPr>
        </p:nvSpPr>
        <p:spPr>
          <a:xfrm>
            <a:off x="573882" y="1440329"/>
            <a:ext cx="12346988" cy="5546165"/>
          </a:xfrm>
        </p:spPr>
        <p:txBody>
          <a:bodyPr/>
          <a:lstStyle/>
          <a:p>
            <a:r>
              <a:rPr lang="en-US" dirty="0"/>
              <a:t>Model Issues</a:t>
            </a:r>
          </a:p>
          <a:p>
            <a:pPr lvl="1"/>
            <a:r>
              <a:rPr lang="en-US" dirty="0">
                <a:cs typeface="Arial"/>
              </a:rPr>
              <a:t>AFSCs are not the same</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3" action="ppaction://hlinksldjump"/>
            <a:extLst>
              <a:ext uri="{FF2B5EF4-FFF2-40B4-BE49-F238E27FC236}">
                <a16:creationId xmlns:a16="http://schemas.microsoft.com/office/drawing/2014/main" id="{C14007A5-7F20-46CA-AFFC-6C0D367C97C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32490448"/>
      </p:ext>
    </p:extLst>
  </p:cSld>
  <p:clrMapOvr>
    <a:masterClrMapping/>
  </p:clrMapOvr>
  <p:transition advClick="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Current Methodology</a:t>
            </a:r>
            <a:endParaRPr lang="en-US" dirty="0">
              <a:solidFill>
                <a:schemeClr val="tx1"/>
              </a:solidFill>
            </a:endParaRPr>
          </a:p>
        </p:txBody>
      </p:sp>
      <p:sp>
        <p:nvSpPr>
          <p:cNvPr id="3" name="Content Placeholder 2"/>
          <p:cNvSpPr>
            <a:spLocks noGrp="1"/>
          </p:cNvSpPr>
          <p:nvPr>
            <p:ph idx="1"/>
          </p:nvPr>
        </p:nvSpPr>
        <p:spPr>
          <a:xfrm>
            <a:off x="573883" y="1440329"/>
            <a:ext cx="6172992" cy="5546165"/>
          </a:xfrm>
        </p:spPr>
        <p:txBody>
          <a:bodyPr/>
          <a:lstStyle/>
          <a:p>
            <a:r>
              <a:rPr lang="en-US" dirty="0"/>
              <a:t>Model Issues </a:t>
            </a:r>
          </a:p>
          <a:p>
            <a:pPr lvl="1"/>
            <a:r>
              <a:rPr lang="en-US" dirty="0">
                <a:cs typeface="Arial"/>
              </a:rPr>
              <a:t>Two different objectives represented by USAFA constraint</a:t>
            </a:r>
          </a:p>
          <a:p>
            <a:pPr marL="1460482" lvl="2" indent="-457200">
              <a:buAutoNum type="arabicPeriod"/>
            </a:pPr>
            <a:r>
              <a:rPr lang="en-US" dirty="0">
                <a:cs typeface="Arial"/>
              </a:rPr>
              <a:t>Constrained minimum number of USAFA cadets</a:t>
            </a:r>
          </a:p>
          <a:p>
            <a:pPr marL="1003282" lvl="2" indent="0">
              <a:buNone/>
            </a:pPr>
            <a:endParaRPr lang="en-US" dirty="0">
              <a:cs typeface="Arial"/>
            </a:endParaRPr>
          </a:p>
          <a:p>
            <a:pPr marL="1003282" lvl="2" indent="0">
              <a:lnSpc>
                <a:spcPct val="150000"/>
              </a:lnSpc>
              <a:buNone/>
            </a:pPr>
            <a:endParaRPr lang="en-US" dirty="0">
              <a:cs typeface="Arial"/>
            </a:endParaRPr>
          </a:p>
          <a:p>
            <a:pPr marL="1460482" lvl="2" indent="-457200">
              <a:buAutoNum type="arabicPeriod" startAt="2"/>
            </a:pPr>
            <a:r>
              <a:rPr lang="en-US" dirty="0">
                <a:cs typeface="Arial"/>
              </a:rPr>
              <a:t>Constrained USAFA proportion</a:t>
            </a:r>
          </a:p>
          <a:p>
            <a:pPr marL="1460482" lvl="2" indent="-457200">
              <a:buAutoNum type="arabicPeriod" startAt="2"/>
            </a:pP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8" name="Group 7">
            <a:extLst>
              <a:ext uri="{FF2B5EF4-FFF2-40B4-BE49-F238E27FC236}">
                <a16:creationId xmlns:a16="http://schemas.microsoft.com/office/drawing/2014/main" id="{F2C1987A-64C7-4E03-AA42-029D1FF69D6D}"/>
              </a:ext>
            </a:extLst>
          </p:cNvPr>
          <p:cNvGrpSpPr/>
          <p:nvPr/>
        </p:nvGrpSpPr>
        <p:grpSpPr>
          <a:xfrm>
            <a:off x="1510751" y="3492260"/>
            <a:ext cx="6840336" cy="2107690"/>
            <a:chOff x="2010225" y="3535815"/>
            <a:chExt cx="7633203" cy="2351994"/>
          </a:xfrm>
        </p:grpSpPr>
        <p:pic>
          <p:nvPicPr>
            <p:cNvPr id="5" name="Picture 4">
              <a:extLst>
                <a:ext uri="{FF2B5EF4-FFF2-40B4-BE49-F238E27FC236}">
                  <a16:creationId xmlns:a16="http://schemas.microsoft.com/office/drawing/2014/main" id="{4B9CB214-71A6-4084-B4F0-014FADDFB7DA}"/>
                </a:ext>
              </a:extLst>
            </p:cNvPr>
            <p:cNvPicPr>
              <a:picLocks noChangeAspect="1"/>
            </p:cNvPicPr>
            <p:nvPr/>
          </p:nvPicPr>
          <p:blipFill rotWithShape="1">
            <a:blip r:embed="rId2">
              <a:alphaModFix/>
            </a:blip>
            <a:srcRect l="1103" t="38853" r="4253" b="39814"/>
            <a:stretch/>
          </p:blipFill>
          <p:spPr>
            <a:xfrm>
              <a:off x="2010225" y="4955849"/>
              <a:ext cx="7633202" cy="931960"/>
            </a:xfrm>
            <a:prstGeom prst="rect">
              <a:avLst/>
            </a:prstGeom>
          </p:spPr>
        </p:pic>
        <p:pic>
          <p:nvPicPr>
            <p:cNvPr id="38" name="Picture 37">
              <a:extLst>
                <a:ext uri="{FF2B5EF4-FFF2-40B4-BE49-F238E27FC236}">
                  <a16:creationId xmlns:a16="http://schemas.microsoft.com/office/drawing/2014/main" id="{F633B249-F474-4485-99FC-6DD452D915ED}"/>
                </a:ext>
              </a:extLst>
            </p:cNvPr>
            <p:cNvPicPr>
              <a:picLocks noChangeAspect="1"/>
            </p:cNvPicPr>
            <p:nvPr/>
          </p:nvPicPr>
          <p:blipFill rotWithShape="1">
            <a:blip r:embed="rId2">
              <a:alphaModFix/>
            </a:blip>
            <a:srcRect l="1103" t="59667" r="4253" b="21912"/>
            <a:stretch/>
          </p:blipFill>
          <p:spPr>
            <a:xfrm>
              <a:off x="2010226" y="3535815"/>
              <a:ext cx="7633202" cy="804739"/>
            </a:xfrm>
            <a:prstGeom prst="rect">
              <a:avLst/>
            </a:prstGeom>
          </p:spPr>
        </p:pic>
      </p:grpSp>
      <p:grpSp>
        <p:nvGrpSpPr>
          <p:cNvPr id="7" name="Group 6">
            <a:extLst>
              <a:ext uri="{FF2B5EF4-FFF2-40B4-BE49-F238E27FC236}">
                <a16:creationId xmlns:a16="http://schemas.microsoft.com/office/drawing/2014/main" id="{926096FC-ACB0-4CD8-956B-30E576A9E8CC}"/>
              </a:ext>
            </a:extLst>
          </p:cNvPr>
          <p:cNvGrpSpPr/>
          <p:nvPr/>
        </p:nvGrpSpPr>
        <p:grpSpPr>
          <a:xfrm>
            <a:off x="7421173" y="2290916"/>
            <a:ext cx="2114206" cy="1155233"/>
            <a:chOff x="7519604" y="3668406"/>
            <a:chExt cx="2114206" cy="1155233"/>
          </a:xfrm>
        </p:grpSpPr>
        <p:grpSp>
          <p:nvGrpSpPr>
            <p:cNvPr id="9" name="Group 8">
              <a:extLst>
                <a:ext uri="{FF2B5EF4-FFF2-40B4-BE49-F238E27FC236}">
                  <a16:creationId xmlns:a16="http://schemas.microsoft.com/office/drawing/2014/main" id="{3702CE42-CA5B-40C8-9CA0-AB0DFA62F047}"/>
                </a:ext>
              </a:extLst>
            </p:cNvPr>
            <p:cNvGrpSpPr/>
            <p:nvPr/>
          </p:nvGrpSpPr>
          <p:grpSpPr>
            <a:xfrm>
              <a:off x="7519604" y="3668406"/>
              <a:ext cx="1145488" cy="1155233"/>
              <a:chOff x="6977095" y="2800346"/>
              <a:chExt cx="1749625" cy="1764511"/>
            </a:xfrm>
          </p:grpSpPr>
          <p:grpSp>
            <p:nvGrpSpPr>
              <p:cNvPr id="15" name="Group 14">
                <a:extLst>
                  <a:ext uri="{FF2B5EF4-FFF2-40B4-BE49-F238E27FC236}">
                    <a16:creationId xmlns:a16="http://schemas.microsoft.com/office/drawing/2014/main" id="{5AC70427-7C80-4140-BEEC-133A42B012F4}"/>
                  </a:ext>
                </a:extLst>
              </p:cNvPr>
              <p:cNvGrpSpPr/>
              <p:nvPr/>
            </p:nvGrpSpPr>
            <p:grpSpPr>
              <a:xfrm>
                <a:off x="6977095" y="2800346"/>
                <a:ext cx="1749625" cy="1764511"/>
                <a:chOff x="7683744" y="2752411"/>
                <a:chExt cx="1780784" cy="1795935"/>
              </a:xfrm>
            </p:grpSpPr>
            <p:sp>
              <p:nvSpPr>
                <p:cNvPr id="18" name="Oval 17">
                  <a:extLst>
                    <a:ext uri="{FF2B5EF4-FFF2-40B4-BE49-F238E27FC236}">
                      <a16:creationId xmlns:a16="http://schemas.microsoft.com/office/drawing/2014/main" id="{3EFB6A67-670B-4EFE-8BAF-A36C77B3B403}"/>
                    </a:ext>
                  </a:extLst>
                </p:cNvPr>
                <p:cNvSpPr/>
                <p:nvPr/>
              </p:nvSpPr>
              <p:spPr bwMode="auto">
                <a:xfrm>
                  <a:off x="7683744" y="2752411"/>
                  <a:ext cx="1780784" cy="17807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effectLst/>
                    <a:latin typeface="Arial" charset="0"/>
                  </a:endParaRPr>
                </a:p>
              </p:txBody>
            </p:sp>
            <p:sp>
              <p:nvSpPr>
                <p:cNvPr id="19" name="Partial Circle 18">
                  <a:extLst>
                    <a:ext uri="{FF2B5EF4-FFF2-40B4-BE49-F238E27FC236}">
                      <a16:creationId xmlns:a16="http://schemas.microsoft.com/office/drawing/2014/main" id="{C8C240D2-BBD6-4276-A575-6063A4798205}"/>
                    </a:ext>
                  </a:extLst>
                </p:cNvPr>
                <p:cNvSpPr/>
                <p:nvPr/>
              </p:nvSpPr>
              <p:spPr bwMode="auto">
                <a:xfrm>
                  <a:off x="7683744" y="2767562"/>
                  <a:ext cx="1780784" cy="1780784"/>
                </a:xfrm>
                <a:prstGeom prst="pie">
                  <a:avLst>
                    <a:gd name="adj1" fmla="val 20258530"/>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Arial" charset="0"/>
                  </a:endParaRPr>
                </a:p>
              </p:txBody>
            </p:sp>
          </p:grpSp>
          <p:sp>
            <p:nvSpPr>
              <p:cNvPr id="16" name="TextBox 15">
                <a:extLst>
                  <a:ext uri="{FF2B5EF4-FFF2-40B4-BE49-F238E27FC236}">
                    <a16:creationId xmlns:a16="http://schemas.microsoft.com/office/drawing/2014/main" id="{56762449-45FF-4ADD-BA5D-075D6D337873}"/>
                  </a:ext>
                </a:extLst>
              </p:cNvPr>
              <p:cNvSpPr txBox="1"/>
              <p:nvPr/>
            </p:nvSpPr>
            <p:spPr>
              <a:xfrm>
                <a:off x="7245645" y="3760721"/>
                <a:ext cx="684760" cy="376080"/>
              </a:xfrm>
              <a:prstGeom prst="rect">
                <a:avLst/>
              </a:prstGeom>
              <a:noFill/>
            </p:spPr>
            <p:txBody>
              <a:bodyPr wrap="square" rtlCol="0">
                <a:spAutoFit/>
              </a:bodyPr>
              <a:lstStyle/>
              <a:p>
                <a:r>
                  <a:rPr lang="en-US" sz="1000" dirty="0">
                    <a:solidFill>
                      <a:schemeClr val="bg1"/>
                    </a:solidFill>
                  </a:rPr>
                  <a:t>80%</a:t>
                </a:r>
              </a:p>
            </p:txBody>
          </p:sp>
          <p:sp>
            <p:nvSpPr>
              <p:cNvPr id="17" name="TextBox 16">
                <a:extLst>
                  <a:ext uri="{FF2B5EF4-FFF2-40B4-BE49-F238E27FC236}">
                    <a16:creationId xmlns:a16="http://schemas.microsoft.com/office/drawing/2014/main" id="{77958C5A-1F17-480D-9E21-64EEF7A19CA8}"/>
                  </a:ext>
                </a:extLst>
              </p:cNvPr>
              <p:cNvSpPr txBox="1"/>
              <p:nvPr/>
            </p:nvSpPr>
            <p:spPr>
              <a:xfrm>
                <a:off x="7930405" y="3041809"/>
                <a:ext cx="684760" cy="376080"/>
              </a:xfrm>
              <a:prstGeom prst="rect">
                <a:avLst/>
              </a:prstGeom>
              <a:noFill/>
            </p:spPr>
            <p:txBody>
              <a:bodyPr wrap="square" rtlCol="0">
                <a:spAutoFit/>
              </a:bodyPr>
              <a:lstStyle/>
              <a:p>
                <a:r>
                  <a:rPr lang="en-US" sz="1000" dirty="0">
                    <a:solidFill>
                      <a:schemeClr val="bg1"/>
                    </a:solidFill>
                  </a:rPr>
                  <a:t>20%</a:t>
                </a:r>
              </a:p>
            </p:txBody>
          </p:sp>
        </p:grpSp>
        <p:grpSp>
          <p:nvGrpSpPr>
            <p:cNvPr id="10" name="Group 9">
              <a:extLst>
                <a:ext uri="{FF2B5EF4-FFF2-40B4-BE49-F238E27FC236}">
                  <a16:creationId xmlns:a16="http://schemas.microsoft.com/office/drawing/2014/main" id="{DDCA5C4F-EAD0-4EF2-97A0-2A64473472B4}"/>
                </a:ext>
              </a:extLst>
            </p:cNvPr>
            <p:cNvGrpSpPr/>
            <p:nvPr/>
          </p:nvGrpSpPr>
          <p:grpSpPr>
            <a:xfrm>
              <a:off x="8850557" y="3974771"/>
              <a:ext cx="783253" cy="558689"/>
              <a:chOff x="9546089" y="2779819"/>
              <a:chExt cx="1196346" cy="853345"/>
            </a:xfrm>
          </p:grpSpPr>
          <p:sp>
            <p:nvSpPr>
              <p:cNvPr id="11" name="Oval 10">
                <a:extLst>
                  <a:ext uri="{FF2B5EF4-FFF2-40B4-BE49-F238E27FC236}">
                    <a16:creationId xmlns:a16="http://schemas.microsoft.com/office/drawing/2014/main" id="{5EDDAA5A-9A07-4C4B-907B-10F8F1BEB64E}"/>
                  </a:ext>
                </a:extLst>
              </p:cNvPr>
              <p:cNvSpPr/>
              <p:nvPr/>
            </p:nvSpPr>
            <p:spPr bwMode="auto">
              <a:xfrm>
                <a:off x="9546089" y="2895005"/>
                <a:ext cx="182880" cy="18288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effectLst/>
                  <a:latin typeface="Arial" charset="0"/>
                </a:endParaRPr>
              </a:p>
            </p:txBody>
          </p:sp>
          <p:sp>
            <p:nvSpPr>
              <p:cNvPr id="12" name="TextBox 11">
                <a:extLst>
                  <a:ext uri="{FF2B5EF4-FFF2-40B4-BE49-F238E27FC236}">
                    <a16:creationId xmlns:a16="http://schemas.microsoft.com/office/drawing/2014/main" id="{1C85A5B8-BFB1-4CB6-8D50-B9534FD1FC94}"/>
                  </a:ext>
                </a:extLst>
              </p:cNvPr>
              <p:cNvSpPr txBox="1"/>
              <p:nvPr/>
            </p:nvSpPr>
            <p:spPr>
              <a:xfrm>
                <a:off x="9689804" y="2779819"/>
                <a:ext cx="1052631" cy="423090"/>
              </a:xfrm>
              <a:prstGeom prst="rect">
                <a:avLst/>
              </a:prstGeom>
              <a:noFill/>
            </p:spPr>
            <p:txBody>
              <a:bodyPr wrap="none" rtlCol="0">
                <a:spAutoFit/>
              </a:bodyPr>
              <a:lstStyle/>
              <a:p>
                <a:r>
                  <a:rPr lang="en-US" sz="1200" dirty="0"/>
                  <a:t>USAFA</a:t>
                </a:r>
              </a:p>
            </p:txBody>
          </p:sp>
          <p:sp>
            <p:nvSpPr>
              <p:cNvPr id="13" name="Oval 12">
                <a:extLst>
                  <a:ext uri="{FF2B5EF4-FFF2-40B4-BE49-F238E27FC236}">
                    <a16:creationId xmlns:a16="http://schemas.microsoft.com/office/drawing/2014/main" id="{8453B5E7-E48B-44AB-AEAD-A0B075753821}"/>
                  </a:ext>
                </a:extLst>
              </p:cNvPr>
              <p:cNvSpPr/>
              <p:nvPr/>
            </p:nvSpPr>
            <p:spPr bwMode="auto">
              <a:xfrm>
                <a:off x="9546089" y="3319701"/>
                <a:ext cx="182880" cy="18288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effectLst/>
                  <a:latin typeface="Arial" charset="0"/>
                </a:endParaRPr>
              </a:p>
            </p:txBody>
          </p:sp>
          <p:sp>
            <p:nvSpPr>
              <p:cNvPr id="14" name="TextBox 13">
                <a:extLst>
                  <a:ext uri="{FF2B5EF4-FFF2-40B4-BE49-F238E27FC236}">
                    <a16:creationId xmlns:a16="http://schemas.microsoft.com/office/drawing/2014/main" id="{9BAAD9E5-14F2-4DF5-BD4A-035A8BC48027}"/>
                  </a:ext>
                </a:extLst>
              </p:cNvPr>
              <p:cNvSpPr txBox="1"/>
              <p:nvPr/>
            </p:nvSpPr>
            <p:spPr>
              <a:xfrm>
                <a:off x="9735892" y="3210074"/>
                <a:ext cx="948035" cy="423090"/>
              </a:xfrm>
              <a:prstGeom prst="rect">
                <a:avLst/>
              </a:prstGeom>
              <a:noFill/>
            </p:spPr>
            <p:txBody>
              <a:bodyPr wrap="none" rtlCol="0">
                <a:spAutoFit/>
              </a:bodyPr>
              <a:lstStyle/>
              <a:p>
                <a:r>
                  <a:rPr lang="en-US" sz="1200" dirty="0"/>
                  <a:t>ROTC</a:t>
                </a:r>
              </a:p>
            </p:txBody>
          </p:sp>
        </p:grpSp>
      </p:grpSp>
      <p:sp>
        <p:nvSpPr>
          <p:cNvPr id="20" name="TextBox 19">
            <a:extLst>
              <a:ext uri="{FF2B5EF4-FFF2-40B4-BE49-F238E27FC236}">
                <a16:creationId xmlns:a16="http://schemas.microsoft.com/office/drawing/2014/main" id="{2D84DB16-CFEA-4F76-84B9-5635AE5864CB}"/>
              </a:ext>
            </a:extLst>
          </p:cNvPr>
          <p:cNvSpPr txBox="1"/>
          <p:nvPr/>
        </p:nvSpPr>
        <p:spPr>
          <a:xfrm>
            <a:off x="7501639" y="3787638"/>
            <a:ext cx="1518364" cy="369332"/>
          </a:xfrm>
          <a:prstGeom prst="rect">
            <a:avLst/>
          </a:prstGeom>
          <a:noFill/>
        </p:spPr>
        <p:txBody>
          <a:bodyPr wrap="none" rtlCol="0">
            <a:spAutoFit/>
          </a:bodyPr>
          <a:lstStyle/>
          <a:p>
            <a:r>
              <a:rPr lang="en-US" sz="1800" b="1" dirty="0"/>
              <a:t>Entire Class</a:t>
            </a:r>
          </a:p>
        </p:txBody>
      </p:sp>
      <p:sp>
        <p:nvSpPr>
          <p:cNvPr id="21" name="TextBox 20">
            <a:extLst>
              <a:ext uri="{FF2B5EF4-FFF2-40B4-BE49-F238E27FC236}">
                <a16:creationId xmlns:a16="http://schemas.microsoft.com/office/drawing/2014/main" id="{6AD4AB2D-D683-4861-A07E-D40E546B0CDC}"/>
              </a:ext>
            </a:extLst>
          </p:cNvPr>
          <p:cNvSpPr txBox="1"/>
          <p:nvPr/>
        </p:nvSpPr>
        <p:spPr>
          <a:xfrm>
            <a:off x="9180818" y="1519859"/>
            <a:ext cx="1282723" cy="430887"/>
          </a:xfrm>
          <a:prstGeom prst="rect">
            <a:avLst/>
          </a:prstGeom>
          <a:noFill/>
        </p:spPr>
        <p:txBody>
          <a:bodyPr wrap="none" rtlCol="0">
            <a:spAutoFit/>
          </a:bodyPr>
          <a:lstStyle/>
          <a:p>
            <a:r>
              <a:rPr lang="en-US" dirty="0"/>
              <a:t>Example</a:t>
            </a:r>
          </a:p>
        </p:txBody>
      </p:sp>
      <p:sp>
        <p:nvSpPr>
          <p:cNvPr id="22" name="TextBox 21">
            <a:extLst>
              <a:ext uri="{FF2B5EF4-FFF2-40B4-BE49-F238E27FC236}">
                <a16:creationId xmlns:a16="http://schemas.microsoft.com/office/drawing/2014/main" id="{59886ED5-4B37-4828-82F3-F6565CE1C422}"/>
              </a:ext>
            </a:extLst>
          </p:cNvPr>
          <p:cNvSpPr txBox="1"/>
          <p:nvPr/>
        </p:nvSpPr>
        <p:spPr>
          <a:xfrm>
            <a:off x="10241951" y="1627934"/>
            <a:ext cx="2973943" cy="4416594"/>
          </a:xfrm>
          <a:prstGeom prst="rect">
            <a:avLst/>
          </a:prstGeom>
          <a:noFill/>
        </p:spPr>
        <p:txBody>
          <a:bodyPr wrap="square" rtlCol="0">
            <a:spAutoFit/>
          </a:bodyPr>
          <a:lstStyle/>
          <a:p>
            <a:pPr algn="ctr">
              <a:lnSpc>
                <a:spcPct val="200000"/>
              </a:lnSpc>
            </a:pPr>
            <a:r>
              <a:rPr lang="en-US" sz="1800" dirty="0"/>
              <a:t>Targets</a:t>
            </a:r>
            <a:endParaRPr lang="en-US" sz="1400" dirty="0"/>
          </a:p>
          <a:p>
            <a:pPr>
              <a:lnSpc>
                <a:spcPct val="200000"/>
              </a:lnSpc>
            </a:pPr>
            <a:r>
              <a:rPr lang="en-US" sz="1400" dirty="0"/>
              <a:t>USAFA Quota: 	  2 cadets</a:t>
            </a:r>
          </a:p>
          <a:p>
            <a:pPr>
              <a:lnSpc>
                <a:spcPct val="150000"/>
              </a:lnSpc>
            </a:pPr>
            <a:r>
              <a:rPr lang="en-US" sz="1400" dirty="0"/>
              <a:t>ROTC Quota: 	  6 cadets</a:t>
            </a:r>
          </a:p>
          <a:p>
            <a:pPr>
              <a:lnSpc>
                <a:spcPct val="150000"/>
              </a:lnSpc>
            </a:pPr>
            <a:r>
              <a:rPr lang="en-US" sz="1400" dirty="0"/>
              <a:t>Combined Quota:           8 cadets</a:t>
            </a:r>
          </a:p>
          <a:p>
            <a:pPr>
              <a:lnSpc>
                <a:spcPct val="200000"/>
              </a:lnSpc>
            </a:pPr>
            <a:r>
              <a:rPr lang="en-US" sz="1400" dirty="0"/>
              <a:t>Maximum: 	                   14 cadets</a:t>
            </a:r>
          </a:p>
          <a:p>
            <a:pPr algn="ctr">
              <a:lnSpc>
                <a:spcPct val="200000"/>
              </a:lnSpc>
            </a:pPr>
            <a:endParaRPr lang="en-US" sz="1400" dirty="0"/>
          </a:p>
          <a:p>
            <a:pPr algn="ctr">
              <a:lnSpc>
                <a:spcPct val="150000"/>
              </a:lnSpc>
            </a:pPr>
            <a:r>
              <a:rPr lang="en-US" sz="1400" dirty="0"/>
              <a:t>2 USAFA cadets,</a:t>
            </a:r>
          </a:p>
          <a:p>
            <a:pPr algn="ctr">
              <a:lnSpc>
                <a:spcPct val="150000"/>
              </a:lnSpc>
            </a:pPr>
            <a:r>
              <a:rPr lang="en-US" sz="1400" dirty="0"/>
              <a:t>8 ROTC cadets</a:t>
            </a:r>
          </a:p>
          <a:p>
            <a:pPr algn="ctr">
              <a:lnSpc>
                <a:spcPct val="150000"/>
              </a:lnSpc>
            </a:pPr>
            <a:r>
              <a:rPr lang="en-US" sz="1400" dirty="0"/>
              <a:t>10 Total cadets</a:t>
            </a:r>
          </a:p>
          <a:p>
            <a:endParaRPr lang="en-US" sz="1400" dirty="0"/>
          </a:p>
          <a:p>
            <a:endParaRPr lang="en-US" sz="1400" dirty="0"/>
          </a:p>
          <a:p>
            <a:endParaRPr lang="en-US" sz="1400" dirty="0"/>
          </a:p>
          <a:p>
            <a:endParaRPr lang="en-US" sz="1400" dirty="0"/>
          </a:p>
        </p:txBody>
      </p:sp>
      <p:sp>
        <p:nvSpPr>
          <p:cNvPr id="23" name="TextBox 22">
            <a:extLst>
              <a:ext uri="{FF2B5EF4-FFF2-40B4-BE49-F238E27FC236}">
                <a16:creationId xmlns:a16="http://schemas.microsoft.com/office/drawing/2014/main" id="{A66DD01B-32A4-410F-A2A6-46A3C943492B}"/>
              </a:ext>
            </a:extLst>
          </p:cNvPr>
          <p:cNvSpPr txBox="1"/>
          <p:nvPr/>
        </p:nvSpPr>
        <p:spPr>
          <a:xfrm>
            <a:off x="10828675" y="3787638"/>
            <a:ext cx="1800493" cy="369332"/>
          </a:xfrm>
          <a:prstGeom prst="rect">
            <a:avLst/>
          </a:prstGeom>
          <a:noFill/>
        </p:spPr>
        <p:txBody>
          <a:bodyPr wrap="none" rtlCol="0">
            <a:spAutoFit/>
          </a:bodyPr>
          <a:lstStyle/>
          <a:p>
            <a:r>
              <a:rPr lang="en-US" sz="1800" b="1" dirty="0"/>
              <a:t>AFSC Solution</a:t>
            </a:r>
          </a:p>
        </p:txBody>
      </p:sp>
      <p:sp>
        <p:nvSpPr>
          <p:cNvPr id="24" name="TextBox 23">
            <a:extLst>
              <a:ext uri="{FF2B5EF4-FFF2-40B4-BE49-F238E27FC236}">
                <a16:creationId xmlns:a16="http://schemas.microsoft.com/office/drawing/2014/main" id="{AFA552A9-C787-4B4A-B2EF-BF280D75A30C}"/>
              </a:ext>
            </a:extLst>
          </p:cNvPr>
          <p:cNvSpPr txBox="1"/>
          <p:nvPr/>
        </p:nvSpPr>
        <p:spPr>
          <a:xfrm>
            <a:off x="7798227" y="5768787"/>
            <a:ext cx="4126451" cy="430887"/>
          </a:xfrm>
          <a:prstGeom prst="rect">
            <a:avLst/>
          </a:prstGeom>
          <a:noFill/>
        </p:spPr>
        <p:txBody>
          <a:bodyPr wrap="none" rtlCol="0">
            <a:spAutoFit/>
          </a:bodyPr>
          <a:lstStyle/>
          <a:p>
            <a:r>
              <a:rPr lang="en-US" dirty="0"/>
              <a:t>These are separate objectives! </a:t>
            </a:r>
          </a:p>
        </p:txBody>
      </p:sp>
      <p:sp>
        <p:nvSpPr>
          <p:cNvPr id="25" name="Rectangle 24">
            <a:hlinkClick r:id="rId3" action="ppaction://hlinksldjump"/>
            <a:extLst>
              <a:ext uri="{FF2B5EF4-FFF2-40B4-BE49-F238E27FC236}">
                <a16:creationId xmlns:a16="http://schemas.microsoft.com/office/drawing/2014/main" id="{429F2BFC-BE84-43D6-9EE2-3EC2BCE5D45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79814879"/>
      </p:ext>
    </p:extLst>
  </p:cSld>
  <p:clrMapOvr>
    <a:masterClrMapping/>
  </p:clrMapOvr>
  <p:transition advClick="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Stable Marriage Issues</a:t>
            </a:r>
          </a:p>
        </p:txBody>
      </p:sp>
      <p:sp>
        <p:nvSpPr>
          <p:cNvPr id="3" name="Content Placeholder 2"/>
          <p:cNvSpPr>
            <a:spLocks noGrp="1"/>
          </p:cNvSpPr>
          <p:nvPr>
            <p:ph idx="1"/>
          </p:nvPr>
        </p:nvSpPr>
        <p:spPr>
          <a:xfrm>
            <a:off x="573883" y="1440329"/>
            <a:ext cx="11600396" cy="5546165"/>
          </a:xfrm>
        </p:spPr>
        <p:txBody>
          <a:bodyPr/>
          <a:lstStyle/>
          <a:p>
            <a:r>
              <a:rPr lang="en-US" dirty="0"/>
              <a:t>Issues with Stable Marriage for AFSC/Cadet Problem</a:t>
            </a:r>
          </a:p>
          <a:p>
            <a:pPr lvl="1"/>
            <a:r>
              <a:rPr lang="en-US" dirty="0">
                <a:cs typeface="Arial"/>
              </a:rPr>
              <a:t>Preferences are ordinal rankings, not utility measures</a:t>
            </a:r>
          </a:p>
          <a:p>
            <a:pPr lvl="1"/>
            <a:r>
              <a:rPr lang="en-US" dirty="0">
                <a:solidFill>
                  <a:schemeClr val="bg2">
                    <a:lumMod val="60000"/>
                    <a:lumOff val="40000"/>
                  </a:schemeClr>
                </a:solidFill>
                <a:cs typeface="Arial"/>
              </a:rPr>
              <a:t>Incomplete preference lists do not work</a:t>
            </a:r>
          </a:p>
          <a:p>
            <a:pPr lvl="1"/>
            <a:r>
              <a:rPr lang="en-US" dirty="0">
                <a:solidFill>
                  <a:schemeClr val="bg2">
                    <a:lumMod val="60000"/>
                    <a:lumOff val="40000"/>
                  </a:schemeClr>
                </a:solidFill>
                <a:cs typeface="Arial"/>
              </a:rPr>
              <a:t>AFSC constraints are a problem</a:t>
            </a: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grpSp>
        <p:nvGrpSpPr>
          <p:cNvPr id="8" name="Group 7">
            <a:extLst>
              <a:ext uri="{FF2B5EF4-FFF2-40B4-BE49-F238E27FC236}">
                <a16:creationId xmlns:a16="http://schemas.microsoft.com/office/drawing/2014/main" id="{9A372CED-58C1-4131-AD13-8D66F60134F9}"/>
              </a:ext>
            </a:extLst>
          </p:cNvPr>
          <p:cNvGrpSpPr/>
          <p:nvPr/>
        </p:nvGrpSpPr>
        <p:grpSpPr>
          <a:xfrm>
            <a:off x="4463219" y="3969571"/>
            <a:ext cx="4567312" cy="2758141"/>
            <a:chOff x="6198235" y="3664771"/>
            <a:chExt cx="4567312" cy="2758141"/>
          </a:xfrm>
        </p:grpSpPr>
        <p:sp>
          <p:nvSpPr>
            <p:cNvPr id="4" name="Oval 3">
              <a:extLst>
                <a:ext uri="{FF2B5EF4-FFF2-40B4-BE49-F238E27FC236}">
                  <a16:creationId xmlns:a16="http://schemas.microsoft.com/office/drawing/2014/main" id="{31322F8F-4542-4EB3-838D-95B6F5454A86}"/>
                </a:ext>
              </a:extLst>
            </p:cNvPr>
            <p:cNvSpPr/>
            <p:nvPr/>
          </p:nvSpPr>
          <p:spPr bwMode="auto">
            <a:xfrm>
              <a:off x="6198235" y="3664771"/>
              <a:ext cx="1097280" cy="1097280"/>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8C3F65FC-F3EB-4897-A76F-9C2A416F07B2}"/>
                </a:ext>
              </a:extLst>
            </p:cNvPr>
            <p:cNvSpPr txBox="1"/>
            <p:nvPr/>
          </p:nvSpPr>
          <p:spPr>
            <a:xfrm>
              <a:off x="6554354" y="3951801"/>
              <a:ext cx="385042" cy="523220"/>
            </a:xfrm>
            <a:prstGeom prst="rect">
              <a:avLst/>
            </a:prstGeom>
            <a:noFill/>
          </p:spPr>
          <p:txBody>
            <a:bodyPr wrap="square" rtlCol="0">
              <a:spAutoFit/>
            </a:bodyPr>
            <a:lstStyle/>
            <a:p>
              <a:r>
                <a:rPr lang="en-US" sz="2800" dirty="0"/>
                <a:t>1</a:t>
              </a:r>
            </a:p>
          </p:txBody>
        </p:sp>
        <p:sp>
          <p:nvSpPr>
            <p:cNvPr id="20" name="Oval 19">
              <a:extLst>
                <a:ext uri="{FF2B5EF4-FFF2-40B4-BE49-F238E27FC236}">
                  <a16:creationId xmlns:a16="http://schemas.microsoft.com/office/drawing/2014/main" id="{28A23313-4753-427C-BDA1-DD84C61809E7}"/>
                </a:ext>
              </a:extLst>
            </p:cNvPr>
            <p:cNvSpPr/>
            <p:nvPr/>
          </p:nvSpPr>
          <p:spPr bwMode="auto">
            <a:xfrm>
              <a:off x="6198235" y="5325632"/>
              <a:ext cx="1097280" cy="1097280"/>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C555780B-C6E0-421F-9C2E-E3E4247C5A54}"/>
                </a:ext>
              </a:extLst>
            </p:cNvPr>
            <p:cNvSpPr txBox="1"/>
            <p:nvPr/>
          </p:nvSpPr>
          <p:spPr>
            <a:xfrm>
              <a:off x="6198235" y="5626289"/>
              <a:ext cx="1104790" cy="523220"/>
            </a:xfrm>
            <a:prstGeom prst="rect">
              <a:avLst/>
            </a:prstGeom>
            <a:noFill/>
          </p:spPr>
          <p:txBody>
            <a:bodyPr wrap="none" rtlCol="0">
              <a:spAutoFit/>
            </a:bodyPr>
            <a:lstStyle/>
            <a:p>
              <a:r>
                <a:rPr lang="en-US" sz="2800" dirty="0"/>
                <a:t>100%</a:t>
              </a:r>
            </a:p>
          </p:txBody>
        </p:sp>
        <p:sp>
          <p:nvSpPr>
            <p:cNvPr id="25" name="Oval 24">
              <a:extLst>
                <a:ext uri="{FF2B5EF4-FFF2-40B4-BE49-F238E27FC236}">
                  <a16:creationId xmlns:a16="http://schemas.microsoft.com/office/drawing/2014/main" id="{7775897E-66E5-41AD-89DB-DBA8F7D31703}"/>
                </a:ext>
              </a:extLst>
            </p:cNvPr>
            <p:cNvSpPr/>
            <p:nvPr/>
          </p:nvSpPr>
          <p:spPr bwMode="auto">
            <a:xfrm>
              <a:off x="7933251" y="3664771"/>
              <a:ext cx="1097280" cy="1097280"/>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64B83C0-6588-402E-A2E6-5D6A8022E438}"/>
                </a:ext>
              </a:extLst>
            </p:cNvPr>
            <p:cNvSpPr/>
            <p:nvPr/>
          </p:nvSpPr>
          <p:spPr bwMode="auto">
            <a:xfrm>
              <a:off x="9668267" y="3664771"/>
              <a:ext cx="1097280" cy="1097280"/>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13B4A22D-A41D-4427-AA7F-ADE1FFD88B6C}"/>
                </a:ext>
              </a:extLst>
            </p:cNvPr>
            <p:cNvSpPr txBox="1"/>
            <p:nvPr/>
          </p:nvSpPr>
          <p:spPr>
            <a:xfrm>
              <a:off x="8289370" y="3951801"/>
              <a:ext cx="385042" cy="523220"/>
            </a:xfrm>
            <a:prstGeom prst="rect">
              <a:avLst/>
            </a:prstGeom>
            <a:noFill/>
          </p:spPr>
          <p:txBody>
            <a:bodyPr wrap="square" rtlCol="0">
              <a:spAutoFit/>
            </a:bodyPr>
            <a:lstStyle/>
            <a:p>
              <a:r>
                <a:rPr lang="en-US" sz="2800" dirty="0"/>
                <a:t>2</a:t>
              </a:r>
            </a:p>
          </p:txBody>
        </p:sp>
        <p:sp>
          <p:nvSpPr>
            <p:cNvPr id="28" name="TextBox 27">
              <a:extLst>
                <a:ext uri="{FF2B5EF4-FFF2-40B4-BE49-F238E27FC236}">
                  <a16:creationId xmlns:a16="http://schemas.microsoft.com/office/drawing/2014/main" id="{A8805388-932E-4238-98A5-2AD410B2AB69}"/>
                </a:ext>
              </a:extLst>
            </p:cNvPr>
            <p:cNvSpPr txBox="1"/>
            <p:nvPr/>
          </p:nvSpPr>
          <p:spPr>
            <a:xfrm>
              <a:off x="10024386" y="3951801"/>
              <a:ext cx="385042" cy="523220"/>
            </a:xfrm>
            <a:prstGeom prst="rect">
              <a:avLst/>
            </a:prstGeom>
            <a:noFill/>
          </p:spPr>
          <p:txBody>
            <a:bodyPr wrap="square" rtlCol="0">
              <a:spAutoFit/>
            </a:bodyPr>
            <a:lstStyle/>
            <a:p>
              <a:r>
                <a:rPr lang="en-US" sz="2800" dirty="0"/>
                <a:t>3</a:t>
              </a:r>
            </a:p>
          </p:txBody>
        </p:sp>
        <p:sp>
          <p:nvSpPr>
            <p:cNvPr id="29" name="Oval 28">
              <a:extLst>
                <a:ext uri="{FF2B5EF4-FFF2-40B4-BE49-F238E27FC236}">
                  <a16:creationId xmlns:a16="http://schemas.microsoft.com/office/drawing/2014/main" id="{B020D548-12E9-4127-AE93-BD456C6318B0}"/>
                </a:ext>
              </a:extLst>
            </p:cNvPr>
            <p:cNvSpPr/>
            <p:nvPr/>
          </p:nvSpPr>
          <p:spPr bwMode="auto">
            <a:xfrm>
              <a:off x="7933251" y="5325632"/>
              <a:ext cx="1097280" cy="1097280"/>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0" name="Oval 29">
              <a:extLst>
                <a:ext uri="{FF2B5EF4-FFF2-40B4-BE49-F238E27FC236}">
                  <a16:creationId xmlns:a16="http://schemas.microsoft.com/office/drawing/2014/main" id="{B62BF214-70A4-4B6C-AC59-C84A1AB1594F}"/>
                </a:ext>
              </a:extLst>
            </p:cNvPr>
            <p:cNvSpPr/>
            <p:nvPr/>
          </p:nvSpPr>
          <p:spPr bwMode="auto">
            <a:xfrm>
              <a:off x="9668267" y="5325632"/>
              <a:ext cx="1097280" cy="1097280"/>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1" name="TextBox 30">
              <a:extLst>
                <a:ext uri="{FF2B5EF4-FFF2-40B4-BE49-F238E27FC236}">
                  <a16:creationId xmlns:a16="http://schemas.microsoft.com/office/drawing/2014/main" id="{634D679A-529E-4A43-B47E-81C3D7A27378}"/>
                </a:ext>
              </a:extLst>
            </p:cNvPr>
            <p:cNvSpPr txBox="1"/>
            <p:nvPr/>
          </p:nvSpPr>
          <p:spPr>
            <a:xfrm>
              <a:off x="8111456" y="5626289"/>
              <a:ext cx="919075" cy="523220"/>
            </a:xfrm>
            <a:prstGeom prst="rect">
              <a:avLst/>
            </a:prstGeom>
            <a:noFill/>
          </p:spPr>
          <p:txBody>
            <a:bodyPr wrap="square" rtlCol="0">
              <a:spAutoFit/>
            </a:bodyPr>
            <a:lstStyle/>
            <a:p>
              <a:r>
                <a:rPr lang="en-US" sz="2800" dirty="0"/>
                <a:t>90%</a:t>
              </a:r>
            </a:p>
          </p:txBody>
        </p:sp>
        <p:sp>
          <p:nvSpPr>
            <p:cNvPr id="32" name="TextBox 31">
              <a:extLst>
                <a:ext uri="{FF2B5EF4-FFF2-40B4-BE49-F238E27FC236}">
                  <a16:creationId xmlns:a16="http://schemas.microsoft.com/office/drawing/2014/main" id="{4EEF2392-C700-47D2-BEB4-DE8E21DE2671}"/>
                </a:ext>
              </a:extLst>
            </p:cNvPr>
            <p:cNvSpPr txBox="1"/>
            <p:nvPr/>
          </p:nvSpPr>
          <p:spPr>
            <a:xfrm>
              <a:off x="9836173" y="5626289"/>
              <a:ext cx="919075" cy="523220"/>
            </a:xfrm>
            <a:prstGeom prst="rect">
              <a:avLst/>
            </a:prstGeom>
            <a:noFill/>
          </p:spPr>
          <p:txBody>
            <a:bodyPr wrap="square" rtlCol="0">
              <a:spAutoFit/>
            </a:bodyPr>
            <a:lstStyle/>
            <a:p>
              <a:r>
                <a:rPr lang="en-US" sz="2800" dirty="0"/>
                <a:t>75%</a:t>
              </a:r>
            </a:p>
          </p:txBody>
        </p:sp>
      </p:grpSp>
      <p:sp>
        <p:nvSpPr>
          <p:cNvPr id="33" name="TextBox 32">
            <a:extLst>
              <a:ext uri="{FF2B5EF4-FFF2-40B4-BE49-F238E27FC236}">
                <a16:creationId xmlns:a16="http://schemas.microsoft.com/office/drawing/2014/main" id="{660DC3A3-5654-4A1D-8C76-A8D36C7D15CD}"/>
              </a:ext>
            </a:extLst>
          </p:cNvPr>
          <p:cNvSpPr txBox="1"/>
          <p:nvPr/>
        </p:nvSpPr>
        <p:spPr>
          <a:xfrm>
            <a:off x="6452494" y="5087031"/>
            <a:ext cx="588761" cy="523220"/>
          </a:xfrm>
          <a:prstGeom prst="rect">
            <a:avLst/>
          </a:prstGeom>
          <a:noFill/>
        </p:spPr>
        <p:txBody>
          <a:bodyPr wrap="square" rtlCol="0">
            <a:spAutoFit/>
          </a:bodyPr>
          <a:lstStyle/>
          <a:p>
            <a:r>
              <a:rPr lang="en-US" sz="2800" dirty="0"/>
              <a:t>vs</a:t>
            </a:r>
          </a:p>
        </p:txBody>
      </p:sp>
      <p:sp>
        <p:nvSpPr>
          <p:cNvPr id="34" name="TextBox 33">
            <a:extLst>
              <a:ext uri="{FF2B5EF4-FFF2-40B4-BE49-F238E27FC236}">
                <a16:creationId xmlns:a16="http://schemas.microsoft.com/office/drawing/2014/main" id="{56246F45-31A6-49CF-A67B-2BB628FCE147}"/>
              </a:ext>
            </a:extLst>
          </p:cNvPr>
          <p:cNvSpPr txBox="1"/>
          <p:nvPr/>
        </p:nvSpPr>
        <p:spPr>
          <a:xfrm>
            <a:off x="9201362" y="4256601"/>
            <a:ext cx="496945" cy="523220"/>
          </a:xfrm>
          <a:prstGeom prst="rect">
            <a:avLst/>
          </a:prstGeom>
          <a:noFill/>
        </p:spPr>
        <p:txBody>
          <a:bodyPr wrap="square" rtlCol="0">
            <a:spAutoFit/>
          </a:bodyPr>
          <a:lstStyle/>
          <a:p>
            <a:r>
              <a:rPr lang="en-US" sz="2800" dirty="0"/>
              <a:t>…</a:t>
            </a:r>
          </a:p>
        </p:txBody>
      </p:sp>
      <p:sp>
        <p:nvSpPr>
          <p:cNvPr id="36" name="TextBox 35">
            <a:extLst>
              <a:ext uri="{FF2B5EF4-FFF2-40B4-BE49-F238E27FC236}">
                <a16:creationId xmlns:a16="http://schemas.microsoft.com/office/drawing/2014/main" id="{C5BE198E-AA0E-4FEC-9B1F-137478964DE8}"/>
              </a:ext>
            </a:extLst>
          </p:cNvPr>
          <p:cNvSpPr txBox="1"/>
          <p:nvPr/>
        </p:nvSpPr>
        <p:spPr>
          <a:xfrm>
            <a:off x="9201362" y="5931089"/>
            <a:ext cx="496945" cy="523220"/>
          </a:xfrm>
          <a:prstGeom prst="rect">
            <a:avLst/>
          </a:prstGeom>
          <a:noFill/>
        </p:spPr>
        <p:txBody>
          <a:bodyPr wrap="square" rtlCol="0">
            <a:spAutoFit/>
          </a:bodyPr>
          <a:lstStyle/>
          <a:p>
            <a:r>
              <a:rPr lang="en-US" sz="2800" dirty="0"/>
              <a:t>…</a:t>
            </a:r>
          </a:p>
        </p:txBody>
      </p:sp>
      <p:sp>
        <p:nvSpPr>
          <p:cNvPr id="43" name="Rectangle 42">
            <a:hlinkClick r:id="rId2" action="ppaction://hlinksldjump"/>
            <a:extLst>
              <a:ext uri="{FF2B5EF4-FFF2-40B4-BE49-F238E27FC236}">
                <a16:creationId xmlns:a16="http://schemas.microsoft.com/office/drawing/2014/main" id="{A948AB22-414B-4331-8D71-D41E90EEA91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51215561"/>
      </p:ext>
    </p:extLst>
  </p:cSld>
  <p:clrMapOvr>
    <a:masterClrMapping/>
  </p:clrMapOvr>
  <p:transition advClick="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Stable Marriage Issues</a:t>
            </a:r>
          </a:p>
        </p:txBody>
      </p:sp>
      <p:sp>
        <p:nvSpPr>
          <p:cNvPr id="3" name="Content Placeholder 2"/>
          <p:cNvSpPr>
            <a:spLocks noGrp="1"/>
          </p:cNvSpPr>
          <p:nvPr>
            <p:ph idx="1"/>
          </p:nvPr>
        </p:nvSpPr>
        <p:spPr>
          <a:xfrm>
            <a:off x="573883" y="1440329"/>
            <a:ext cx="11600396" cy="5546165"/>
          </a:xfrm>
        </p:spPr>
        <p:txBody>
          <a:bodyPr/>
          <a:lstStyle/>
          <a:p>
            <a:r>
              <a:rPr lang="en-US" dirty="0"/>
              <a:t>Issues with Stable Marriage for AFSC/Cadet Problem</a:t>
            </a:r>
          </a:p>
          <a:p>
            <a:pPr lvl="1"/>
            <a:r>
              <a:rPr lang="en-US" dirty="0">
                <a:cs typeface="Arial"/>
              </a:rPr>
              <a:t>Preferences are ordinal rankings, not utility measures</a:t>
            </a:r>
          </a:p>
          <a:p>
            <a:pPr lvl="1"/>
            <a:r>
              <a:rPr lang="en-US" dirty="0">
                <a:cs typeface="Arial"/>
              </a:rPr>
              <a:t>Incomplete preference lists do not work</a:t>
            </a:r>
          </a:p>
          <a:p>
            <a:pPr lvl="1"/>
            <a:r>
              <a:rPr lang="en-US" dirty="0">
                <a:solidFill>
                  <a:schemeClr val="bg2">
                    <a:lumMod val="60000"/>
                    <a:lumOff val="40000"/>
                  </a:schemeClr>
                </a:solidFill>
                <a:cs typeface="Arial"/>
              </a:rPr>
              <a:t>AFSC constraints are a problem</a:t>
            </a: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grpSp>
        <p:nvGrpSpPr>
          <p:cNvPr id="48" name="Group 47">
            <a:extLst>
              <a:ext uri="{FF2B5EF4-FFF2-40B4-BE49-F238E27FC236}">
                <a16:creationId xmlns:a16="http://schemas.microsoft.com/office/drawing/2014/main" id="{11670C28-C66E-4391-8BA3-96197E60E9AC}"/>
              </a:ext>
            </a:extLst>
          </p:cNvPr>
          <p:cNvGrpSpPr/>
          <p:nvPr/>
        </p:nvGrpSpPr>
        <p:grpSpPr>
          <a:xfrm>
            <a:off x="4912632" y="3603855"/>
            <a:ext cx="3668486" cy="3240291"/>
            <a:chOff x="4912632" y="3382182"/>
            <a:chExt cx="3668486" cy="3240291"/>
          </a:xfrm>
        </p:grpSpPr>
        <p:sp>
          <p:nvSpPr>
            <p:cNvPr id="21" name="Rectangle 20">
              <a:extLst>
                <a:ext uri="{FF2B5EF4-FFF2-40B4-BE49-F238E27FC236}">
                  <a16:creationId xmlns:a16="http://schemas.microsoft.com/office/drawing/2014/main" id="{EC4CF392-B569-46CF-B74E-B07965E37BFC}"/>
                </a:ext>
              </a:extLst>
            </p:cNvPr>
            <p:cNvSpPr/>
            <p:nvPr/>
          </p:nvSpPr>
          <p:spPr bwMode="auto">
            <a:xfrm>
              <a:off x="4912632" y="3382182"/>
              <a:ext cx="3668486" cy="324029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98EADCFA-1A56-44EA-BDEF-5C849C7F2448}"/>
                </a:ext>
              </a:extLst>
            </p:cNvPr>
            <p:cNvSpPr/>
            <p:nvPr/>
          </p:nvSpPr>
          <p:spPr bwMode="auto">
            <a:xfrm>
              <a:off x="5278436" y="3532823"/>
              <a:ext cx="3096600"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Cadet A’s Preferences</a:t>
              </a:r>
            </a:p>
          </p:txBody>
        </p:sp>
        <p:grpSp>
          <p:nvGrpSpPr>
            <p:cNvPr id="23" name="Group 22">
              <a:extLst>
                <a:ext uri="{FF2B5EF4-FFF2-40B4-BE49-F238E27FC236}">
                  <a16:creationId xmlns:a16="http://schemas.microsoft.com/office/drawing/2014/main" id="{33ED3E59-30CC-4ACC-8DCA-9512F562EE60}"/>
                </a:ext>
              </a:extLst>
            </p:cNvPr>
            <p:cNvGrpSpPr/>
            <p:nvPr/>
          </p:nvGrpSpPr>
          <p:grpSpPr>
            <a:xfrm>
              <a:off x="5543879" y="3999217"/>
              <a:ext cx="2095389" cy="520012"/>
              <a:chOff x="1587407" y="3540172"/>
              <a:chExt cx="2095389" cy="520012"/>
            </a:xfrm>
          </p:grpSpPr>
          <p:sp>
            <p:nvSpPr>
              <p:cNvPr id="37" name="Rectangle 36">
                <a:extLst>
                  <a:ext uri="{FF2B5EF4-FFF2-40B4-BE49-F238E27FC236}">
                    <a16:creationId xmlns:a16="http://schemas.microsoft.com/office/drawing/2014/main" id="{F7095815-DADA-4BBA-9535-5C24374DAAD5}"/>
                  </a:ext>
                </a:extLst>
              </p:cNvPr>
              <p:cNvSpPr/>
              <p:nvPr/>
            </p:nvSpPr>
            <p:spPr bwMode="auto">
              <a:xfrm>
                <a:off x="1587407" y="3550690"/>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charset="0"/>
                  </a:rPr>
                  <a:t>AFSC</a:t>
                </a:r>
              </a:p>
            </p:txBody>
          </p:sp>
          <p:sp>
            <p:nvSpPr>
              <p:cNvPr id="38" name="Rectangle 37">
                <a:extLst>
                  <a:ext uri="{FF2B5EF4-FFF2-40B4-BE49-F238E27FC236}">
                    <a16:creationId xmlns:a16="http://schemas.microsoft.com/office/drawing/2014/main" id="{54F671D7-C077-4D3A-8471-A732B6CC05C7}"/>
                  </a:ext>
                </a:extLst>
              </p:cNvPr>
              <p:cNvSpPr/>
              <p:nvPr/>
            </p:nvSpPr>
            <p:spPr bwMode="auto">
              <a:xfrm>
                <a:off x="2710544" y="3540172"/>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Rank</a:t>
                </a:r>
              </a:p>
            </p:txBody>
          </p:sp>
        </p:grpSp>
        <p:sp>
          <p:nvSpPr>
            <p:cNvPr id="35" name="Rectangle 34">
              <a:extLst>
                <a:ext uri="{FF2B5EF4-FFF2-40B4-BE49-F238E27FC236}">
                  <a16:creationId xmlns:a16="http://schemas.microsoft.com/office/drawing/2014/main" id="{90514EA8-A1A7-420A-B73A-AB8808F7E1C3}"/>
                </a:ext>
              </a:extLst>
            </p:cNvPr>
            <p:cNvSpPr/>
            <p:nvPr/>
          </p:nvSpPr>
          <p:spPr bwMode="auto">
            <a:xfrm>
              <a:off x="5709965" y="4512377"/>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15A</a:t>
              </a:r>
            </a:p>
          </p:txBody>
        </p:sp>
        <p:sp>
          <p:nvSpPr>
            <p:cNvPr id="39" name="Rectangle 38">
              <a:extLst>
                <a:ext uri="{FF2B5EF4-FFF2-40B4-BE49-F238E27FC236}">
                  <a16:creationId xmlns:a16="http://schemas.microsoft.com/office/drawing/2014/main" id="{71075EED-7026-425B-83C7-9134C6D8FF97}"/>
                </a:ext>
              </a:extLst>
            </p:cNvPr>
            <p:cNvSpPr/>
            <p:nvPr/>
          </p:nvSpPr>
          <p:spPr bwMode="auto">
            <a:xfrm>
              <a:off x="5709965" y="4983156"/>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14N</a:t>
              </a:r>
            </a:p>
          </p:txBody>
        </p:sp>
        <p:sp>
          <p:nvSpPr>
            <p:cNvPr id="40" name="Rectangle 39">
              <a:extLst>
                <a:ext uri="{FF2B5EF4-FFF2-40B4-BE49-F238E27FC236}">
                  <a16:creationId xmlns:a16="http://schemas.microsoft.com/office/drawing/2014/main" id="{751F55E6-EAB9-451F-9A32-53AB610838BB}"/>
                </a:ext>
              </a:extLst>
            </p:cNvPr>
            <p:cNvSpPr/>
            <p:nvPr/>
          </p:nvSpPr>
          <p:spPr bwMode="auto">
            <a:xfrm>
              <a:off x="5709965" y="5453935"/>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63A</a:t>
              </a:r>
            </a:p>
          </p:txBody>
        </p:sp>
        <p:sp>
          <p:nvSpPr>
            <p:cNvPr id="41" name="Rectangle 40">
              <a:extLst>
                <a:ext uri="{FF2B5EF4-FFF2-40B4-BE49-F238E27FC236}">
                  <a16:creationId xmlns:a16="http://schemas.microsoft.com/office/drawing/2014/main" id="{34DF694E-6474-4116-AFC4-E894BD00FFD5}"/>
                </a:ext>
              </a:extLst>
            </p:cNvPr>
            <p:cNvSpPr/>
            <p:nvPr/>
          </p:nvSpPr>
          <p:spPr bwMode="auto">
            <a:xfrm>
              <a:off x="5709965" y="5924714"/>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mn-lt"/>
                </a:rPr>
                <a:t>17D</a:t>
              </a:r>
              <a:endParaRPr kumimoji="0" lang="en-US" sz="1800" b="0" u="none" strike="noStrike" cap="none" normalizeH="0" baseline="0" dirty="0">
                <a:ln>
                  <a:noFill/>
                </a:ln>
                <a:solidFill>
                  <a:schemeClr val="tx1"/>
                </a:solidFill>
                <a:effectLst/>
                <a:latin typeface="+mn-lt"/>
              </a:endParaRPr>
            </a:p>
          </p:txBody>
        </p:sp>
        <p:sp>
          <p:nvSpPr>
            <p:cNvPr id="44" name="Rectangle 43">
              <a:extLst>
                <a:ext uri="{FF2B5EF4-FFF2-40B4-BE49-F238E27FC236}">
                  <a16:creationId xmlns:a16="http://schemas.microsoft.com/office/drawing/2014/main" id="{A4DADDD4-1C7F-4BC7-B0E3-8EEBDDFA0BBB}"/>
                </a:ext>
              </a:extLst>
            </p:cNvPr>
            <p:cNvSpPr/>
            <p:nvPr/>
          </p:nvSpPr>
          <p:spPr bwMode="auto">
            <a:xfrm>
              <a:off x="6977621" y="4508711"/>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1</a:t>
              </a:r>
            </a:p>
          </p:txBody>
        </p:sp>
        <p:sp>
          <p:nvSpPr>
            <p:cNvPr id="45" name="Rectangle 44">
              <a:extLst>
                <a:ext uri="{FF2B5EF4-FFF2-40B4-BE49-F238E27FC236}">
                  <a16:creationId xmlns:a16="http://schemas.microsoft.com/office/drawing/2014/main" id="{E21C2C2D-B120-40DF-A142-9C163DD568EC}"/>
                </a:ext>
              </a:extLst>
            </p:cNvPr>
            <p:cNvSpPr/>
            <p:nvPr/>
          </p:nvSpPr>
          <p:spPr bwMode="auto">
            <a:xfrm>
              <a:off x="6977621" y="4983156"/>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2</a:t>
              </a:r>
            </a:p>
          </p:txBody>
        </p:sp>
        <p:sp>
          <p:nvSpPr>
            <p:cNvPr id="46" name="Rectangle 45">
              <a:extLst>
                <a:ext uri="{FF2B5EF4-FFF2-40B4-BE49-F238E27FC236}">
                  <a16:creationId xmlns:a16="http://schemas.microsoft.com/office/drawing/2014/main" id="{813B96B1-2413-4484-AAB2-D5153324FF1F}"/>
                </a:ext>
              </a:extLst>
            </p:cNvPr>
            <p:cNvSpPr/>
            <p:nvPr/>
          </p:nvSpPr>
          <p:spPr bwMode="auto">
            <a:xfrm>
              <a:off x="6977621" y="5453935"/>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3</a:t>
              </a:r>
            </a:p>
          </p:txBody>
        </p:sp>
        <p:sp>
          <p:nvSpPr>
            <p:cNvPr id="47" name="Rectangle 46">
              <a:extLst>
                <a:ext uri="{FF2B5EF4-FFF2-40B4-BE49-F238E27FC236}">
                  <a16:creationId xmlns:a16="http://schemas.microsoft.com/office/drawing/2014/main" id="{18C1F7C8-D53D-4A27-8538-A482AC3E678C}"/>
                </a:ext>
              </a:extLst>
            </p:cNvPr>
            <p:cNvSpPr/>
            <p:nvPr/>
          </p:nvSpPr>
          <p:spPr bwMode="auto">
            <a:xfrm>
              <a:off x="6977621" y="5924714"/>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4</a:t>
              </a:r>
            </a:p>
          </p:txBody>
        </p:sp>
      </p:grpSp>
      <p:sp>
        <p:nvSpPr>
          <p:cNvPr id="18" name="Rectangle 17">
            <a:hlinkClick r:id="rId2" action="ppaction://hlinksldjump"/>
            <a:extLst>
              <a:ext uri="{FF2B5EF4-FFF2-40B4-BE49-F238E27FC236}">
                <a16:creationId xmlns:a16="http://schemas.microsoft.com/office/drawing/2014/main" id="{B5F88FF8-6C91-4463-8FCC-8D8863B8767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9499357"/>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AFSC Quotas</a:t>
            </a:r>
          </a:p>
          <a:p>
            <a:pPr lvl="1"/>
            <a:r>
              <a:rPr lang="en-US" dirty="0"/>
              <a:t>Each AFSC provides a range on the number of assigned cadets acceptable</a:t>
            </a:r>
          </a:p>
          <a:p>
            <a:pPr lvl="1"/>
            <a:r>
              <a:rPr lang="en-US" dirty="0"/>
              <a:t>Each AFSC may also specify a minimum number of cadets from each commissioning source</a:t>
            </a:r>
          </a:p>
          <a:p>
            <a:pPr lvl="2"/>
            <a:r>
              <a:rPr lang="en-US" dirty="0"/>
              <a:t>United States Air Force Academy (USAFA) cadets</a:t>
            </a:r>
          </a:p>
          <a:p>
            <a:pPr lvl="2"/>
            <a:r>
              <a:rPr lang="en-US" dirty="0"/>
              <a:t>Reserve Officer’s Training Corps (ROTC) cadets</a:t>
            </a:r>
          </a:p>
          <a:p>
            <a:pPr lvl="1"/>
            <a:r>
              <a:rPr lang="en-US" dirty="0">
                <a:solidFill>
                  <a:schemeClr val="bg2">
                    <a:lumMod val="60000"/>
                    <a:lumOff val="40000"/>
                  </a:schemeClr>
                </a:solidFill>
              </a:rPr>
              <a:t>Combined USAFA and ROTC targets (their sum) is the AFSC quota</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4" name="Rectangle 3">
            <a:hlinkClick r:id="rId2" action="ppaction://hlinksldjump"/>
            <a:extLst>
              <a:ext uri="{FF2B5EF4-FFF2-40B4-BE49-F238E27FC236}">
                <a16:creationId xmlns:a16="http://schemas.microsoft.com/office/drawing/2014/main" id="{1AF60D85-9335-4842-9380-215FD5E7B0D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66943775"/>
      </p:ext>
    </p:extLst>
  </p:cSld>
  <p:clrMapOvr>
    <a:masterClrMapping/>
  </p:clrMapOvr>
  <p:transition advClick="0"/>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Stable Marriage Issues</a:t>
            </a:r>
          </a:p>
        </p:txBody>
      </p:sp>
      <p:sp>
        <p:nvSpPr>
          <p:cNvPr id="3" name="Content Placeholder 2"/>
          <p:cNvSpPr>
            <a:spLocks noGrp="1"/>
          </p:cNvSpPr>
          <p:nvPr>
            <p:ph idx="1"/>
          </p:nvPr>
        </p:nvSpPr>
        <p:spPr>
          <a:xfrm>
            <a:off x="573883" y="1440329"/>
            <a:ext cx="11600396" cy="5546165"/>
          </a:xfrm>
        </p:spPr>
        <p:txBody>
          <a:bodyPr/>
          <a:lstStyle/>
          <a:p>
            <a:r>
              <a:rPr lang="en-US" dirty="0"/>
              <a:t>Issues with Stable Marriage for AFSC/Cadet Problem </a:t>
            </a:r>
          </a:p>
          <a:p>
            <a:pPr lvl="1"/>
            <a:r>
              <a:rPr lang="en-US" dirty="0">
                <a:cs typeface="Arial"/>
              </a:rPr>
              <a:t>Preferences are ordinal rankings, not utility measures</a:t>
            </a:r>
          </a:p>
          <a:p>
            <a:pPr lvl="1"/>
            <a:r>
              <a:rPr lang="en-US" dirty="0">
                <a:cs typeface="Arial"/>
              </a:rPr>
              <a:t>Incomplete preference lists do not work</a:t>
            </a:r>
          </a:p>
          <a:p>
            <a:pPr lvl="1"/>
            <a:r>
              <a:rPr lang="en-US" dirty="0">
                <a:cs typeface="Arial"/>
              </a:rPr>
              <a:t>AFSC constraints are a problem</a:t>
            </a:r>
            <a:endParaRPr lang="en-US" dirty="0">
              <a:solidFill>
                <a:schemeClr val="accent6">
                  <a:lumMod val="75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4" name="Rectangle 3">
            <a:hlinkClick r:id="rId2" action="ppaction://hlinksldjump"/>
            <a:extLst>
              <a:ext uri="{FF2B5EF4-FFF2-40B4-BE49-F238E27FC236}">
                <a16:creationId xmlns:a16="http://schemas.microsoft.com/office/drawing/2014/main" id="{92E682DD-E0C6-4295-BBC9-A8D8E89EB91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73182020"/>
      </p:ext>
    </p:extLst>
  </p:cSld>
  <p:clrMapOvr>
    <a:masterClrMapping/>
  </p:clrMapOvr>
  <p:transition advClick="0"/>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Stable Marriage Issues</a:t>
            </a:r>
          </a:p>
        </p:txBody>
      </p:sp>
      <p:sp>
        <p:nvSpPr>
          <p:cNvPr id="3" name="Content Placeholder 2"/>
          <p:cNvSpPr>
            <a:spLocks noGrp="1"/>
          </p:cNvSpPr>
          <p:nvPr>
            <p:ph idx="1"/>
          </p:nvPr>
        </p:nvSpPr>
        <p:spPr/>
        <p:txBody>
          <a:bodyPr/>
          <a:lstStyle/>
          <a:p>
            <a:r>
              <a:rPr lang="en-US" dirty="0">
                <a:solidFill>
                  <a:schemeClr val="tx1"/>
                </a:solidFill>
              </a:rPr>
              <a:t>Problem Assumptions</a:t>
            </a:r>
          </a:p>
          <a:p>
            <a:pPr lvl="1"/>
            <a:r>
              <a:rPr lang="en-US" dirty="0">
                <a:cs typeface="Arial"/>
              </a:rPr>
              <a:t>Ordinal rankings are used</a:t>
            </a:r>
          </a:p>
          <a:p>
            <a:pPr lvl="1"/>
            <a:r>
              <a:rPr lang="en-US" dirty="0">
                <a:cs typeface="Arial"/>
              </a:rPr>
              <a:t>Only upper bounds on the allowable number of residents are given</a:t>
            </a:r>
          </a:p>
          <a:p>
            <a:pPr lvl="1"/>
            <a:r>
              <a:rPr lang="en-US" dirty="0">
                <a:cs typeface="Arial"/>
              </a:rPr>
              <a:t>Objective is to find a stable match</a:t>
            </a:r>
          </a:p>
          <a:p>
            <a:r>
              <a:rPr lang="en-US" dirty="0">
                <a:cs typeface="Arial"/>
              </a:rPr>
              <a:t>Issues with the Stable Marriage Algorithm</a:t>
            </a:r>
          </a:p>
          <a:p>
            <a:pPr lvl="1"/>
            <a:r>
              <a:rPr lang="en-US" dirty="0">
                <a:cs typeface="Arial"/>
              </a:rPr>
              <a:t>Finds “male-optimal” solution,  since the men get to propose to their top choices and women only get to accept their best offer [4]</a:t>
            </a:r>
          </a:p>
          <a:p>
            <a:pPr lvl="1"/>
            <a:r>
              <a:rPr lang="en-US" dirty="0">
                <a:cs typeface="Arial"/>
              </a:rPr>
              <a:t>No guaranteed global optimal solution (only stable solution) [5]</a:t>
            </a:r>
          </a:p>
          <a:p>
            <a:pPr lvl="1"/>
            <a:r>
              <a:rPr lang="en-US" dirty="0">
                <a:cs typeface="Arial"/>
              </a:rPr>
              <a:t>“Group-stability” in the case of many-to-one matching refers to the hospital’s preference over the group of residents, rather than individuals. This leads to strong and weak stability, further complicating the problem [6]</a:t>
            </a:r>
          </a:p>
          <a:p>
            <a:pPr lvl="1"/>
            <a:r>
              <a:rPr lang="en-US" dirty="0">
                <a:cs typeface="Arial"/>
              </a:rPr>
              <a:t>Lower bounds result in the potential for no stable matching [7]</a:t>
            </a:r>
          </a:p>
          <a:p>
            <a:pPr lvl="1"/>
            <a:endParaRPr lang="en-US" dirty="0">
              <a:solidFill>
                <a:schemeClr val="tx1"/>
              </a:solidFill>
              <a:cs typeface="Arial"/>
            </a:endParaRPr>
          </a:p>
          <a:p>
            <a:pPr lvl="2"/>
            <a:endParaRPr lang="en-US" dirty="0">
              <a:solidFill>
                <a:schemeClr val="tx1"/>
              </a:solidFill>
            </a:endParaRPr>
          </a:p>
        </p:txBody>
      </p:sp>
      <p:sp>
        <p:nvSpPr>
          <p:cNvPr id="4" name="Rectangle 3">
            <a:hlinkClick r:id="rId2" action="ppaction://hlinksldjump"/>
            <a:extLst>
              <a:ext uri="{FF2B5EF4-FFF2-40B4-BE49-F238E27FC236}">
                <a16:creationId xmlns:a16="http://schemas.microsoft.com/office/drawing/2014/main" id="{A2225012-CA84-499D-A2B9-674B2DC3C15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49442431"/>
      </p:ext>
    </p:extLst>
  </p:cSld>
  <p:clrMapOvr>
    <a:masterClrMapping/>
  </p:clrMapOvr>
  <p:transition advClick="0"/>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Stable Marriage Issues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solidFill>
                  </a:rPr>
                  <a:t>Issues with Stable Marriage for AFSC/Cadet Problem</a:t>
                </a:r>
              </a:p>
              <a:p>
                <a:pPr lvl="1"/>
                <a:r>
                  <a:rPr lang="en-US" dirty="0">
                    <a:solidFill>
                      <a:schemeClr val="tx1"/>
                    </a:solidFill>
                    <a:cs typeface="Arial"/>
                  </a:rPr>
                  <a:t>Cadets have no way of providing trade offs/indifference measures between AFSCs</a:t>
                </a:r>
              </a:p>
              <a:p>
                <a:pPr lvl="2"/>
                <a:r>
                  <a:rPr lang="en-US" dirty="0">
                    <a:solidFill>
                      <a:schemeClr val="tx1"/>
                    </a:solidFill>
                    <a:cs typeface="Arial"/>
                  </a:rPr>
                  <a:t>Only ordinal rankings are used</a:t>
                </a:r>
              </a:p>
              <a:p>
                <a:pPr lvl="2"/>
                <a:r>
                  <a:rPr lang="en-US" dirty="0">
                    <a:solidFill>
                      <a:schemeClr val="tx1"/>
                    </a:solidFill>
                    <a:cs typeface="Arial"/>
                  </a:rPr>
                  <a:t>Does not capture true value/utility gained from AFSC received</a:t>
                </a:r>
              </a:p>
              <a:p>
                <a:pPr lvl="1"/>
                <a:r>
                  <a:rPr lang="en-US" dirty="0">
                    <a:solidFill>
                      <a:schemeClr val="tx1"/>
                    </a:solidFill>
                    <a:cs typeface="Arial"/>
                  </a:rPr>
                  <a:t>Incomplete preference lists</a:t>
                </a:r>
              </a:p>
              <a:p>
                <a:pPr lvl="2"/>
                <a:r>
                  <a:rPr lang="en-US" dirty="0">
                    <a:solidFill>
                      <a:schemeClr val="tx1"/>
                    </a:solidFill>
                    <a:cs typeface="Arial"/>
                  </a:rPr>
                  <a:t>Cadets traditionally submit 6 preferences</a:t>
                </a:r>
              </a:p>
              <a:p>
                <a:pPr lvl="2"/>
                <a:r>
                  <a:rPr lang="en-US" dirty="0">
                    <a:solidFill>
                      <a:schemeClr val="tx1"/>
                    </a:solidFill>
                    <a:cs typeface="Arial"/>
                  </a:rPr>
                  <a:t>Does the stable marriage model use incomplete preferences? This would mean cadets can only be assigned AFSCs on their lists. Likely this would not be the case, so the remaining ~26 AFSCs would be arbitrarily sorted for each cadet, which is not accurate</a:t>
                </a:r>
              </a:p>
              <a:p>
                <a:pPr lvl="2"/>
                <a:r>
                  <a:rPr lang="en-US" dirty="0">
                    <a:solidFill>
                      <a:schemeClr val="tx1"/>
                    </a:solidFill>
                    <a:cs typeface="Arial"/>
                  </a:rPr>
                  <a:t>With a utility matrix, AFSCs for which a cadet has placed a utility of 0 will all equally be undesirable. In the stable marriage context, preference 7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Arial"/>
                      </a:rPr>
                      <m:t>≻</m:t>
                    </m:r>
                  </m:oMath>
                </a14:m>
                <a:r>
                  <a:rPr lang="en-US" dirty="0">
                    <a:solidFill>
                      <a:schemeClr val="tx1"/>
                    </a:solidFill>
                    <a:cs typeface="Arial"/>
                  </a:rPr>
                  <a:t> preference 8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Arial"/>
                      </a:rPr>
                      <m:t>≻</m:t>
                    </m:r>
                  </m:oMath>
                </a14:m>
                <a:r>
                  <a:rPr lang="en-US" dirty="0">
                    <a:solidFill>
                      <a:schemeClr val="tx1"/>
                    </a:solidFill>
                    <a:cs typeface="Arial"/>
                  </a:rPr>
                  <a:t> preference 9 … etc.</a:t>
                </a:r>
              </a:p>
              <a:p>
                <a:pPr lvl="1"/>
                <a:endParaRPr lang="en-US" dirty="0">
                  <a:solidFill>
                    <a:schemeClr val="tx1"/>
                  </a:solidFill>
                  <a:cs typeface="Arial"/>
                </a:endParaRPr>
              </a:p>
              <a:p>
                <a:pPr lvl="1"/>
                <a:endParaRPr lang="en-US" dirty="0">
                  <a:solidFill>
                    <a:schemeClr val="tx1"/>
                  </a:solidFill>
                  <a:cs typeface="Arial"/>
                </a:endParaRPr>
              </a:p>
              <a:p>
                <a:pPr lvl="1"/>
                <a:endParaRPr lang="en-US" dirty="0">
                  <a:solidFill>
                    <a:schemeClr val="tx1"/>
                  </a:solidFill>
                  <a:cs typeface="Arial"/>
                </a:endParaRPr>
              </a:p>
              <a:p>
                <a:pPr lvl="2"/>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4" t="-989"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8A6F1D-FF87-409F-8CB8-F1A73B8EB705}"/>
                  </a:ext>
                </a:extLst>
              </p:cNvPr>
              <p:cNvSpPr txBox="1"/>
              <p:nvPr/>
            </p:nvSpPr>
            <p:spPr>
              <a:xfrm>
                <a:off x="4909560" y="6520544"/>
                <a:ext cx="3674629" cy="369332"/>
              </a:xfrm>
              <a:prstGeom prst="rect">
                <a:avLst/>
              </a:prstGeom>
              <a:noFill/>
            </p:spPr>
            <p:txBody>
              <a:bodyPr wrap="square" rtlCol="0">
                <a:spAutoFit/>
              </a:bodyPr>
              <a:lstStyle/>
              <a:p>
                <a:pPr>
                  <a:buNone/>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Arial"/>
                      </a:rPr>
                      <m:t>≻</m:t>
                    </m:r>
                  </m:oMath>
                </a14:m>
                <a:r>
                  <a:rPr lang="en-US" sz="1800" dirty="0">
                    <a:solidFill>
                      <a:schemeClr val="tx1"/>
                    </a:solidFill>
                    <a:latin typeface="+mj-lt"/>
                    <a:cs typeface="Arial"/>
                  </a:rPr>
                  <a:t> = “is preferred to” or “succeeds”</a:t>
                </a:r>
              </a:p>
            </p:txBody>
          </p:sp>
        </mc:Choice>
        <mc:Fallback xmlns="">
          <p:sp>
            <p:nvSpPr>
              <p:cNvPr id="4" name="TextBox 3">
                <a:extLst>
                  <a:ext uri="{FF2B5EF4-FFF2-40B4-BE49-F238E27FC236}">
                    <a16:creationId xmlns:a16="http://schemas.microsoft.com/office/drawing/2014/main" id="{288A6F1D-FF87-409F-8CB8-F1A73B8EB705}"/>
                  </a:ext>
                </a:extLst>
              </p:cNvPr>
              <p:cNvSpPr txBox="1">
                <a:spLocks noRot="1" noChangeAspect="1" noMove="1" noResize="1" noEditPoints="1" noAdjustHandles="1" noChangeArrowheads="1" noChangeShapeType="1" noTextEdit="1"/>
              </p:cNvSpPr>
              <p:nvPr/>
            </p:nvSpPr>
            <p:spPr>
              <a:xfrm>
                <a:off x="4909560" y="6520544"/>
                <a:ext cx="3674629" cy="369332"/>
              </a:xfrm>
              <a:prstGeom prst="rect">
                <a:avLst/>
              </a:prstGeom>
              <a:blipFill>
                <a:blip r:embed="rId3"/>
                <a:stretch>
                  <a:fillRect t="-10000" r="-166" b="-26667"/>
                </a:stretch>
              </a:blipFill>
            </p:spPr>
            <p:txBody>
              <a:bodyPr/>
              <a:lstStyle/>
              <a:p>
                <a:r>
                  <a:rPr lang="en-US">
                    <a:noFill/>
                  </a:rPr>
                  <a:t> </a:t>
                </a:r>
              </a:p>
            </p:txBody>
          </p:sp>
        </mc:Fallback>
      </mc:AlternateContent>
      <p:sp>
        <p:nvSpPr>
          <p:cNvPr id="5" name="Rectangle 4">
            <a:hlinkClick r:id="rId4" action="ppaction://hlinksldjump"/>
            <a:extLst>
              <a:ext uri="{FF2B5EF4-FFF2-40B4-BE49-F238E27FC236}">
                <a16:creationId xmlns:a16="http://schemas.microsoft.com/office/drawing/2014/main" id="{505B4776-B549-4164-85B9-63FA3987840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65380080"/>
      </p:ext>
    </p:extLst>
  </p:cSld>
  <p:clrMapOvr>
    <a:masterClrMapping/>
  </p:clrMapOvr>
  <p:transition advClick="0"/>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Stable Marriage Issues</a:t>
            </a:r>
          </a:p>
        </p:txBody>
      </p:sp>
      <p:sp>
        <p:nvSpPr>
          <p:cNvPr id="3" name="Content Placeholder 2"/>
          <p:cNvSpPr>
            <a:spLocks noGrp="1"/>
          </p:cNvSpPr>
          <p:nvPr>
            <p:ph idx="1"/>
          </p:nvPr>
        </p:nvSpPr>
        <p:spPr/>
        <p:txBody>
          <a:bodyPr/>
          <a:lstStyle/>
          <a:p>
            <a:r>
              <a:rPr lang="en-US" dirty="0"/>
              <a:t>Issues with Stable Marriage for AFSC/Cadet Problem</a:t>
            </a:r>
          </a:p>
          <a:p>
            <a:pPr lvl="1"/>
            <a:r>
              <a:rPr lang="en-US" dirty="0">
                <a:cs typeface="Arial"/>
              </a:rPr>
              <a:t>Constraints</a:t>
            </a:r>
          </a:p>
          <a:p>
            <a:pPr lvl="2"/>
            <a:r>
              <a:rPr lang="en-US" dirty="0">
                <a:cs typeface="Arial"/>
              </a:rPr>
              <a:t>Given the numerous objectives/constraints that are specified, how does the algorithm ensure these criteria are met?</a:t>
            </a:r>
          </a:p>
          <a:p>
            <a:pPr lvl="2"/>
            <a:r>
              <a:rPr lang="en-US" dirty="0">
                <a:cs typeface="Arial"/>
              </a:rPr>
              <a:t>Quotas are easy, but what about balancing AFOCD proportions, merit, source of commissioning, etc.?</a:t>
            </a:r>
          </a:p>
          <a:p>
            <a:pPr lvl="1"/>
            <a:r>
              <a:rPr lang="en-US" dirty="0">
                <a:cs typeface="Arial"/>
              </a:rPr>
              <a:t>Hospital/Residents problem allows for quotas to go unfilled and some residents to not be matched to hospitals and vice versa, which is not acceptable for the AFSC/Cadet problem</a:t>
            </a:r>
          </a:p>
          <a:p>
            <a:pPr lvl="1"/>
            <a:r>
              <a:rPr lang="en-US" dirty="0">
                <a:cs typeface="Arial"/>
              </a:rPr>
              <a:t>No objective function by which to compare solutions</a:t>
            </a:r>
          </a:p>
          <a:p>
            <a:pPr lvl="1"/>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5A56B4D1-BDAE-47BD-BCAF-E283FF952A4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70617912"/>
      </p:ext>
    </p:extLst>
  </p:cSld>
  <p:clrMapOvr>
    <a:masterClrMapping/>
  </p:clrMapOvr>
  <p:transition advClick="0"/>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Instance Results</a:t>
            </a:r>
          </a:p>
          <a:p>
            <a:r>
              <a:rPr lang="en-US" dirty="0">
                <a:cs typeface="Arial"/>
              </a:rPr>
              <a:t>More weight on Merit, USAFA Proportion</a:t>
            </a:r>
          </a:p>
          <a:p>
            <a:r>
              <a:rPr lang="en-US" dirty="0">
                <a:cs typeface="Arial"/>
              </a:rPr>
              <a:t>Less weight on Cadets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6" name="Table 6">
            <a:extLst>
              <a:ext uri="{FF2B5EF4-FFF2-40B4-BE49-F238E27FC236}">
                <a16:creationId xmlns:a16="http://schemas.microsoft.com/office/drawing/2014/main" id="{BA90BEEB-639B-4FB0-A3B1-9DCAC41B7E31}"/>
              </a:ext>
            </a:extLst>
          </p:cNvPr>
          <p:cNvGraphicFramePr>
            <a:graphicFrameLocks noGrp="1"/>
          </p:cNvGraphicFramePr>
          <p:nvPr>
            <p:extLst>
              <p:ext uri="{D42A27DB-BD31-4B8C-83A1-F6EECF244321}">
                <p14:modId xmlns:p14="http://schemas.microsoft.com/office/powerpoint/2010/main" val="140666776"/>
              </p:ext>
            </p:extLst>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0.797</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0.786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0.770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0.665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0.909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0.477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0.410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0.642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VFT1</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0.840</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0.837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0.860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0.663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0.992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0.949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0.498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0.341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0.702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7" name="Rectangle 6">
            <a:hlinkClick r:id="rId2" action="ppaction://hlinksldjump"/>
            <a:extLst>
              <a:ext uri="{FF2B5EF4-FFF2-40B4-BE49-F238E27FC236}">
                <a16:creationId xmlns:a16="http://schemas.microsoft.com/office/drawing/2014/main" id="{8F005AE2-C99E-4814-9463-90F532FAB60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97807520"/>
      </p:ext>
    </p:extLst>
  </p:cSld>
  <p:clrMapOvr>
    <a:masterClrMapping/>
  </p:clrMapOvr>
  <p:transition advClick="0"/>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(VFT1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descr="Chart, scatter chart&#10;&#10;Description automatically generated">
            <a:extLst>
              <a:ext uri="{FF2B5EF4-FFF2-40B4-BE49-F238E27FC236}">
                <a16:creationId xmlns:a16="http://schemas.microsoft.com/office/drawing/2014/main" id="{8E577C1B-2069-4643-8EA8-C8AA1F464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828" y="2596615"/>
            <a:ext cx="10452094" cy="4389879"/>
          </a:xfrm>
          <a:prstGeom prst="rect">
            <a:avLst/>
          </a:prstGeom>
          <a:noFill/>
        </p:spPr>
      </p:pic>
      <p:sp>
        <p:nvSpPr>
          <p:cNvPr id="2" name="Title 1"/>
          <p:cNvSpPr>
            <a:spLocks noGrp="1"/>
          </p:cNvSpPr>
          <p:nvPr>
            <p:ph type="title" idx="10"/>
          </p:nvPr>
        </p:nvSpPr>
        <p:spPr>
          <a:xfrm>
            <a:off x="1154213" y="0"/>
            <a:ext cx="10452093" cy="1069788"/>
          </a:xfrm>
        </p:spPr>
        <p:txBody>
          <a:bodyPr anchor="ctr">
            <a:normAutofit/>
          </a:bodyPr>
          <a:lstStyle/>
          <a:p>
            <a:r>
              <a:rPr lang="en-US" dirty="0"/>
              <a:t>More Instance Analysis</a:t>
            </a:r>
          </a:p>
        </p:txBody>
      </p:sp>
      <p:sp>
        <p:nvSpPr>
          <p:cNvPr id="6" name="Rectangle 5">
            <a:hlinkClick r:id="rId3" action="ppaction://hlinksldjump"/>
            <a:extLst>
              <a:ext uri="{FF2B5EF4-FFF2-40B4-BE49-F238E27FC236}">
                <a16:creationId xmlns:a16="http://schemas.microsoft.com/office/drawing/2014/main" id="{86DC7297-8DB9-4294-9C9C-EF043734475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36979724"/>
      </p:ext>
    </p:extLst>
  </p:cSld>
  <p:clrMapOvr>
    <a:masterClrMapping/>
  </p:clrMapOvr>
  <p:transition advClick="0"/>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(VFT1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descr="Chart, scatter chart&#10;&#10;Description automatically generated">
            <a:extLst>
              <a:ext uri="{FF2B5EF4-FFF2-40B4-BE49-F238E27FC236}">
                <a16:creationId xmlns:a16="http://schemas.microsoft.com/office/drawing/2014/main" id="{8E577C1B-2069-4643-8EA8-C8AA1F464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828" y="2596615"/>
            <a:ext cx="10452094" cy="4389879"/>
          </a:xfrm>
          <a:prstGeom prst="rect">
            <a:avLst/>
          </a:prstGeom>
          <a:noFill/>
        </p:spPr>
      </p:pic>
      <p:sp>
        <p:nvSpPr>
          <p:cNvPr id="2" name="Title 1"/>
          <p:cNvSpPr>
            <a:spLocks noGrp="1"/>
          </p:cNvSpPr>
          <p:nvPr>
            <p:ph type="title" idx="10"/>
          </p:nvPr>
        </p:nvSpPr>
        <p:spPr>
          <a:xfrm>
            <a:off x="1154213" y="0"/>
            <a:ext cx="10452093" cy="1069788"/>
          </a:xfrm>
        </p:spPr>
        <p:txBody>
          <a:bodyPr anchor="ctr">
            <a:normAutofit/>
          </a:bodyPr>
          <a:lstStyle/>
          <a:p>
            <a:r>
              <a:rPr lang="en-US" dirty="0"/>
              <a:t>More Instance Analysis</a:t>
            </a:r>
          </a:p>
        </p:txBody>
      </p:sp>
      <p:sp>
        <p:nvSpPr>
          <p:cNvPr id="6" name="Oval 5">
            <a:extLst>
              <a:ext uri="{FF2B5EF4-FFF2-40B4-BE49-F238E27FC236}">
                <a16:creationId xmlns:a16="http://schemas.microsoft.com/office/drawing/2014/main" id="{F6D4E7C3-6E6E-4DE4-A377-3DB236C644F5}"/>
              </a:ext>
            </a:extLst>
          </p:cNvPr>
          <p:cNvSpPr/>
          <p:nvPr/>
        </p:nvSpPr>
        <p:spPr bwMode="auto">
          <a:xfrm>
            <a:off x="1711570" y="3387969"/>
            <a:ext cx="4607168" cy="1981200"/>
          </a:xfrm>
          <a:prstGeom prst="ellipse">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F946610E-3CAD-4783-B883-6328C61A0EE1}"/>
              </a:ext>
            </a:extLst>
          </p:cNvPr>
          <p:cNvSpPr txBox="1"/>
          <p:nvPr/>
        </p:nvSpPr>
        <p:spPr>
          <a:xfrm>
            <a:off x="4665785" y="2957082"/>
            <a:ext cx="1786066" cy="430887"/>
          </a:xfrm>
          <a:prstGeom prst="rect">
            <a:avLst/>
          </a:prstGeom>
          <a:noFill/>
        </p:spPr>
        <p:txBody>
          <a:bodyPr wrap="none" rtlCol="0">
            <a:spAutoFit/>
          </a:bodyPr>
          <a:lstStyle/>
          <a:p>
            <a:r>
              <a:rPr lang="en-US" dirty="0">
                <a:solidFill>
                  <a:srgbClr val="FF0000"/>
                </a:solidFill>
              </a:rPr>
              <a:t>Closer to 0.5</a:t>
            </a:r>
          </a:p>
        </p:txBody>
      </p:sp>
      <p:sp>
        <p:nvSpPr>
          <p:cNvPr id="10" name="Rectangle 9">
            <a:hlinkClick r:id="rId3" action="ppaction://hlinksldjump"/>
            <a:extLst>
              <a:ext uri="{FF2B5EF4-FFF2-40B4-BE49-F238E27FC236}">
                <a16:creationId xmlns:a16="http://schemas.microsoft.com/office/drawing/2014/main" id="{ACFFB2AB-CBD2-4B80-AD14-9E07A6FD104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9835491"/>
      </p:ext>
    </p:extLst>
  </p:cSld>
  <p:clrMapOvr>
    <a:masterClrMapping/>
  </p:clrMapOvr>
  <p:transition advClick="0"/>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5" name="Picture 4" descr="Chart, scatter chart&#10;&#10;Description automatically generated">
            <a:extLst>
              <a:ext uri="{FF2B5EF4-FFF2-40B4-BE49-F238E27FC236}">
                <a16:creationId xmlns:a16="http://schemas.microsoft.com/office/drawing/2014/main" id="{A03A35D4-8B5C-4016-910F-B16B9C869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More Instance Analysis</a:t>
            </a:r>
          </a:p>
        </p:txBody>
      </p:sp>
      <p:sp>
        <p:nvSpPr>
          <p:cNvPr id="8" name="Oval 7">
            <a:extLst>
              <a:ext uri="{FF2B5EF4-FFF2-40B4-BE49-F238E27FC236}">
                <a16:creationId xmlns:a16="http://schemas.microsoft.com/office/drawing/2014/main" id="{03407436-C061-4269-8EA7-DB084F9BB6CF}"/>
              </a:ext>
            </a:extLst>
          </p:cNvPr>
          <p:cNvSpPr/>
          <p:nvPr/>
        </p:nvSpPr>
        <p:spPr bwMode="auto">
          <a:xfrm>
            <a:off x="1711570" y="3387969"/>
            <a:ext cx="4607168" cy="1981200"/>
          </a:xfrm>
          <a:prstGeom prst="ellipse">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59CF091-EFAE-4549-9280-A346AB3DD506}"/>
              </a:ext>
            </a:extLst>
          </p:cNvPr>
          <p:cNvSpPr txBox="1"/>
          <p:nvPr/>
        </p:nvSpPr>
        <p:spPr>
          <a:xfrm>
            <a:off x="4665785" y="2957082"/>
            <a:ext cx="2212465" cy="430887"/>
          </a:xfrm>
          <a:prstGeom prst="rect">
            <a:avLst/>
          </a:prstGeom>
          <a:noFill/>
        </p:spPr>
        <p:txBody>
          <a:bodyPr wrap="none" rtlCol="0">
            <a:spAutoFit/>
          </a:bodyPr>
          <a:lstStyle/>
          <a:p>
            <a:r>
              <a:rPr lang="en-US" dirty="0">
                <a:solidFill>
                  <a:srgbClr val="FF0000"/>
                </a:solidFill>
              </a:rPr>
              <a:t>Further from 0.5</a:t>
            </a:r>
          </a:p>
        </p:txBody>
      </p:sp>
      <p:sp>
        <p:nvSpPr>
          <p:cNvPr id="10" name="Rectangle 9">
            <a:hlinkClick r:id="rId3" action="ppaction://hlinksldjump"/>
            <a:extLst>
              <a:ext uri="{FF2B5EF4-FFF2-40B4-BE49-F238E27FC236}">
                <a16:creationId xmlns:a16="http://schemas.microsoft.com/office/drawing/2014/main" id="{B3E55D8C-4A60-44AD-90A2-D5391010478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70827604"/>
      </p:ext>
    </p:extLst>
  </p:cSld>
  <p:clrMapOvr>
    <a:masterClrMapping/>
  </p:clrMapOvr>
  <p:transition advClick="0"/>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5" name="Picture 4" descr="Chart, scatter chart&#10;&#10;Description automatically generated">
            <a:extLst>
              <a:ext uri="{FF2B5EF4-FFF2-40B4-BE49-F238E27FC236}">
                <a16:creationId xmlns:a16="http://schemas.microsoft.com/office/drawing/2014/main" id="{A03A35D4-8B5C-4016-910F-B16B9C869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More Instance Analysis</a:t>
            </a:r>
          </a:p>
        </p:txBody>
      </p:sp>
      <p:sp>
        <p:nvSpPr>
          <p:cNvPr id="8" name="Rectangle 7">
            <a:hlinkClick r:id="rId3" action="ppaction://hlinksldjump"/>
            <a:extLst>
              <a:ext uri="{FF2B5EF4-FFF2-40B4-BE49-F238E27FC236}">
                <a16:creationId xmlns:a16="http://schemas.microsoft.com/office/drawing/2014/main" id="{40CF53F3-2B2D-40F1-BDBA-AD5A2C5B9A7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65550191"/>
      </p:ext>
    </p:extLst>
  </p:cSld>
  <p:clrMapOvr>
    <a:masterClrMapping/>
  </p:clrMapOvr>
  <p:transition advClick="0"/>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Content Placeholder 2">
            <a:extLst>
              <a:ext uri="{FF2B5EF4-FFF2-40B4-BE49-F238E27FC236}">
                <a16:creationId xmlns:a16="http://schemas.microsoft.com/office/drawing/2014/main" id="{EED33A4D-BA55-4759-ADCB-02BD6BAF22E3}"/>
              </a:ext>
            </a:extLst>
          </p:cNvPr>
          <p:cNvSpPr>
            <a:spLocks noGrp="1"/>
          </p:cNvSpPr>
          <p:nvPr>
            <p:ph idx="1"/>
          </p:nvPr>
        </p:nvSpPr>
        <p:spPr>
          <a:xfrm>
            <a:off x="573883" y="1440329"/>
            <a:ext cx="5784388" cy="5546165"/>
          </a:xfrm>
        </p:spPr>
        <p:txBody>
          <a:bodyPr/>
          <a:lstStyle/>
          <a:p>
            <a:r>
              <a:rPr lang="en-US" dirty="0"/>
              <a:t>Sensitivity Analysis</a:t>
            </a:r>
          </a:p>
          <a:p>
            <a:pPr lvl="1"/>
            <a:r>
              <a:rPr lang="en-US" dirty="0"/>
              <a:t>Pareto Optimality</a:t>
            </a:r>
          </a:p>
          <a:p>
            <a:pPr lvl="1"/>
            <a:r>
              <a:rPr lang="en-US" dirty="0">
                <a:cs typeface="Arial"/>
              </a:rPr>
              <a:t>AFSC Objective Weights </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8" name="Picture 7">
            <a:extLst>
              <a:ext uri="{FF2B5EF4-FFF2-40B4-BE49-F238E27FC236}">
                <a16:creationId xmlns:a16="http://schemas.microsoft.com/office/drawing/2014/main" id="{A0A67179-C2AE-4EA8-BCA1-0A72799AE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552" y="1442064"/>
            <a:ext cx="6653316" cy="5544430"/>
          </a:xfrm>
          <a:prstGeom prst="rect">
            <a:avLst/>
          </a:prstGeom>
        </p:spPr>
      </p:pic>
      <p:sp>
        <p:nvSpPr>
          <p:cNvPr id="7" name="Rectangle 6">
            <a:hlinkClick r:id="rId3" action="ppaction://hlinksldjump"/>
            <a:extLst>
              <a:ext uri="{FF2B5EF4-FFF2-40B4-BE49-F238E27FC236}">
                <a16:creationId xmlns:a16="http://schemas.microsoft.com/office/drawing/2014/main" id="{96D9ED7E-2D0A-4BD5-8441-7874E339EA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18839196"/>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AFSC Quotas</a:t>
            </a:r>
          </a:p>
          <a:p>
            <a:pPr lvl="1"/>
            <a:r>
              <a:rPr lang="en-US" dirty="0"/>
              <a:t>Each AFSC provides a range on the number of assigned cadets acceptable</a:t>
            </a:r>
          </a:p>
          <a:p>
            <a:pPr lvl="1"/>
            <a:r>
              <a:rPr lang="en-US" dirty="0"/>
              <a:t>Each AFSC may also specify a minimum number of cadets from each commissioning source</a:t>
            </a:r>
          </a:p>
          <a:p>
            <a:pPr lvl="2"/>
            <a:r>
              <a:rPr lang="en-US" dirty="0"/>
              <a:t>United States Air Force Academy (USAFA) cadets</a:t>
            </a:r>
          </a:p>
          <a:p>
            <a:pPr lvl="2"/>
            <a:r>
              <a:rPr lang="en-US" dirty="0"/>
              <a:t>Reserve Officer’s Training Corps (ROTC) cadets</a:t>
            </a:r>
          </a:p>
          <a:p>
            <a:pPr lvl="1"/>
            <a:r>
              <a:rPr lang="en-US" dirty="0"/>
              <a:t>Combined USAFA and ROTC targets (their sum) is the AFSC quota</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4" name="Rectangle 3">
            <a:hlinkClick r:id="rId2" action="ppaction://hlinksldjump"/>
            <a:extLst>
              <a:ext uri="{FF2B5EF4-FFF2-40B4-BE49-F238E27FC236}">
                <a16:creationId xmlns:a16="http://schemas.microsoft.com/office/drawing/2014/main" id="{966333D1-E7F4-41A0-92A1-D6BD6A54EC8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69359169"/>
      </p:ext>
    </p:extLst>
  </p:cSld>
  <p:clrMapOvr>
    <a:masterClrMapping/>
  </p:clrMapOvr>
  <p:transition advClick="0"/>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Content Placeholder 2">
            <a:extLst>
              <a:ext uri="{FF2B5EF4-FFF2-40B4-BE49-F238E27FC236}">
                <a16:creationId xmlns:a16="http://schemas.microsoft.com/office/drawing/2014/main" id="{EED33A4D-BA55-4759-ADCB-02BD6BAF22E3}"/>
              </a:ext>
            </a:extLst>
          </p:cNvPr>
          <p:cNvSpPr>
            <a:spLocks noGrp="1"/>
          </p:cNvSpPr>
          <p:nvPr>
            <p:ph idx="1"/>
          </p:nvPr>
        </p:nvSpPr>
        <p:spPr>
          <a:xfrm>
            <a:off x="573883" y="1440329"/>
            <a:ext cx="5784388" cy="5546165"/>
          </a:xfrm>
        </p:spPr>
        <p:txBody>
          <a:bodyPr/>
          <a:lstStyle/>
          <a:p>
            <a:r>
              <a:rPr lang="en-US" dirty="0"/>
              <a:t>Sensitivity Analysis</a:t>
            </a:r>
          </a:p>
          <a:p>
            <a:pPr lvl="1"/>
            <a:r>
              <a:rPr lang="en-US" dirty="0"/>
              <a:t>Pareto Optimality</a:t>
            </a:r>
          </a:p>
          <a:p>
            <a:pPr lvl="1"/>
            <a:r>
              <a:rPr lang="en-US" dirty="0">
                <a:cs typeface="Arial"/>
              </a:rPr>
              <a:t>AFSC Objective Weights </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8" name="Picture 7">
            <a:extLst>
              <a:ext uri="{FF2B5EF4-FFF2-40B4-BE49-F238E27FC236}">
                <a16:creationId xmlns:a16="http://schemas.microsoft.com/office/drawing/2014/main" id="{A0A67179-C2AE-4EA8-BCA1-0A72799AE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552" y="1442064"/>
            <a:ext cx="6653316" cy="5544430"/>
          </a:xfrm>
          <a:prstGeom prst="rect">
            <a:avLst/>
          </a:prstGeom>
        </p:spPr>
      </p:pic>
      <p:sp>
        <p:nvSpPr>
          <p:cNvPr id="7" name="Oval 6">
            <a:extLst>
              <a:ext uri="{FF2B5EF4-FFF2-40B4-BE49-F238E27FC236}">
                <a16:creationId xmlns:a16="http://schemas.microsoft.com/office/drawing/2014/main" id="{8A18191D-20CB-4CA8-A96E-4D31BF41D247}"/>
              </a:ext>
            </a:extLst>
          </p:cNvPr>
          <p:cNvSpPr/>
          <p:nvPr/>
        </p:nvSpPr>
        <p:spPr bwMode="auto">
          <a:xfrm rot="3372651">
            <a:off x="9397976" y="2192943"/>
            <a:ext cx="1064312" cy="645020"/>
          </a:xfrm>
          <a:prstGeom prst="ellipse">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hlinkClick r:id="rId3" action="ppaction://hlinksldjump"/>
            <a:extLst>
              <a:ext uri="{FF2B5EF4-FFF2-40B4-BE49-F238E27FC236}">
                <a16:creationId xmlns:a16="http://schemas.microsoft.com/office/drawing/2014/main" id="{7A3683F1-4A02-445F-BF05-F56C5112E3B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53736941"/>
      </p:ext>
    </p:extLst>
  </p:cSld>
  <p:clrMapOvr>
    <a:masterClrMapping/>
  </p:clrMapOvr>
  <p:transition advClick="0"/>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Content Placeholder 2">
            <a:extLst>
              <a:ext uri="{FF2B5EF4-FFF2-40B4-BE49-F238E27FC236}">
                <a16:creationId xmlns:a16="http://schemas.microsoft.com/office/drawing/2014/main" id="{EED33A4D-BA55-4759-ADCB-02BD6BAF22E3}"/>
              </a:ext>
            </a:extLst>
          </p:cNvPr>
          <p:cNvSpPr>
            <a:spLocks noGrp="1"/>
          </p:cNvSpPr>
          <p:nvPr>
            <p:ph idx="1"/>
          </p:nvPr>
        </p:nvSpPr>
        <p:spPr>
          <a:xfrm>
            <a:off x="573883" y="1440329"/>
            <a:ext cx="5784388" cy="5546165"/>
          </a:xfrm>
        </p:spPr>
        <p:txBody>
          <a:bodyPr/>
          <a:lstStyle/>
          <a:p>
            <a:r>
              <a:rPr lang="en-US" dirty="0"/>
              <a:t>Sensitivity Analysis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F3E3B0E2-B2BA-4F45-95AB-F32B4D37B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388" y="2190885"/>
            <a:ext cx="7672974" cy="4795609"/>
          </a:xfrm>
          <a:prstGeom prst="rect">
            <a:avLst/>
          </a:prstGeom>
        </p:spPr>
      </p:pic>
      <p:sp>
        <p:nvSpPr>
          <p:cNvPr id="5" name="Rectangle 4">
            <a:hlinkClick r:id="rId4" action="ppaction://hlinksldjump"/>
            <a:extLst>
              <a:ext uri="{FF2B5EF4-FFF2-40B4-BE49-F238E27FC236}">
                <a16:creationId xmlns:a16="http://schemas.microsoft.com/office/drawing/2014/main" id="{B0EE50B9-7B61-416B-B16D-052D128D77E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46195427"/>
      </p:ext>
    </p:extLst>
  </p:cSld>
  <p:clrMapOvr>
    <a:masterClrMapping/>
  </p:clrMapOvr>
  <p:transition advClick="0"/>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cs typeface="Arial"/>
              </a:rPr>
              <a:t>Creating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2272160" cy="1154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2272160" cy="1154290"/>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E0EA6250-2D11-4DEC-BB68-2C171ABFFC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51891534"/>
      </p:ext>
    </p:extLst>
  </p:cSld>
  <p:clrMapOvr>
    <a:masterClrMapping/>
  </p:clrMapOvr>
  <p:transition advClick="0"/>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2271648" cy="1120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−0)</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0 − 0</m:t>
                                  </m:r>
                                  <m:r>
                                    <a:rPr lang="en-US" i="1">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2271648" cy="1120050"/>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B53CD6E5-1609-4941-A49B-FE13DA94C8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09723746"/>
      </p:ext>
    </p:extLst>
  </p:cSld>
  <p:clrMapOvr>
    <a:masterClrMapping/>
  </p:clrMapOvr>
  <p:transition advClick="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105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1054584"/>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63A65FE1-BB95-48C1-8CCB-7A776169D3A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24694114"/>
      </p:ext>
    </p:extLst>
  </p:cSld>
  <p:clrMapOvr>
    <a:masterClrMapping/>
  </p:clrMapOvr>
  <p:transition advClick="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105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1054584"/>
              </a:xfrm>
              <a:prstGeom prst="rect">
                <a:avLst/>
              </a:prstGeom>
              <a:blipFill>
                <a:blip r:embed="rId3"/>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DFAECBA-635F-4364-B878-475A583126BF}"/>
              </a:ext>
            </a:extLst>
          </p:cNvPr>
          <p:cNvSpPr/>
          <p:nvPr/>
        </p:nvSpPr>
        <p:spPr bwMode="auto">
          <a:xfrm>
            <a:off x="10263266" y="2330607"/>
            <a:ext cx="304800" cy="272143"/>
          </a:xfrm>
          <a:prstGeom prst="ellipse">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8E082F22-5FD8-48A8-AE02-71DDF0C37D9D}"/>
              </a:ext>
            </a:extLst>
          </p:cNvPr>
          <p:cNvSpPr/>
          <p:nvPr/>
        </p:nvSpPr>
        <p:spPr bwMode="auto">
          <a:xfrm>
            <a:off x="10236094" y="2927212"/>
            <a:ext cx="304800" cy="272143"/>
          </a:xfrm>
          <a:prstGeom prst="ellipse">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9" name="Rectangle 8">
            <a:hlinkClick r:id="rId4" action="ppaction://hlinksldjump"/>
            <a:extLst>
              <a:ext uri="{FF2B5EF4-FFF2-40B4-BE49-F238E27FC236}">
                <a16:creationId xmlns:a16="http://schemas.microsoft.com/office/drawing/2014/main" id="{436E3A8D-2C80-43FC-AE15-4FABE7E2F48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7133071"/>
      </p:ext>
    </p:extLst>
  </p:cSld>
  <p:clrMapOvr>
    <a:masterClrMapping/>
  </p:clrMapOvr>
  <p:transition advClick="0"/>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968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−2</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968407"/>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EAE30C85-36E7-4873-8655-B20ED211DDC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9871534"/>
      </p:ext>
    </p:extLst>
  </p:cSld>
  <p:clrMapOvr>
    <a:masterClrMapping/>
  </p:clrMapOvr>
  <p:transition advClick="0"/>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2A835676-5D99-4005-8724-B4CC58AF9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99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968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−4</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−4</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968407"/>
              </a:xfrm>
              <a:prstGeom prst="rect">
                <a:avLst/>
              </a:prstGeom>
              <a:blipFill>
                <a:blip r:embed="rId3"/>
                <a:stretch>
                  <a:fillRect/>
                </a:stretch>
              </a:blipFill>
            </p:spPr>
            <p:txBody>
              <a:bodyPr/>
              <a:lstStyle/>
              <a:p>
                <a:r>
                  <a:rPr lang="en-US">
                    <a:noFill/>
                  </a:rPr>
                  <a:t> </a:t>
                </a:r>
              </a:p>
            </p:txBody>
          </p:sp>
        </mc:Fallback>
      </mc:AlternateContent>
      <p:sp>
        <p:nvSpPr>
          <p:cNvPr id="9" name="Rectangle 8">
            <a:hlinkClick r:id="rId4" action="ppaction://hlinksldjump"/>
            <a:extLst>
              <a:ext uri="{FF2B5EF4-FFF2-40B4-BE49-F238E27FC236}">
                <a16:creationId xmlns:a16="http://schemas.microsoft.com/office/drawing/2014/main" id="{4E9B8CD0-F3CA-4AE9-A5A2-86B2396CBCF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95544906"/>
      </p:ext>
    </p:extLst>
  </p:cSld>
  <p:clrMapOvr>
    <a:masterClrMapping/>
  </p:clrMapOvr>
  <p:transition advClick="0"/>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1505F64-E4BF-4372-B0F6-9FA525464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99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817485" cy="970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−0.5</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−0.5</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817485" cy="970522"/>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249A9C50-198A-4A67-A9FE-55DEA17D7B8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82539352"/>
      </p:ext>
    </p:extLst>
  </p:cSld>
  <p:clrMapOvr>
    <a:masterClrMapping/>
  </p:clrMapOvr>
  <p:transition advClick="0"/>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fishing&#10;&#10;Description automatically generated">
            <a:extLst>
              <a:ext uri="{FF2B5EF4-FFF2-40B4-BE49-F238E27FC236}">
                <a16:creationId xmlns:a16="http://schemas.microsoft.com/office/drawing/2014/main" id="{3B534683-36EF-4F4D-B4CB-8633095E2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10140656" y="2826512"/>
                <a:ext cx="1713290" cy="968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2</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10140656" y="2826512"/>
                <a:ext cx="1713290" cy="968407"/>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A1501295-CCFD-409C-A4E5-6CE0A0DA386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49625292"/>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a:xfrm>
            <a:off x="573883" y="1440329"/>
            <a:ext cx="12478088" cy="5546165"/>
          </a:xfrm>
        </p:spPr>
        <p:txBody>
          <a:bodyPr/>
          <a:lstStyle/>
          <a:p>
            <a:r>
              <a:rPr lang="en-US" dirty="0"/>
              <a:t>AFSC Qualifications</a:t>
            </a:r>
          </a:p>
          <a:p>
            <a:pPr lvl="1"/>
            <a:r>
              <a:rPr lang="en-US" sz="2400" dirty="0"/>
              <a:t>Air Force Officer Classification Directory (AFOCD) outlines AFSC qualifications based on the cadets’ Classification of Instructional Programs (CIP) codes</a:t>
            </a:r>
            <a:endParaRPr lang="en-US" sz="2400" dirty="0">
              <a:solidFill>
                <a:schemeClr val="bg2">
                  <a:lumMod val="60000"/>
                  <a:lumOff val="40000"/>
                </a:schemeClr>
              </a:solidFill>
            </a:endParaRPr>
          </a:p>
          <a:p>
            <a:pPr lvl="1"/>
            <a:r>
              <a:rPr lang="en-US" dirty="0">
                <a:solidFill>
                  <a:schemeClr val="bg2">
                    <a:lumMod val="60000"/>
                    <a:lumOff val="40000"/>
                  </a:schemeClr>
                </a:solidFill>
              </a:rPr>
              <a:t>Example AFOCD degree tier classification for the AFSC 35P, “Public Affairs”</a:t>
            </a:r>
            <a:endParaRPr lang="en-US" sz="2400"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AFF58240-64D9-4932-AC23-5AA23112B4FE}"/>
              </a:ext>
            </a:extLst>
          </p:cNvPr>
          <p:cNvGraphicFramePr>
            <a:graphicFrameLocks noGrp="1"/>
          </p:cNvGraphicFramePr>
          <p:nvPr>
            <p:extLst>
              <p:ext uri="{D42A27DB-BD31-4B8C-83A1-F6EECF244321}">
                <p14:modId xmlns:p14="http://schemas.microsoft.com/office/powerpoint/2010/main" val="1406917687"/>
              </p:ext>
            </p:extLst>
          </p:nvPr>
        </p:nvGraphicFramePr>
        <p:xfrm>
          <a:off x="396684" y="3490331"/>
          <a:ext cx="12523183" cy="3298816"/>
        </p:xfrm>
        <a:graphic>
          <a:graphicData uri="http://schemas.openxmlformats.org/drawingml/2006/table">
            <a:tbl>
              <a:tblPr>
                <a:tableStyleId>{5C22544A-7EE6-4342-B048-85BDC9FD1C3A}</a:tableStyleId>
              </a:tblPr>
              <a:tblGrid>
                <a:gridCol w="862795">
                  <a:extLst>
                    <a:ext uri="{9D8B030D-6E8A-4147-A177-3AD203B41FA5}">
                      <a16:colId xmlns:a16="http://schemas.microsoft.com/office/drawing/2014/main" val="733520386"/>
                    </a:ext>
                  </a:extLst>
                </a:gridCol>
                <a:gridCol w="1259963">
                  <a:extLst>
                    <a:ext uri="{9D8B030D-6E8A-4147-A177-3AD203B41FA5}">
                      <a16:colId xmlns:a16="http://schemas.microsoft.com/office/drawing/2014/main" val="3017142326"/>
                    </a:ext>
                  </a:extLst>
                </a:gridCol>
                <a:gridCol w="1385960">
                  <a:extLst>
                    <a:ext uri="{9D8B030D-6E8A-4147-A177-3AD203B41FA5}">
                      <a16:colId xmlns:a16="http://schemas.microsoft.com/office/drawing/2014/main" val="732255072"/>
                    </a:ext>
                  </a:extLst>
                </a:gridCol>
                <a:gridCol w="6849619">
                  <a:extLst>
                    <a:ext uri="{9D8B030D-6E8A-4147-A177-3AD203B41FA5}">
                      <a16:colId xmlns:a16="http://schemas.microsoft.com/office/drawing/2014/main" val="580758980"/>
                    </a:ext>
                  </a:extLst>
                </a:gridCol>
                <a:gridCol w="2164846">
                  <a:extLst>
                    <a:ext uri="{9D8B030D-6E8A-4147-A177-3AD203B41FA5}">
                      <a16:colId xmlns:a16="http://schemas.microsoft.com/office/drawing/2014/main" val="2400832959"/>
                    </a:ext>
                  </a:extLst>
                </a:gridCol>
              </a:tblGrid>
              <a:tr h="412352">
                <a:tc>
                  <a:txBody>
                    <a:bodyPr/>
                    <a:lstStyle/>
                    <a:p>
                      <a:pPr algn="ctr" fontAlgn="ctr"/>
                      <a:r>
                        <a:rPr lang="en-US" sz="2000" b="1" u="none" strike="noStrike" dirty="0">
                          <a:solidFill>
                            <a:schemeClr val="bg2">
                              <a:lumMod val="60000"/>
                              <a:lumOff val="40000"/>
                            </a:schemeClr>
                          </a:solidFill>
                          <a:effectLst/>
                        </a:rPr>
                        <a:t>Tier</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Target</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CIP</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Program Description</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Requirement</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3822126"/>
                  </a:ext>
                </a:extLst>
              </a:tr>
              <a:tr h="412352">
                <a:tc>
                  <a:txBody>
                    <a:bodyPr/>
                    <a:lstStyle/>
                    <a:p>
                      <a:pPr algn="ctr" fontAlgn="ctr"/>
                      <a:r>
                        <a:rPr lang="en-US" sz="2000" u="none" strike="noStrike" dirty="0">
                          <a:solidFill>
                            <a:schemeClr val="bg2">
                              <a:lumMod val="60000"/>
                              <a:lumOff val="40000"/>
                            </a:schemeClr>
                          </a:solidFill>
                          <a:effectLst/>
                        </a:rPr>
                        <a:t>1</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 70%</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09.XXXX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Communication, Journalism and Related Programs</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Mandatory</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1583189"/>
                  </a:ext>
                </a:extLst>
              </a:tr>
              <a:tr h="412352">
                <a:tc rowSpan="5">
                  <a:txBody>
                    <a:bodyPr/>
                    <a:lstStyle/>
                    <a:p>
                      <a:pPr algn="ctr" fontAlgn="ctr"/>
                      <a:r>
                        <a:rPr lang="en-US" sz="2000" u="none" strike="noStrike" dirty="0">
                          <a:solidFill>
                            <a:schemeClr val="bg2">
                              <a:lumMod val="60000"/>
                              <a:lumOff val="40000"/>
                            </a:schemeClr>
                          </a:solidFill>
                          <a:effectLst/>
                        </a:rPr>
                        <a:t>2</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bg2">
                              <a:lumMod val="60000"/>
                              <a:lumOff val="40000"/>
                            </a:schemeClr>
                          </a:solidFill>
                          <a:effectLst/>
                        </a:rPr>
                        <a:t>≥ 20%</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23.13XX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Rhetoric and Composition/Writing Studies</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bg2">
                              <a:lumMod val="60000"/>
                              <a:lumOff val="40000"/>
                            </a:schemeClr>
                          </a:solidFill>
                          <a:effectLst/>
                        </a:rPr>
                        <a:t>Desired</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597118"/>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42.XXXX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Psychology</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238502074"/>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45.09XX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a:solidFill>
                            <a:schemeClr val="bg2">
                              <a:lumMod val="60000"/>
                              <a:lumOff val="40000"/>
                            </a:schemeClr>
                          </a:solidFill>
                          <a:effectLst/>
                        </a:rPr>
                        <a:t>International Relations and National Security Studies</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170311022"/>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45.10XX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Political Science and Government</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240719533"/>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52.14XX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Marketing</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014874588"/>
                  </a:ext>
                </a:extLst>
              </a:tr>
              <a:tr h="412352">
                <a:tc>
                  <a:txBody>
                    <a:bodyPr/>
                    <a:lstStyle/>
                    <a:p>
                      <a:pPr algn="ctr" fontAlgn="ctr"/>
                      <a:r>
                        <a:rPr lang="en-US" sz="2000" u="none" strike="noStrike" dirty="0">
                          <a:solidFill>
                            <a:schemeClr val="bg2">
                              <a:lumMod val="60000"/>
                              <a:lumOff val="40000"/>
                            </a:schemeClr>
                          </a:solidFill>
                          <a:effectLst/>
                        </a:rPr>
                        <a:t>3</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 10%</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XX.XXXX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Any Degree</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bg2">
                              <a:lumMod val="60000"/>
                              <a:lumOff val="40000"/>
                            </a:schemeClr>
                          </a:solidFill>
                          <a:effectLst/>
                        </a:rPr>
                        <a:t>Permitted</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23164"/>
                  </a:ext>
                </a:extLst>
              </a:tr>
            </a:tbl>
          </a:graphicData>
        </a:graphic>
      </p:graphicFrame>
      <p:sp>
        <p:nvSpPr>
          <p:cNvPr id="5" name="Rectangle 4">
            <a:hlinkClick r:id="rId2" action="ppaction://hlinksldjump"/>
            <a:extLst>
              <a:ext uri="{FF2B5EF4-FFF2-40B4-BE49-F238E27FC236}">
                <a16:creationId xmlns:a16="http://schemas.microsoft.com/office/drawing/2014/main" id="{59F733DB-92CE-4EC7-AC09-8E2E8C381E2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44793361"/>
      </p:ext>
    </p:extLst>
  </p:cSld>
  <p:clrMapOvr>
    <a:masterClrMapping/>
  </p:clrMapOvr>
  <p:transition advClick="0"/>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6" name="Rectangle 5">
            <a:hlinkClick r:id="rId3" action="ppaction://hlinksldjump"/>
            <a:extLst>
              <a:ext uri="{FF2B5EF4-FFF2-40B4-BE49-F238E27FC236}">
                <a16:creationId xmlns:a16="http://schemas.microsoft.com/office/drawing/2014/main" id="{D027F12E-7307-44B4-A71B-DE558EEBD22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63646547"/>
      </p:ext>
    </p:extLst>
  </p:cSld>
  <p:clrMapOvr>
    <a:masterClrMapping/>
  </p:clrMapOvr>
  <p:transition advClick="0"/>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10;&#10;Description automatically generated">
            <a:extLst>
              <a:ext uri="{FF2B5EF4-FFF2-40B4-BE49-F238E27FC236}">
                <a16:creationId xmlns:a16="http://schemas.microsoft.com/office/drawing/2014/main" id="{01AC95A4-F50F-4E2D-9315-8178C10BA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8" name="Rectangle 7">
            <a:hlinkClick r:id="rId4" action="ppaction://hlinksldjump"/>
            <a:extLst>
              <a:ext uri="{FF2B5EF4-FFF2-40B4-BE49-F238E27FC236}">
                <a16:creationId xmlns:a16="http://schemas.microsoft.com/office/drawing/2014/main" id="{C85E5535-1736-4E5C-8CDA-2429281AC0B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91077513"/>
      </p:ext>
    </p:extLst>
  </p:cSld>
  <p:clrMapOvr>
    <a:masterClrMapping/>
  </p:clrMapOvr>
  <p:transition advClick="0"/>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10;&#10;Description automatically generated">
            <a:extLst>
              <a:ext uri="{FF2B5EF4-FFF2-40B4-BE49-F238E27FC236}">
                <a16:creationId xmlns:a16="http://schemas.microsoft.com/office/drawing/2014/main" id="{863A19D2-59B5-42F5-8D55-B2FABA97C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8" name="Rectangle 7">
            <a:hlinkClick r:id="rId4" action="ppaction://hlinksldjump"/>
            <a:extLst>
              <a:ext uri="{FF2B5EF4-FFF2-40B4-BE49-F238E27FC236}">
                <a16:creationId xmlns:a16="http://schemas.microsoft.com/office/drawing/2014/main" id="{65AED780-C6CC-45B9-9AB3-CF30387856F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39184652"/>
      </p:ext>
    </p:extLst>
  </p:cSld>
  <p:clrMapOvr>
    <a:masterClrMapping/>
  </p:clrMapOvr>
  <p:transition advClick="0"/>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8" name="Rectangle 7">
            <a:hlinkClick r:id="rId4" action="ppaction://hlinksldjump"/>
            <a:extLst>
              <a:ext uri="{FF2B5EF4-FFF2-40B4-BE49-F238E27FC236}">
                <a16:creationId xmlns:a16="http://schemas.microsoft.com/office/drawing/2014/main" id="{A11257E8-8090-49E0-ABF7-4299204E398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22608029"/>
      </p:ext>
    </p:extLst>
  </p:cSld>
  <p:clrMapOvr>
    <a:masterClrMapping/>
  </p:clrMapOvr>
  <p:transition advClick="0"/>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0" name="Rectangle 9">
            <a:hlinkClick r:id="rId6" action="ppaction://hlinksldjump"/>
            <a:extLst>
              <a:ext uri="{FF2B5EF4-FFF2-40B4-BE49-F238E27FC236}">
                <a16:creationId xmlns:a16="http://schemas.microsoft.com/office/drawing/2014/main" id="{1097DB90-5BE5-4A48-82CF-931EECE119C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09414718"/>
      </p:ext>
    </p:extLst>
  </p:cSld>
  <p:clrMapOvr>
    <a:masterClrMapping/>
  </p:clrMapOvr>
  <p:transition advClick="0"/>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Diagram&#10;&#10;Description automatically generated">
            <a:extLst>
              <a:ext uri="{FF2B5EF4-FFF2-40B4-BE49-F238E27FC236}">
                <a16:creationId xmlns:a16="http://schemas.microsoft.com/office/drawing/2014/main" id="{3E746B07-04A7-48B4-B776-75A17BC82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1" name="Rectangle 10">
            <a:hlinkClick r:id="rId7" action="ppaction://hlinksldjump"/>
            <a:extLst>
              <a:ext uri="{FF2B5EF4-FFF2-40B4-BE49-F238E27FC236}">
                <a16:creationId xmlns:a16="http://schemas.microsoft.com/office/drawing/2014/main" id="{6F0B7F34-26B2-4418-9FCE-23A843152D3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83365550"/>
      </p:ext>
    </p:extLst>
  </p:cSld>
  <p:clrMapOvr>
    <a:masterClrMapping/>
  </p:clrMapOvr>
  <p:transition advClick="0"/>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 line chart&#10;&#10;Description automatically generated">
            <a:extLst>
              <a:ext uri="{FF2B5EF4-FFF2-40B4-BE49-F238E27FC236}">
                <a16:creationId xmlns:a16="http://schemas.microsoft.com/office/drawing/2014/main" id="{0912F841-2892-4767-BA7A-02EA85BF3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2" name="Rectangle 11">
            <a:hlinkClick r:id="rId8" action="ppaction://hlinksldjump"/>
            <a:extLst>
              <a:ext uri="{FF2B5EF4-FFF2-40B4-BE49-F238E27FC236}">
                <a16:creationId xmlns:a16="http://schemas.microsoft.com/office/drawing/2014/main" id="{158CF07B-CE35-48C7-9A28-F0681ADC67D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86706244"/>
      </p:ext>
    </p:extLst>
  </p:cSld>
  <p:clrMapOvr>
    <a:masterClrMapping/>
  </p:clrMapOvr>
  <p:transition advClick="0"/>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 line chart&#10;&#10;Description automatically generated">
            <a:extLst>
              <a:ext uri="{FF2B5EF4-FFF2-40B4-BE49-F238E27FC236}">
                <a16:creationId xmlns:a16="http://schemas.microsoft.com/office/drawing/2014/main" id="{0912F841-2892-4767-BA7A-02EA85BF3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11698"/>
            <a:ext cx="6172200" cy="5143500"/>
          </a:xfrm>
          <a:prstGeom prst="rect">
            <a:avLst/>
          </a:prstGeom>
        </p:spPr>
      </p:pic>
      <p:pic>
        <p:nvPicPr>
          <p:cNvPr id="11" name="Picture 10" descr="Chart, line chart&#10;&#10;Description automatically generated">
            <a:extLst>
              <a:ext uri="{FF2B5EF4-FFF2-40B4-BE49-F238E27FC236}">
                <a16:creationId xmlns:a16="http://schemas.microsoft.com/office/drawing/2014/main" id="{987D71E6-007E-4B41-81E1-6B4B5A4F0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3" name="Rectangle 12">
            <a:hlinkClick r:id="rId9" action="ppaction://hlinksldjump"/>
            <a:extLst>
              <a:ext uri="{FF2B5EF4-FFF2-40B4-BE49-F238E27FC236}">
                <a16:creationId xmlns:a16="http://schemas.microsoft.com/office/drawing/2014/main" id="{A892FD68-9DBA-478E-8C79-C83CDA94C5A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21102979"/>
      </p:ext>
    </p:extLst>
  </p:cSld>
  <p:clrMapOvr>
    <a:masterClrMapping/>
  </p:clrMapOvr>
  <p:transition advClick="0"/>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 line chart&#10;&#10;Description automatically generated">
            <a:extLst>
              <a:ext uri="{FF2B5EF4-FFF2-40B4-BE49-F238E27FC236}">
                <a16:creationId xmlns:a16="http://schemas.microsoft.com/office/drawing/2014/main" id="{BE98FD77-45F6-4EB5-95CD-139F96035F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2" name="Picture 11" descr="Chart&#10;&#10;Description automatically generated">
            <a:extLst>
              <a:ext uri="{FF2B5EF4-FFF2-40B4-BE49-F238E27FC236}">
                <a16:creationId xmlns:a16="http://schemas.microsoft.com/office/drawing/2014/main" id="{27DBD751-F68E-40F2-B0A0-E7F1F6ADA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3" name="Rectangle 12">
            <a:hlinkClick r:id="rId9" action="ppaction://hlinksldjump"/>
            <a:extLst>
              <a:ext uri="{FF2B5EF4-FFF2-40B4-BE49-F238E27FC236}">
                <a16:creationId xmlns:a16="http://schemas.microsoft.com/office/drawing/2014/main" id="{9BF8907F-43B3-4BF4-836F-D9D5318D64B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51598175"/>
      </p:ext>
    </p:extLst>
  </p:cSld>
  <p:clrMapOvr>
    <a:masterClrMapping/>
  </p:clrMapOvr>
  <p:transition advClick="0"/>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1" name="Rectangle 10">
            <a:hlinkClick r:id="rId7" action="ppaction://hlinksldjump"/>
            <a:extLst>
              <a:ext uri="{FF2B5EF4-FFF2-40B4-BE49-F238E27FC236}">
                <a16:creationId xmlns:a16="http://schemas.microsoft.com/office/drawing/2014/main" id="{4C73D850-578D-40F8-B684-B6E4A77651A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41299321"/>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solidFill>
                  <a:schemeClr val="bg2">
                    <a:lumMod val="60000"/>
                    <a:lumOff val="40000"/>
                  </a:schemeClr>
                </a:solidFill>
              </a:rPr>
              <a:t>Problem Description</a:t>
            </a:r>
          </a:p>
          <a:p>
            <a:r>
              <a:rPr lang="en-US" dirty="0">
                <a:solidFill>
                  <a:schemeClr val="bg2">
                    <a:lumMod val="60000"/>
                    <a:lumOff val="40000"/>
                  </a:schemeClr>
                </a:solidFill>
              </a:rPr>
              <a:t>Modeling Techniques</a:t>
            </a:r>
          </a:p>
          <a:p>
            <a:r>
              <a:rPr lang="en-US" dirty="0">
                <a:solidFill>
                  <a:schemeClr val="bg2">
                    <a:lumMod val="60000"/>
                    <a:lumOff val="40000"/>
                  </a:schemeClr>
                </a:solidFill>
              </a:rPr>
              <a:t>Original Methodology</a:t>
            </a:r>
          </a:p>
          <a:p>
            <a:r>
              <a:rPr lang="en-US" dirty="0">
                <a:solidFill>
                  <a:schemeClr val="bg2">
                    <a:lumMod val="60000"/>
                    <a:lumOff val="40000"/>
                  </a:schemeClr>
                </a:solidFill>
              </a:rPr>
              <a:t>New Approach</a:t>
            </a:r>
          </a:p>
          <a:p>
            <a:r>
              <a:rPr lang="en-US" dirty="0">
                <a:solidFill>
                  <a:schemeClr val="bg2">
                    <a:lumMod val="60000"/>
                    <a:lumOff val="40000"/>
                  </a:schemeClr>
                </a:solidFill>
              </a:rPr>
              <a:t>Solution Methods</a:t>
            </a:r>
          </a:p>
          <a:p>
            <a:r>
              <a:rPr lang="en-US" dirty="0">
                <a:solidFill>
                  <a:schemeClr val="bg2">
                    <a:lumMod val="60000"/>
                    <a:lumOff val="40000"/>
                  </a:schemeClr>
                </a:solidFill>
              </a:rPr>
              <a:t>Model Comparison</a:t>
            </a:r>
          </a:p>
          <a:p>
            <a:r>
              <a:rPr lang="en-US" dirty="0">
                <a:solidFill>
                  <a:schemeClr val="bg2">
                    <a:lumMod val="60000"/>
                    <a:lumOff val="40000"/>
                  </a:schemeClr>
                </a:solidFill>
              </a:rPr>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CA70F57D-F6D1-4946-BB9B-439104DD56E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2993582"/>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a:xfrm>
            <a:off x="573883" y="1440329"/>
            <a:ext cx="12478088" cy="5546165"/>
          </a:xfrm>
        </p:spPr>
        <p:txBody>
          <a:bodyPr/>
          <a:lstStyle/>
          <a:p>
            <a:r>
              <a:rPr lang="en-US" dirty="0"/>
              <a:t>AFSC Qualifications</a:t>
            </a:r>
          </a:p>
          <a:p>
            <a:pPr lvl="1"/>
            <a:r>
              <a:rPr lang="en-US" sz="2400" dirty="0"/>
              <a:t>Air Force Officer Classification Directory (AFOCD) outlines AFSC qualifications based on the cadets’ Classification of Instructional Programs (CIP) codes</a:t>
            </a:r>
          </a:p>
          <a:p>
            <a:pPr lvl="1"/>
            <a:r>
              <a:rPr lang="en-US" dirty="0"/>
              <a:t>Example AFOCD degree tier classification for the AFSC 35P, “Public Affairs”</a:t>
            </a:r>
            <a:endParaRPr lang="en-US" sz="2400"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00E906D4-F237-4764-8A2B-BE63A64C3986}"/>
              </a:ext>
            </a:extLst>
          </p:cNvPr>
          <p:cNvGraphicFramePr>
            <a:graphicFrameLocks noGrp="1"/>
          </p:cNvGraphicFramePr>
          <p:nvPr>
            <p:extLst>
              <p:ext uri="{D42A27DB-BD31-4B8C-83A1-F6EECF244321}">
                <p14:modId xmlns:p14="http://schemas.microsoft.com/office/powerpoint/2010/main" val="3820914887"/>
              </p:ext>
            </p:extLst>
          </p:nvPr>
        </p:nvGraphicFramePr>
        <p:xfrm>
          <a:off x="396684" y="3490331"/>
          <a:ext cx="12523183" cy="3298816"/>
        </p:xfrm>
        <a:graphic>
          <a:graphicData uri="http://schemas.openxmlformats.org/drawingml/2006/table">
            <a:tbl>
              <a:tblPr>
                <a:tableStyleId>{5C22544A-7EE6-4342-B048-85BDC9FD1C3A}</a:tableStyleId>
              </a:tblPr>
              <a:tblGrid>
                <a:gridCol w="862795">
                  <a:extLst>
                    <a:ext uri="{9D8B030D-6E8A-4147-A177-3AD203B41FA5}">
                      <a16:colId xmlns:a16="http://schemas.microsoft.com/office/drawing/2014/main" val="733520386"/>
                    </a:ext>
                  </a:extLst>
                </a:gridCol>
                <a:gridCol w="1259963">
                  <a:extLst>
                    <a:ext uri="{9D8B030D-6E8A-4147-A177-3AD203B41FA5}">
                      <a16:colId xmlns:a16="http://schemas.microsoft.com/office/drawing/2014/main" val="3017142326"/>
                    </a:ext>
                  </a:extLst>
                </a:gridCol>
                <a:gridCol w="1385960">
                  <a:extLst>
                    <a:ext uri="{9D8B030D-6E8A-4147-A177-3AD203B41FA5}">
                      <a16:colId xmlns:a16="http://schemas.microsoft.com/office/drawing/2014/main" val="732255072"/>
                    </a:ext>
                  </a:extLst>
                </a:gridCol>
                <a:gridCol w="6849619">
                  <a:extLst>
                    <a:ext uri="{9D8B030D-6E8A-4147-A177-3AD203B41FA5}">
                      <a16:colId xmlns:a16="http://schemas.microsoft.com/office/drawing/2014/main" val="580758980"/>
                    </a:ext>
                  </a:extLst>
                </a:gridCol>
                <a:gridCol w="2164846">
                  <a:extLst>
                    <a:ext uri="{9D8B030D-6E8A-4147-A177-3AD203B41FA5}">
                      <a16:colId xmlns:a16="http://schemas.microsoft.com/office/drawing/2014/main" val="2400832959"/>
                    </a:ext>
                  </a:extLst>
                </a:gridCol>
              </a:tblGrid>
              <a:tr h="412352">
                <a:tc>
                  <a:txBody>
                    <a:bodyPr/>
                    <a:lstStyle/>
                    <a:p>
                      <a:pPr algn="ctr" fontAlgn="ctr"/>
                      <a:r>
                        <a:rPr lang="en-US" sz="2000" b="1" u="none" strike="noStrike" dirty="0">
                          <a:solidFill>
                            <a:schemeClr val="tx1"/>
                          </a:solidFill>
                          <a:effectLst/>
                        </a:rPr>
                        <a:t>Tier</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Target</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CIP</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Program Description</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Requirement</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3822126"/>
                  </a:ext>
                </a:extLst>
              </a:tr>
              <a:tr h="412352">
                <a:tc>
                  <a:txBody>
                    <a:bodyPr/>
                    <a:lstStyle/>
                    <a:p>
                      <a:pPr algn="ctr" fontAlgn="ctr"/>
                      <a:r>
                        <a:rPr lang="en-US" sz="2000" u="none" strike="noStrike" dirty="0">
                          <a:solidFill>
                            <a:schemeClr val="tx1"/>
                          </a:solidFill>
                          <a:effectLst/>
                        </a:rPr>
                        <a:t>1</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 70%</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09.XXXX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Communication, Journalism and Related Programs</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Mandatory</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1583189"/>
                  </a:ext>
                </a:extLst>
              </a:tr>
              <a:tr h="412352">
                <a:tc rowSpan="5">
                  <a:txBody>
                    <a:bodyPr/>
                    <a:lstStyle/>
                    <a:p>
                      <a:pPr algn="ctr" fontAlgn="ctr"/>
                      <a:r>
                        <a:rPr lang="en-US" sz="2000" u="none" strike="noStrike" dirty="0">
                          <a:solidFill>
                            <a:schemeClr val="tx1"/>
                          </a:solidFill>
                          <a:effectLst/>
                        </a:rPr>
                        <a:t>2</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bg2">
                              <a:lumMod val="60000"/>
                              <a:lumOff val="40000"/>
                            </a:schemeClr>
                          </a:solidFill>
                          <a:effectLst/>
                        </a:rPr>
                        <a:t>≥ 20%</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23.13XX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Rhetoric and Composition/Writing Studies</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bg2">
                              <a:lumMod val="60000"/>
                              <a:lumOff val="40000"/>
                            </a:schemeClr>
                          </a:solidFill>
                          <a:effectLst/>
                        </a:rPr>
                        <a:t>Desired</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597118"/>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42.XXXX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Psychology</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238502074"/>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45.09XX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a:solidFill>
                            <a:schemeClr val="bg2">
                              <a:lumMod val="60000"/>
                              <a:lumOff val="40000"/>
                            </a:schemeClr>
                          </a:solidFill>
                          <a:effectLst/>
                        </a:rPr>
                        <a:t>International Relations and National Security Studies</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170311022"/>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45.10XX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Political Science and Government</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240719533"/>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52.14XX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Marketing</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014874588"/>
                  </a:ext>
                </a:extLst>
              </a:tr>
              <a:tr h="412352">
                <a:tc>
                  <a:txBody>
                    <a:bodyPr/>
                    <a:lstStyle/>
                    <a:p>
                      <a:pPr algn="ctr" fontAlgn="ctr"/>
                      <a:r>
                        <a:rPr lang="en-US" sz="2000" u="none" strike="noStrike" dirty="0">
                          <a:solidFill>
                            <a:schemeClr val="tx1"/>
                          </a:solidFill>
                          <a:effectLst/>
                        </a:rPr>
                        <a:t>3</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 10%</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XX.XXXX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Any Degree</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bg2">
                              <a:lumMod val="60000"/>
                              <a:lumOff val="40000"/>
                            </a:schemeClr>
                          </a:solidFill>
                          <a:effectLst/>
                        </a:rPr>
                        <a:t>Permitted</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23164"/>
                  </a:ext>
                </a:extLst>
              </a:tr>
            </a:tbl>
          </a:graphicData>
        </a:graphic>
      </p:graphicFrame>
      <p:sp>
        <p:nvSpPr>
          <p:cNvPr id="5" name="Rectangle 4">
            <a:hlinkClick r:id="rId2" action="ppaction://hlinksldjump"/>
            <a:extLst>
              <a:ext uri="{FF2B5EF4-FFF2-40B4-BE49-F238E27FC236}">
                <a16:creationId xmlns:a16="http://schemas.microsoft.com/office/drawing/2014/main" id="{4C1B3C09-1A82-416C-8DAA-67E8CF265DC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64300565"/>
      </p:ext>
    </p:extLst>
  </p:cSld>
  <p:clrMapOvr>
    <a:masterClrMapping/>
  </p:clrMapOvr>
  <p:transition advClick="0"/>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10;&#10;Description automatically generated">
            <a:extLst>
              <a:ext uri="{FF2B5EF4-FFF2-40B4-BE49-F238E27FC236}">
                <a16:creationId xmlns:a16="http://schemas.microsoft.com/office/drawing/2014/main" id="{98E2C713-10E0-48DD-BC46-48FDA256E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36249"/>
            <a:ext cx="6172200" cy="5143500"/>
          </a:xfrm>
          <a:prstGeom prst="rect">
            <a:avLst/>
          </a:prstGeom>
        </p:spPr>
      </p:pic>
      <p:sp>
        <p:nvSpPr>
          <p:cNvPr id="12" name="Rectangle 11">
            <a:hlinkClick r:id="rId8" action="ppaction://hlinksldjump"/>
            <a:extLst>
              <a:ext uri="{FF2B5EF4-FFF2-40B4-BE49-F238E27FC236}">
                <a16:creationId xmlns:a16="http://schemas.microsoft.com/office/drawing/2014/main" id="{5A7E0987-59E2-4384-9321-A27D3A045A4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49050890"/>
      </p:ext>
    </p:extLst>
  </p:cSld>
  <p:clrMapOvr>
    <a:masterClrMapping/>
  </p:clrMapOvr>
  <p:transition advClick="0"/>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1" name="Picture 10" descr="Chart&#10;&#10;Description automatically generated with medium confidence">
            <a:extLst>
              <a:ext uri="{FF2B5EF4-FFF2-40B4-BE49-F238E27FC236}">
                <a16:creationId xmlns:a16="http://schemas.microsoft.com/office/drawing/2014/main" id="{9D4426BF-1FCC-41F9-9A9F-5B443957AC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2" name="Rectangle 11">
            <a:hlinkClick r:id="rId8" action="ppaction://hlinksldjump"/>
            <a:extLst>
              <a:ext uri="{FF2B5EF4-FFF2-40B4-BE49-F238E27FC236}">
                <a16:creationId xmlns:a16="http://schemas.microsoft.com/office/drawing/2014/main" id="{20E64BF9-D251-40C4-B87D-F278BAAC1A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40986801"/>
      </p:ext>
    </p:extLst>
  </p:cSld>
  <p:clrMapOvr>
    <a:masterClrMapping/>
  </p:clrMapOvr>
  <p:transition advClick="0"/>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descr="Chart, line chart&#10;&#10;Description automatically generated">
            <a:extLst>
              <a:ext uri="{FF2B5EF4-FFF2-40B4-BE49-F238E27FC236}">
                <a16:creationId xmlns:a16="http://schemas.microsoft.com/office/drawing/2014/main" id="{38088426-63FB-4C29-92C9-596E16A7B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568" y="2500777"/>
            <a:ext cx="4934289" cy="4485717"/>
          </a:xfrm>
          <a:prstGeom prst="rect">
            <a:avLst/>
          </a:prstGeom>
        </p:spPr>
      </p:pic>
      <p:pic>
        <p:nvPicPr>
          <p:cNvPr id="16" name="Picture 15" descr="Chart, line chart&#10;&#10;Description automatically generated">
            <a:extLst>
              <a:ext uri="{FF2B5EF4-FFF2-40B4-BE49-F238E27FC236}">
                <a16:creationId xmlns:a16="http://schemas.microsoft.com/office/drawing/2014/main" id="{37160A88-2800-4B74-A791-71B95EAF4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97" y="2500777"/>
            <a:ext cx="4937760" cy="4488873"/>
          </a:xfrm>
          <a:prstGeom prst="rect">
            <a:avLst/>
          </a:prstGeom>
        </p:spPr>
      </p:pic>
      <p:sp>
        <p:nvSpPr>
          <p:cNvPr id="6" name="Rectangle 5">
            <a:hlinkClick r:id="rId4" action="ppaction://hlinksldjump"/>
            <a:extLst>
              <a:ext uri="{FF2B5EF4-FFF2-40B4-BE49-F238E27FC236}">
                <a16:creationId xmlns:a16="http://schemas.microsoft.com/office/drawing/2014/main" id="{7B609A66-F034-47A7-80A1-87BDD30FD09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24212198"/>
      </p:ext>
    </p:extLst>
  </p:cSld>
  <p:clrMapOvr>
    <a:masterClrMapping/>
  </p:clrMapOvr>
  <p:transition advClick="0"/>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E44A3E5D-D33A-4683-AA7E-BC1269825FC9}"/>
              </a:ext>
            </a:extLst>
          </p:cNvPr>
          <p:cNvPicPr>
            <a:picLocks noChangeAspect="1"/>
          </p:cNvPicPr>
          <p:nvPr/>
        </p:nvPicPr>
        <p:blipFill rotWithShape="1">
          <a:blip r:embed="rId2">
            <a:alphaModFix/>
          </a:blip>
          <a:srcRect l="1261" t="14636" r="4253" b="64439"/>
          <a:stretch/>
        </p:blipFill>
        <p:spPr>
          <a:xfrm>
            <a:off x="6967104" y="1440329"/>
            <a:ext cx="6400800" cy="767810"/>
          </a:xfrm>
          <a:prstGeom prst="rect">
            <a:avLst/>
          </a:prstGeom>
        </p:spPr>
      </p:pic>
      <p:pic>
        <p:nvPicPr>
          <p:cNvPr id="5" name="Picture 4" descr="Chart, line chart&#10;&#10;Description automatically generated">
            <a:extLst>
              <a:ext uri="{FF2B5EF4-FFF2-40B4-BE49-F238E27FC236}">
                <a16:creationId xmlns:a16="http://schemas.microsoft.com/office/drawing/2014/main" id="{5F83EC1A-01A0-420B-BAB9-24D49A781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68" y="2500777"/>
            <a:ext cx="4934289" cy="4485717"/>
          </a:xfrm>
          <a:prstGeom prst="rect">
            <a:avLst/>
          </a:prstGeom>
        </p:spPr>
      </p:pic>
      <p:pic>
        <p:nvPicPr>
          <p:cNvPr id="7" name="Picture 6" descr="Chart, line chart&#10;&#10;Description automatically generated">
            <a:extLst>
              <a:ext uri="{FF2B5EF4-FFF2-40B4-BE49-F238E27FC236}">
                <a16:creationId xmlns:a16="http://schemas.microsoft.com/office/drawing/2014/main" id="{9A72A3D8-FA0B-4084-96AB-1522826C7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68" y="2500777"/>
            <a:ext cx="4937760" cy="4488873"/>
          </a:xfrm>
          <a:prstGeom prst="rect">
            <a:avLst/>
          </a:prstGeom>
        </p:spPr>
      </p:pic>
      <p:pic>
        <p:nvPicPr>
          <p:cNvPr id="21" name="Picture 20" descr="Chart, line chart&#10;&#10;Description automatically generated">
            <a:extLst>
              <a:ext uri="{FF2B5EF4-FFF2-40B4-BE49-F238E27FC236}">
                <a16:creationId xmlns:a16="http://schemas.microsoft.com/office/drawing/2014/main" id="{F6A84B04-E7C9-4D93-98CB-CEF2FD921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97" y="2500777"/>
            <a:ext cx="4937760" cy="4488873"/>
          </a:xfrm>
          <a:prstGeom prst="rect">
            <a:avLst/>
          </a:prstGeom>
        </p:spPr>
      </p:pic>
      <p:grpSp>
        <p:nvGrpSpPr>
          <p:cNvPr id="14" name="Group 13">
            <a:extLst>
              <a:ext uri="{FF2B5EF4-FFF2-40B4-BE49-F238E27FC236}">
                <a16:creationId xmlns:a16="http://schemas.microsoft.com/office/drawing/2014/main" id="{061905C2-D08C-42CA-8A15-C0C5B75D588B}"/>
              </a:ext>
            </a:extLst>
          </p:cNvPr>
          <p:cNvGrpSpPr/>
          <p:nvPr/>
        </p:nvGrpSpPr>
        <p:grpSpPr>
          <a:xfrm>
            <a:off x="1408268" y="2578679"/>
            <a:ext cx="4291744" cy="3911684"/>
            <a:chOff x="1408268" y="2548558"/>
            <a:chExt cx="4291744" cy="3911684"/>
          </a:xfrm>
        </p:grpSpPr>
        <p:sp>
          <p:nvSpPr>
            <p:cNvPr id="15" name="TextBox 14">
              <a:extLst>
                <a:ext uri="{FF2B5EF4-FFF2-40B4-BE49-F238E27FC236}">
                  <a16:creationId xmlns:a16="http://schemas.microsoft.com/office/drawing/2014/main" id="{42E32D4D-F6B4-439D-B5FC-2F0E882ADABA}"/>
                </a:ext>
              </a:extLst>
            </p:cNvPr>
            <p:cNvSpPr txBox="1"/>
            <p:nvPr/>
          </p:nvSpPr>
          <p:spPr>
            <a:xfrm>
              <a:off x="1408268" y="6121688"/>
              <a:ext cx="298480" cy="338554"/>
            </a:xfrm>
            <a:prstGeom prst="rect">
              <a:avLst/>
            </a:prstGeom>
            <a:noFill/>
          </p:spPr>
          <p:txBody>
            <a:bodyPr wrap="none" rtlCol="0">
              <a:spAutoFit/>
            </a:bodyPr>
            <a:lstStyle/>
            <a:p>
              <a:r>
                <a:rPr lang="en-US" sz="1600" dirty="0"/>
                <a:t>1</a:t>
              </a:r>
            </a:p>
          </p:txBody>
        </p:sp>
        <p:sp>
          <p:nvSpPr>
            <p:cNvPr id="16" name="TextBox 15">
              <a:extLst>
                <a:ext uri="{FF2B5EF4-FFF2-40B4-BE49-F238E27FC236}">
                  <a16:creationId xmlns:a16="http://schemas.microsoft.com/office/drawing/2014/main" id="{BEEC535F-745C-4318-BF1E-8A943C3B2BC1}"/>
                </a:ext>
              </a:extLst>
            </p:cNvPr>
            <p:cNvSpPr txBox="1"/>
            <p:nvPr/>
          </p:nvSpPr>
          <p:spPr>
            <a:xfrm>
              <a:off x="2327815" y="5810955"/>
              <a:ext cx="298480" cy="338554"/>
            </a:xfrm>
            <a:prstGeom prst="rect">
              <a:avLst/>
            </a:prstGeom>
            <a:noFill/>
          </p:spPr>
          <p:txBody>
            <a:bodyPr wrap="none" rtlCol="0">
              <a:spAutoFit/>
            </a:bodyPr>
            <a:lstStyle/>
            <a:p>
              <a:r>
                <a:rPr lang="en-US" sz="1600" dirty="0"/>
                <a:t>2</a:t>
              </a:r>
            </a:p>
          </p:txBody>
        </p:sp>
        <p:sp>
          <p:nvSpPr>
            <p:cNvPr id="17" name="TextBox 16">
              <a:extLst>
                <a:ext uri="{FF2B5EF4-FFF2-40B4-BE49-F238E27FC236}">
                  <a16:creationId xmlns:a16="http://schemas.microsoft.com/office/drawing/2014/main" id="{E88C375A-6B7B-48A7-AFF4-CA67378200B1}"/>
                </a:ext>
              </a:extLst>
            </p:cNvPr>
            <p:cNvSpPr txBox="1"/>
            <p:nvPr/>
          </p:nvSpPr>
          <p:spPr>
            <a:xfrm>
              <a:off x="3407618" y="2548558"/>
              <a:ext cx="298480" cy="338554"/>
            </a:xfrm>
            <a:prstGeom prst="rect">
              <a:avLst/>
            </a:prstGeom>
            <a:noFill/>
          </p:spPr>
          <p:txBody>
            <a:bodyPr wrap="none" rtlCol="0">
              <a:spAutoFit/>
            </a:bodyPr>
            <a:lstStyle/>
            <a:p>
              <a:r>
                <a:rPr lang="en-US" sz="1600" dirty="0"/>
                <a:t>3</a:t>
              </a:r>
            </a:p>
          </p:txBody>
        </p:sp>
        <p:sp>
          <p:nvSpPr>
            <p:cNvPr id="18" name="TextBox 17">
              <a:extLst>
                <a:ext uri="{FF2B5EF4-FFF2-40B4-BE49-F238E27FC236}">
                  <a16:creationId xmlns:a16="http://schemas.microsoft.com/office/drawing/2014/main" id="{23217594-4303-402A-89DF-B85D31BABAF6}"/>
                </a:ext>
              </a:extLst>
            </p:cNvPr>
            <p:cNvSpPr txBox="1"/>
            <p:nvPr/>
          </p:nvSpPr>
          <p:spPr>
            <a:xfrm>
              <a:off x="4480465" y="5810955"/>
              <a:ext cx="298480" cy="338554"/>
            </a:xfrm>
            <a:prstGeom prst="rect">
              <a:avLst/>
            </a:prstGeom>
            <a:noFill/>
          </p:spPr>
          <p:txBody>
            <a:bodyPr wrap="none" rtlCol="0">
              <a:spAutoFit/>
            </a:bodyPr>
            <a:lstStyle/>
            <a:p>
              <a:r>
                <a:rPr lang="en-US" sz="1600" dirty="0"/>
                <a:t>4</a:t>
              </a:r>
            </a:p>
          </p:txBody>
        </p:sp>
        <p:sp>
          <p:nvSpPr>
            <p:cNvPr id="19" name="TextBox 18">
              <a:extLst>
                <a:ext uri="{FF2B5EF4-FFF2-40B4-BE49-F238E27FC236}">
                  <a16:creationId xmlns:a16="http://schemas.microsoft.com/office/drawing/2014/main" id="{38F7F06D-16A6-42B3-8CCF-8687B5060B94}"/>
                </a:ext>
              </a:extLst>
            </p:cNvPr>
            <p:cNvSpPr txBox="1"/>
            <p:nvPr/>
          </p:nvSpPr>
          <p:spPr>
            <a:xfrm>
              <a:off x="5401532" y="6121688"/>
              <a:ext cx="298480" cy="338554"/>
            </a:xfrm>
            <a:prstGeom prst="rect">
              <a:avLst/>
            </a:prstGeom>
            <a:noFill/>
          </p:spPr>
          <p:txBody>
            <a:bodyPr wrap="none" rtlCol="0">
              <a:spAutoFit/>
            </a:bodyPr>
            <a:lstStyle/>
            <a:p>
              <a:r>
                <a:rPr lang="en-US" sz="1600" dirty="0"/>
                <a:t>5</a:t>
              </a:r>
            </a:p>
          </p:txBody>
        </p:sp>
      </p:grpSp>
      <p:sp>
        <p:nvSpPr>
          <p:cNvPr id="20" name="Rectangle 19">
            <a:hlinkClick r:id="rId6" action="ppaction://hlinksldjump"/>
            <a:extLst>
              <a:ext uri="{FF2B5EF4-FFF2-40B4-BE49-F238E27FC236}">
                <a16:creationId xmlns:a16="http://schemas.microsoft.com/office/drawing/2014/main" id="{3CF48637-350A-43F6-AABA-EE6529B11A4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81889802"/>
      </p:ext>
    </p:extLst>
  </p:cSld>
  <p:clrMapOvr>
    <a:masterClrMapping/>
  </p:clrMapOvr>
  <p:transition advClick="0"/>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4F9094F4-8569-44DB-B392-0AADCD5C1AE3}"/>
              </a:ext>
            </a:extLst>
          </p:cNvPr>
          <p:cNvPicPr>
            <a:picLocks noChangeAspect="1"/>
          </p:cNvPicPr>
          <p:nvPr/>
        </p:nvPicPr>
        <p:blipFill rotWithShape="1">
          <a:blip r:embed="rId2">
            <a:alphaModFix/>
          </a:blip>
          <a:srcRect l="1261" t="50307" r="4253" b="40341"/>
          <a:stretch/>
        </p:blipFill>
        <p:spPr>
          <a:xfrm>
            <a:off x="6967104" y="2578679"/>
            <a:ext cx="6400800" cy="343151"/>
          </a:xfrm>
          <a:prstGeom prst="rect">
            <a:avLst/>
          </a:prstGeom>
        </p:spPr>
      </p:pic>
      <p:pic>
        <p:nvPicPr>
          <p:cNvPr id="9" name="Picture 8">
            <a:extLst>
              <a:ext uri="{FF2B5EF4-FFF2-40B4-BE49-F238E27FC236}">
                <a16:creationId xmlns:a16="http://schemas.microsoft.com/office/drawing/2014/main" id="{AF2B8321-69B0-4934-98AB-36B07820B900}"/>
              </a:ext>
            </a:extLst>
          </p:cNvPr>
          <p:cNvPicPr>
            <a:picLocks noChangeAspect="1"/>
          </p:cNvPicPr>
          <p:nvPr/>
        </p:nvPicPr>
        <p:blipFill rotWithShape="1">
          <a:blip r:embed="rId2">
            <a:alphaModFix/>
          </a:blip>
          <a:srcRect l="1261" t="40209" r="4253" b="50439"/>
          <a:stretch/>
        </p:blipFill>
        <p:spPr>
          <a:xfrm>
            <a:off x="6967104" y="2208139"/>
            <a:ext cx="6400800" cy="343150"/>
          </a:xfrm>
          <a:prstGeom prst="rect">
            <a:avLst/>
          </a:prstGeom>
        </p:spPr>
      </p:pic>
      <p:pic>
        <p:nvPicPr>
          <p:cNvPr id="13" name="Picture 12" descr="Chart, line chart&#10;&#10;Description automatically generated">
            <a:extLst>
              <a:ext uri="{FF2B5EF4-FFF2-40B4-BE49-F238E27FC236}">
                <a16:creationId xmlns:a16="http://schemas.microsoft.com/office/drawing/2014/main" id="{30EAFF61-D6B7-485A-A7D0-A7D9C4F3E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68" y="2500777"/>
            <a:ext cx="4934289" cy="4485717"/>
          </a:xfrm>
          <a:prstGeom prst="rect">
            <a:avLst/>
          </a:prstGeom>
        </p:spPr>
      </p:pic>
      <p:pic>
        <p:nvPicPr>
          <p:cNvPr id="28" name="Picture 27" descr="Chart, line chart&#10;&#10;Description automatically generated">
            <a:extLst>
              <a:ext uri="{FF2B5EF4-FFF2-40B4-BE49-F238E27FC236}">
                <a16:creationId xmlns:a16="http://schemas.microsoft.com/office/drawing/2014/main" id="{65EB200D-1EDD-49C0-AC0F-44C48831A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68" y="2497621"/>
            <a:ext cx="4937760" cy="4488873"/>
          </a:xfrm>
          <a:prstGeom prst="rect">
            <a:avLst/>
          </a:prstGeom>
        </p:spPr>
      </p:pic>
      <p:grpSp>
        <p:nvGrpSpPr>
          <p:cNvPr id="29" name="Group 28">
            <a:extLst>
              <a:ext uri="{FF2B5EF4-FFF2-40B4-BE49-F238E27FC236}">
                <a16:creationId xmlns:a16="http://schemas.microsoft.com/office/drawing/2014/main" id="{A8D985BE-01BB-4E93-9958-6068084A31A2}"/>
              </a:ext>
            </a:extLst>
          </p:cNvPr>
          <p:cNvGrpSpPr/>
          <p:nvPr/>
        </p:nvGrpSpPr>
        <p:grpSpPr>
          <a:xfrm>
            <a:off x="1408268" y="2578679"/>
            <a:ext cx="4291744" cy="3911684"/>
            <a:chOff x="1408268" y="2548558"/>
            <a:chExt cx="4291744" cy="3911684"/>
          </a:xfrm>
        </p:grpSpPr>
        <p:sp>
          <p:nvSpPr>
            <p:cNvPr id="30" name="TextBox 29">
              <a:extLst>
                <a:ext uri="{FF2B5EF4-FFF2-40B4-BE49-F238E27FC236}">
                  <a16:creationId xmlns:a16="http://schemas.microsoft.com/office/drawing/2014/main" id="{3F4BB1E5-3837-451B-AAA6-D272771310C3}"/>
                </a:ext>
              </a:extLst>
            </p:cNvPr>
            <p:cNvSpPr txBox="1"/>
            <p:nvPr/>
          </p:nvSpPr>
          <p:spPr>
            <a:xfrm>
              <a:off x="1408268" y="6121688"/>
              <a:ext cx="298480" cy="338554"/>
            </a:xfrm>
            <a:prstGeom prst="rect">
              <a:avLst/>
            </a:prstGeom>
            <a:noFill/>
          </p:spPr>
          <p:txBody>
            <a:bodyPr wrap="none" rtlCol="0">
              <a:spAutoFit/>
            </a:bodyPr>
            <a:lstStyle/>
            <a:p>
              <a:r>
                <a:rPr lang="en-US" sz="1600" dirty="0"/>
                <a:t>1</a:t>
              </a:r>
            </a:p>
          </p:txBody>
        </p:sp>
        <p:sp>
          <p:nvSpPr>
            <p:cNvPr id="31" name="TextBox 30">
              <a:extLst>
                <a:ext uri="{FF2B5EF4-FFF2-40B4-BE49-F238E27FC236}">
                  <a16:creationId xmlns:a16="http://schemas.microsoft.com/office/drawing/2014/main" id="{90E6047A-B3D7-4BFC-B580-79EAD70EC544}"/>
                </a:ext>
              </a:extLst>
            </p:cNvPr>
            <p:cNvSpPr txBox="1"/>
            <p:nvPr/>
          </p:nvSpPr>
          <p:spPr>
            <a:xfrm>
              <a:off x="2327815" y="5810955"/>
              <a:ext cx="298480" cy="338554"/>
            </a:xfrm>
            <a:prstGeom prst="rect">
              <a:avLst/>
            </a:prstGeom>
            <a:noFill/>
          </p:spPr>
          <p:txBody>
            <a:bodyPr wrap="none" rtlCol="0">
              <a:spAutoFit/>
            </a:bodyPr>
            <a:lstStyle/>
            <a:p>
              <a:r>
                <a:rPr lang="en-US" sz="1600" dirty="0"/>
                <a:t>2</a:t>
              </a:r>
            </a:p>
          </p:txBody>
        </p:sp>
        <p:sp>
          <p:nvSpPr>
            <p:cNvPr id="32" name="TextBox 31">
              <a:extLst>
                <a:ext uri="{FF2B5EF4-FFF2-40B4-BE49-F238E27FC236}">
                  <a16:creationId xmlns:a16="http://schemas.microsoft.com/office/drawing/2014/main" id="{78949A0D-15A5-41AF-9C05-CC8898CA4C5A}"/>
                </a:ext>
              </a:extLst>
            </p:cNvPr>
            <p:cNvSpPr txBox="1"/>
            <p:nvPr/>
          </p:nvSpPr>
          <p:spPr>
            <a:xfrm>
              <a:off x="3407618" y="2548558"/>
              <a:ext cx="298480"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540A5EC6-606B-4D9A-8CB9-32EB112AC1DE}"/>
                </a:ext>
              </a:extLst>
            </p:cNvPr>
            <p:cNvSpPr txBox="1"/>
            <p:nvPr/>
          </p:nvSpPr>
          <p:spPr>
            <a:xfrm>
              <a:off x="4480465" y="5810955"/>
              <a:ext cx="298480" cy="338554"/>
            </a:xfrm>
            <a:prstGeom prst="rect">
              <a:avLst/>
            </a:prstGeom>
            <a:noFill/>
          </p:spPr>
          <p:txBody>
            <a:bodyPr wrap="none" rtlCol="0">
              <a:spAutoFit/>
            </a:bodyPr>
            <a:lstStyle/>
            <a:p>
              <a:r>
                <a:rPr lang="en-US" sz="1600" dirty="0"/>
                <a:t>4</a:t>
              </a:r>
            </a:p>
          </p:txBody>
        </p:sp>
        <p:sp>
          <p:nvSpPr>
            <p:cNvPr id="34" name="TextBox 33">
              <a:extLst>
                <a:ext uri="{FF2B5EF4-FFF2-40B4-BE49-F238E27FC236}">
                  <a16:creationId xmlns:a16="http://schemas.microsoft.com/office/drawing/2014/main" id="{4A3CAB0C-43D9-44EA-AD4C-3B4119DE0041}"/>
                </a:ext>
              </a:extLst>
            </p:cNvPr>
            <p:cNvSpPr txBox="1"/>
            <p:nvPr/>
          </p:nvSpPr>
          <p:spPr>
            <a:xfrm>
              <a:off x="5401532" y="6121688"/>
              <a:ext cx="298480" cy="338554"/>
            </a:xfrm>
            <a:prstGeom prst="rect">
              <a:avLst/>
            </a:prstGeom>
            <a:noFill/>
          </p:spPr>
          <p:txBody>
            <a:bodyPr wrap="none" rtlCol="0">
              <a:spAutoFit/>
            </a:bodyPr>
            <a:lstStyle/>
            <a:p>
              <a:r>
                <a:rPr lang="en-US" sz="1600" dirty="0"/>
                <a:t>5</a:t>
              </a:r>
            </a:p>
          </p:txBody>
        </p:sp>
      </p:grpSp>
      <p:pic>
        <p:nvPicPr>
          <p:cNvPr id="15" name="Picture 14">
            <a:extLst>
              <a:ext uri="{FF2B5EF4-FFF2-40B4-BE49-F238E27FC236}">
                <a16:creationId xmlns:a16="http://schemas.microsoft.com/office/drawing/2014/main" id="{3C9A1C4C-4B14-4259-8EB4-2F03DA624AD8}"/>
              </a:ext>
            </a:extLst>
          </p:cNvPr>
          <p:cNvPicPr>
            <a:picLocks noChangeAspect="1"/>
          </p:cNvPicPr>
          <p:nvPr/>
        </p:nvPicPr>
        <p:blipFill rotWithShape="1">
          <a:blip r:embed="rId2">
            <a:alphaModFix/>
          </a:blip>
          <a:srcRect l="1261" t="14636" r="4253" b="64439"/>
          <a:stretch/>
        </p:blipFill>
        <p:spPr>
          <a:xfrm>
            <a:off x="6967104" y="1440329"/>
            <a:ext cx="6400800" cy="767810"/>
          </a:xfrm>
          <a:prstGeom prst="rect">
            <a:avLst/>
          </a:prstGeom>
        </p:spPr>
      </p:pic>
      <p:sp>
        <p:nvSpPr>
          <p:cNvPr id="16" name="Rectangle 15">
            <a:hlinkClick r:id="rId5" action="ppaction://hlinksldjump"/>
            <a:extLst>
              <a:ext uri="{FF2B5EF4-FFF2-40B4-BE49-F238E27FC236}">
                <a16:creationId xmlns:a16="http://schemas.microsoft.com/office/drawing/2014/main" id="{65ECA158-4E81-4F58-9018-B67D4910E0D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662768"/>
      </p:ext>
    </p:extLst>
  </p:cSld>
  <p:clrMapOvr>
    <a:masterClrMapping/>
  </p:clrMapOvr>
  <p:transition advClick="0"/>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AF2B8321-69B0-4934-98AB-36B07820B900}"/>
              </a:ext>
            </a:extLst>
          </p:cNvPr>
          <p:cNvPicPr>
            <a:picLocks noChangeAspect="1"/>
          </p:cNvPicPr>
          <p:nvPr/>
        </p:nvPicPr>
        <p:blipFill rotWithShape="1">
          <a:blip r:embed="rId2">
            <a:alphaModFix/>
          </a:blip>
          <a:srcRect l="1261" t="40209" r="4253" b="50439"/>
          <a:stretch/>
        </p:blipFill>
        <p:spPr>
          <a:xfrm>
            <a:off x="6967104" y="2208139"/>
            <a:ext cx="6400800" cy="343150"/>
          </a:xfrm>
          <a:prstGeom prst="rect">
            <a:avLst/>
          </a:prstGeom>
        </p:spPr>
      </p:pic>
      <p:pic>
        <p:nvPicPr>
          <p:cNvPr id="10" name="Picture 9">
            <a:extLst>
              <a:ext uri="{FF2B5EF4-FFF2-40B4-BE49-F238E27FC236}">
                <a16:creationId xmlns:a16="http://schemas.microsoft.com/office/drawing/2014/main" id="{55CCD464-DCED-4F9F-805E-5512728168AC}"/>
              </a:ext>
            </a:extLst>
          </p:cNvPr>
          <p:cNvPicPr>
            <a:picLocks noChangeAspect="1"/>
          </p:cNvPicPr>
          <p:nvPr/>
        </p:nvPicPr>
        <p:blipFill rotWithShape="1">
          <a:blip r:embed="rId2">
            <a:alphaModFix/>
          </a:blip>
          <a:srcRect l="1261" t="59659" r="4253" b="21901"/>
          <a:stretch/>
        </p:blipFill>
        <p:spPr>
          <a:xfrm>
            <a:off x="6967104" y="2921829"/>
            <a:ext cx="6400800" cy="676627"/>
          </a:xfrm>
          <a:prstGeom prst="rect">
            <a:avLst/>
          </a:prstGeom>
        </p:spPr>
      </p:pic>
      <p:pic>
        <p:nvPicPr>
          <p:cNvPr id="13" name="Picture 12" descr="Chart, line chart&#10;&#10;Description automatically generated">
            <a:extLst>
              <a:ext uri="{FF2B5EF4-FFF2-40B4-BE49-F238E27FC236}">
                <a16:creationId xmlns:a16="http://schemas.microsoft.com/office/drawing/2014/main" id="{0892F601-BE82-405C-B11F-DD0BA9115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21" name="Picture 20" descr="Chart, line chart&#10;&#10;Description automatically generated">
            <a:extLst>
              <a:ext uri="{FF2B5EF4-FFF2-40B4-BE49-F238E27FC236}">
                <a16:creationId xmlns:a16="http://schemas.microsoft.com/office/drawing/2014/main" id="{190F5A3F-348E-49B6-A5FB-DD5AB423D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22" name="Rectangle 21">
            <a:extLst>
              <a:ext uri="{FF2B5EF4-FFF2-40B4-BE49-F238E27FC236}">
                <a16:creationId xmlns:a16="http://schemas.microsoft.com/office/drawing/2014/main" id="{52F0E1FC-4F1B-41A0-8EF0-20B672E32B39}"/>
              </a:ext>
            </a:extLst>
          </p:cNvPr>
          <p:cNvSpPr/>
          <p:nvPr/>
        </p:nvSpPr>
        <p:spPr bwMode="auto">
          <a:xfrm>
            <a:off x="3283305" y="4581427"/>
            <a:ext cx="754145" cy="4713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50B5AD08-782B-450F-AD0C-3FB0CC84A3B6}"/>
              </a:ext>
            </a:extLst>
          </p:cNvPr>
          <p:cNvSpPr/>
          <p:nvPr/>
        </p:nvSpPr>
        <p:spPr bwMode="auto">
          <a:xfrm>
            <a:off x="3283305" y="5329852"/>
            <a:ext cx="754145" cy="4713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179B65D0-0B3F-415E-9067-149D1494E137}"/>
              </a:ext>
            </a:extLst>
          </p:cNvPr>
          <p:cNvPicPr>
            <a:picLocks noChangeAspect="1"/>
          </p:cNvPicPr>
          <p:nvPr/>
        </p:nvPicPr>
        <p:blipFill rotWithShape="1">
          <a:blip r:embed="rId5">
            <a:extLst>
              <a:ext uri="{28A0092B-C50C-407E-A947-70E740481C1C}">
                <a14:useLocalDpi xmlns:a14="http://schemas.microsoft.com/office/drawing/2010/main" val="0"/>
              </a:ext>
            </a:extLst>
          </a:blip>
          <a:srcRect l="49361" t="62263" r="40628" b="30092"/>
          <a:stretch/>
        </p:blipFill>
        <p:spPr>
          <a:xfrm>
            <a:off x="927474" y="5872428"/>
            <a:ext cx="494339" cy="343151"/>
          </a:xfrm>
          <a:prstGeom prst="rect">
            <a:avLst/>
          </a:prstGeom>
        </p:spPr>
      </p:pic>
      <p:pic>
        <p:nvPicPr>
          <p:cNvPr id="14" name="Picture 13" descr="Chart, line chart&#10;&#10;Description automatically generated">
            <a:extLst>
              <a:ext uri="{FF2B5EF4-FFF2-40B4-BE49-F238E27FC236}">
                <a16:creationId xmlns:a16="http://schemas.microsoft.com/office/drawing/2014/main" id="{3C90DC05-8EF5-4EFB-8B79-5EF9D34083E3}"/>
              </a:ext>
            </a:extLst>
          </p:cNvPr>
          <p:cNvPicPr>
            <a:picLocks noChangeAspect="1"/>
          </p:cNvPicPr>
          <p:nvPr/>
        </p:nvPicPr>
        <p:blipFill rotWithShape="1">
          <a:blip r:embed="rId5">
            <a:extLst>
              <a:ext uri="{28A0092B-C50C-407E-A947-70E740481C1C}">
                <a14:useLocalDpi xmlns:a14="http://schemas.microsoft.com/office/drawing/2010/main" val="0"/>
              </a:ext>
            </a:extLst>
          </a:blip>
          <a:srcRect l="51671" t="46378" r="37447" b="48790"/>
          <a:stretch/>
        </p:blipFill>
        <p:spPr>
          <a:xfrm>
            <a:off x="2030523" y="6501225"/>
            <a:ext cx="537328" cy="216925"/>
          </a:xfrm>
          <a:prstGeom prst="rect">
            <a:avLst/>
          </a:prstGeom>
        </p:spPr>
      </p:pic>
      <p:sp>
        <p:nvSpPr>
          <p:cNvPr id="24" name="TextBox 23">
            <a:extLst>
              <a:ext uri="{FF2B5EF4-FFF2-40B4-BE49-F238E27FC236}">
                <a16:creationId xmlns:a16="http://schemas.microsoft.com/office/drawing/2014/main" id="{3CB44AFC-0EC5-4F50-89BF-12463208CE64}"/>
              </a:ext>
            </a:extLst>
          </p:cNvPr>
          <p:cNvSpPr txBox="1"/>
          <p:nvPr/>
        </p:nvSpPr>
        <p:spPr>
          <a:xfrm>
            <a:off x="2327815" y="5841076"/>
            <a:ext cx="298480" cy="338554"/>
          </a:xfrm>
          <a:prstGeom prst="rect">
            <a:avLst/>
          </a:prstGeom>
          <a:noFill/>
        </p:spPr>
        <p:txBody>
          <a:bodyPr wrap="none" rtlCol="0">
            <a:spAutoFit/>
          </a:bodyPr>
          <a:lstStyle/>
          <a:p>
            <a:r>
              <a:rPr lang="en-US" sz="1600" dirty="0">
                <a:solidFill>
                  <a:srgbClr val="3333CC"/>
                </a:solidFill>
              </a:rPr>
              <a:t>2</a:t>
            </a:r>
          </a:p>
        </p:txBody>
      </p:sp>
      <p:pic>
        <p:nvPicPr>
          <p:cNvPr id="16" name="Picture 15">
            <a:extLst>
              <a:ext uri="{FF2B5EF4-FFF2-40B4-BE49-F238E27FC236}">
                <a16:creationId xmlns:a16="http://schemas.microsoft.com/office/drawing/2014/main" id="{E83D786B-C3EA-4A36-8BE7-7868BAC86E9E}"/>
              </a:ext>
            </a:extLst>
          </p:cNvPr>
          <p:cNvPicPr>
            <a:picLocks noChangeAspect="1"/>
          </p:cNvPicPr>
          <p:nvPr/>
        </p:nvPicPr>
        <p:blipFill rotWithShape="1">
          <a:blip r:embed="rId2">
            <a:alphaModFix/>
          </a:blip>
          <a:srcRect l="1261" t="14636" r="4253" b="64439"/>
          <a:stretch/>
        </p:blipFill>
        <p:spPr>
          <a:xfrm>
            <a:off x="6967104" y="1440329"/>
            <a:ext cx="6400800" cy="767810"/>
          </a:xfrm>
          <a:prstGeom prst="rect">
            <a:avLst/>
          </a:prstGeom>
        </p:spPr>
      </p:pic>
      <p:pic>
        <p:nvPicPr>
          <p:cNvPr id="17" name="Picture 16">
            <a:extLst>
              <a:ext uri="{FF2B5EF4-FFF2-40B4-BE49-F238E27FC236}">
                <a16:creationId xmlns:a16="http://schemas.microsoft.com/office/drawing/2014/main" id="{2E3C417C-3D25-46AE-BD23-EDA4F3EC2E1B}"/>
              </a:ext>
            </a:extLst>
          </p:cNvPr>
          <p:cNvPicPr>
            <a:picLocks noChangeAspect="1"/>
          </p:cNvPicPr>
          <p:nvPr/>
        </p:nvPicPr>
        <p:blipFill rotWithShape="1">
          <a:blip r:embed="rId2">
            <a:alphaModFix/>
          </a:blip>
          <a:srcRect l="1261" t="50307" r="4253" b="40341"/>
          <a:stretch/>
        </p:blipFill>
        <p:spPr>
          <a:xfrm>
            <a:off x="6967104" y="2578679"/>
            <a:ext cx="6400800" cy="343151"/>
          </a:xfrm>
          <a:prstGeom prst="rect">
            <a:avLst/>
          </a:prstGeom>
        </p:spPr>
      </p:pic>
      <p:sp>
        <p:nvSpPr>
          <p:cNvPr id="18" name="Rectangle 17">
            <a:hlinkClick r:id="rId6" action="ppaction://hlinksldjump"/>
            <a:extLst>
              <a:ext uri="{FF2B5EF4-FFF2-40B4-BE49-F238E27FC236}">
                <a16:creationId xmlns:a16="http://schemas.microsoft.com/office/drawing/2014/main" id="{BEE424D6-AC00-48F3-85B4-6297E89D42E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12066850"/>
      </p:ext>
    </p:extLst>
  </p:cSld>
  <p:clrMapOvr>
    <a:masterClrMapping/>
  </p:clrMapOvr>
  <p:transition advClick="0"/>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8181D6AB-339B-4F9F-A626-DB8ABC9D6DA1}"/>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pic>
        <p:nvPicPr>
          <p:cNvPr id="57" name="Picture 56">
            <a:extLst>
              <a:ext uri="{FF2B5EF4-FFF2-40B4-BE49-F238E27FC236}">
                <a16:creationId xmlns:a16="http://schemas.microsoft.com/office/drawing/2014/main" id="{0F0CC918-52B7-4EBF-BCF1-6DB7952E8C00}"/>
              </a:ext>
            </a:extLst>
          </p:cNvPr>
          <p:cNvPicPr>
            <a:picLocks noChangeAspect="1"/>
          </p:cNvPicPr>
          <p:nvPr/>
        </p:nvPicPr>
        <p:blipFill rotWithShape="1">
          <a:blip r:embed="rId3">
            <a:alphaModFix/>
          </a:blip>
          <a:srcRect l="1261" t="40209" r="4253" b="50439"/>
          <a:stretch/>
        </p:blipFill>
        <p:spPr>
          <a:xfrm>
            <a:off x="6967104" y="2208139"/>
            <a:ext cx="6400800" cy="343150"/>
          </a:xfrm>
          <a:prstGeom prst="rect">
            <a:avLst/>
          </a:prstGeom>
        </p:spPr>
      </p:pic>
      <p:pic>
        <p:nvPicPr>
          <p:cNvPr id="58" name="Picture 57">
            <a:extLst>
              <a:ext uri="{FF2B5EF4-FFF2-40B4-BE49-F238E27FC236}">
                <a16:creationId xmlns:a16="http://schemas.microsoft.com/office/drawing/2014/main" id="{B716CB57-66BF-4EDE-9701-7B81B672D7BA}"/>
              </a:ext>
            </a:extLst>
          </p:cNvPr>
          <p:cNvPicPr>
            <a:picLocks noChangeAspect="1"/>
          </p:cNvPicPr>
          <p:nvPr/>
        </p:nvPicPr>
        <p:blipFill rotWithShape="1">
          <a:blip r:embed="rId3">
            <a:alphaModFix/>
          </a:blip>
          <a:srcRect l="1261" t="59659" r="4253" b="21901"/>
          <a:stretch/>
        </p:blipFill>
        <p:spPr>
          <a:xfrm>
            <a:off x="6967104" y="2921829"/>
            <a:ext cx="6400800" cy="676627"/>
          </a:xfrm>
          <a:prstGeom prst="rect">
            <a:avLst/>
          </a:prstGeom>
        </p:spPr>
      </p:pic>
      <p:pic>
        <p:nvPicPr>
          <p:cNvPr id="59" name="Picture 58">
            <a:extLst>
              <a:ext uri="{FF2B5EF4-FFF2-40B4-BE49-F238E27FC236}">
                <a16:creationId xmlns:a16="http://schemas.microsoft.com/office/drawing/2014/main" id="{F5F39355-D2BC-4A18-BDC1-0D7187C28C8B}"/>
              </a:ext>
            </a:extLst>
          </p:cNvPr>
          <p:cNvPicPr>
            <a:picLocks noChangeAspect="1"/>
          </p:cNvPicPr>
          <p:nvPr/>
        </p:nvPicPr>
        <p:blipFill rotWithShape="1">
          <a:blip r:embed="rId3">
            <a:alphaModFix/>
          </a:blip>
          <a:srcRect l="1261" t="14636" r="4253" b="64439"/>
          <a:stretch/>
        </p:blipFill>
        <p:spPr>
          <a:xfrm>
            <a:off x="6967104" y="1440329"/>
            <a:ext cx="6400800" cy="767810"/>
          </a:xfrm>
          <a:prstGeom prst="rect">
            <a:avLst/>
          </a:prstGeom>
        </p:spPr>
      </p:pic>
      <p:pic>
        <p:nvPicPr>
          <p:cNvPr id="60" name="Picture 59">
            <a:extLst>
              <a:ext uri="{FF2B5EF4-FFF2-40B4-BE49-F238E27FC236}">
                <a16:creationId xmlns:a16="http://schemas.microsoft.com/office/drawing/2014/main" id="{F1F7A82E-D123-4C48-B5EC-ADDB576210BB}"/>
              </a:ext>
            </a:extLst>
          </p:cNvPr>
          <p:cNvPicPr>
            <a:picLocks noChangeAspect="1"/>
          </p:cNvPicPr>
          <p:nvPr/>
        </p:nvPicPr>
        <p:blipFill rotWithShape="1">
          <a:blip r:embed="rId3">
            <a:alphaModFix/>
          </a:blip>
          <a:srcRect l="1261" t="50307" r="4253" b="40341"/>
          <a:stretch/>
        </p:blipFill>
        <p:spPr>
          <a:xfrm>
            <a:off x="6967104" y="2578679"/>
            <a:ext cx="6400800" cy="343151"/>
          </a:xfrm>
          <a:prstGeom prst="rect">
            <a:avLst/>
          </a:prstGeom>
        </p:spPr>
      </p:pic>
      <p:sp>
        <p:nvSpPr>
          <p:cNvPr id="55" name="Rectangle 54">
            <a:hlinkClick r:id="rId4" action="ppaction://hlinksldjump"/>
            <a:extLst>
              <a:ext uri="{FF2B5EF4-FFF2-40B4-BE49-F238E27FC236}">
                <a16:creationId xmlns:a16="http://schemas.microsoft.com/office/drawing/2014/main" id="{D37EB5FB-45CC-4CB8-AC7A-05C86596B31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92126953"/>
      </p:ext>
    </p:extLst>
  </p:cSld>
  <p:clrMapOvr>
    <a:masterClrMapping/>
  </p:clrMapOvr>
  <p:transition advClick="0"/>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5" name="TextBox 54">
            <a:extLst>
              <a:ext uri="{FF2B5EF4-FFF2-40B4-BE49-F238E27FC236}">
                <a16:creationId xmlns:a16="http://schemas.microsoft.com/office/drawing/2014/main" id="{103048F0-BFAC-4F56-AFB2-4C6F4D6F1926}"/>
              </a:ext>
            </a:extLst>
          </p:cNvPr>
          <p:cNvSpPr txBox="1"/>
          <p:nvPr/>
        </p:nvSpPr>
        <p:spPr>
          <a:xfrm>
            <a:off x="2369089" y="3907747"/>
            <a:ext cx="612668" cy="461665"/>
          </a:xfrm>
          <a:prstGeom prst="rect">
            <a:avLst/>
          </a:prstGeom>
          <a:noFill/>
        </p:spPr>
        <p:txBody>
          <a:bodyPr wrap="none" rtlCol="0">
            <a:spAutoFit/>
          </a:bodyPr>
          <a:lstStyle/>
          <a:p>
            <a:r>
              <a:rPr lang="en-US" sz="2400" dirty="0">
                <a:solidFill>
                  <a:srgbClr val="FF0000"/>
                </a:solidFill>
              </a:rPr>
              <a:t>0.4</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4E50DDDE-7F57-46B4-B004-A16BB1B8F653}"/>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sp>
        <p:nvSpPr>
          <p:cNvPr id="15" name="Rectangle 14">
            <a:extLst>
              <a:ext uri="{FF2B5EF4-FFF2-40B4-BE49-F238E27FC236}">
                <a16:creationId xmlns:a16="http://schemas.microsoft.com/office/drawing/2014/main" id="{2E2C2EDD-5FA7-4AFA-85EB-7E83B5B984E0}"/>
              </a:ext>
            </a:extLst>
          </p:cNvPr>
          <p:cNvSpPr/>
          <p:nvPr/>
        </p:nvSpPr>
        <p:spPr bwMode="auto">
          <a:xfrm>
            <a:off x="1451774" y="3847060"/>
            <a:ext cx="1856232" cy="18288"/>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8" name="Rectangle 57">
            <a:extLst>
              <a:ext uri="{FF2B5EF4-FFF2-40B4-BE49-F238E27FC236}">
                <a16:creationId xmlns:a16="http://schemas.microsoft.com/office/drawing/2014/main" id="{E03F3415-FD93-4923-B84B-72B319327136}"/>
              </a:ext>
            </a:extLst>
          </p:cNvPr>
          <p:cNvSpPr/>
          <p:nvPr/>
        </p:nvSpPr>
        <p:spPr bwMode="auto">
          <a:xfrm>
            <a:off x="2690321" y="3846198"/>
            <a:ext cx="612648" cy="182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5D0F292F-4FC1-43AA-866C-60D2B35B936C}"/>
              </a:ext>
            </a:extLst>
          </p:cNvPr>
          <p:cNvSpPr/>
          <p:nvPr/>
        </p:nvSpPr>
        <p:spPr bwMode="auto">
          <a:xfrm>
            <a:off x="2623147" y="3768243"/>
            <a:ext cx="137160" cy="1371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57" name="Picture 56">
            <a:extLst>
              <a:ext uri="{FF2B5EF4-FFF2-40B4-BE49-F238E27FC236}">
                <a16:creationId xmlns:a16="http://schemas.microsoft.com/office/drawing/2014/main" id="{E0021C54-FEB9-4BC4-A3C2-262DEB5931E1}"/>
              </a:ext>
            </a:extLst>
          </p:cNvPr>
          <p:cNvPicPr>
            <a:picLocks noChangeAspect="1"/>
          </p:cNvPicPr>
          <p:nvPr/>
        </p:nvPicPr>
        <p:blipFill rotWithShape="1">
          <a:blip r:embed="rId3">
            <a:alphaModFix/>
          </a:blip>
          <a:srcRect l="1261" t="40209" r="4253" b="50439"/>
          <a:stretch/>
        </p:blipFill>
        <p:spPr>
          <a:xfrm>
            <a:off x="6967104" y="2208139"/>
            <a:ext cx="6400800" cy="343150"/>
          </a:xfrm>
          <a:prstGeom prst="rect">
            <a:avLst/>
          </a:prstGeom>
        </p:spPr>
      </p:pic>
      <p:pic>
        <p:nvPicPr>
          <p:cNvPr id="59" name="Picture 58">
            <a:extLst>
              <a:ext uri="{FF2B5EF4-FFF2-40B4-BE49-F238E27FC236}">
                <a16:creationId xmlns:a16="http://schemas.microsoft.com/office/drawing/2014/main" id="{273D70BD-DC2D-472C-A250-4060FCA0558A}"/>
              </a:ext>
            </a:extLst>
          </p:cNvPr>
          <p:cNvPicPr>
            <a:picLocks noChangeAspect="1"/>
          </p:cNvPicPr>
          <p:nvPr/>
        </p:nvPicPr>
        <p:blipFill rotWithShape="1">
          <a:blip r:embed="rId3">
            <a:alphaModFix/>
          </a:blip>
          <a:srcRect l="1261" t="59659" r="4253" b="21901"/>
          <a:stretch/>
        </p:blipFill>
        <p:spPr>
          <a:xfrm>
            <a:off x="6967104" y="2921829"/>
            <a:ext cx="6400800" cy="676627"/>
          </a:xfrm>
          <a:prstGeom prst="rect">
            <a:avLst/>
          </a:prstGeom>
        </p:spPr>
      </p:pic>
      <p:pic>
        <p:nvPicPr>
          <p:cNvPr id="60" name="Picture 59">
            <a:extLst>
              <a:ext uri="{FF2B5EF4-FFF2-40B4-BE49-F238E27FC236}">
                <a16:creationId xmlns:a16="http://schemas.microsoft.com/office/drawing/2014/main" id="{BF84223C-CAB0-4551-B528-5555AE449689}"/>
              </a:ext>
            </a:extLst>
          </p:cNvPr>
          <p:cNvPicPr>
            <a:picLocks noChangeAspect="1"/>
          </p:cNvPicPr>
          <p:nvPr/>
        </p:nvPicPr>
        <p:blipFill rotWithShape="1">
          <a:blip r:embed="rId3">
            <a:alphaModFix/>
          </a:blip>
          <a:srcRect l="1261" t="14636" r="4253" b="64439"/>
          <a:stretch/>
        </p:blipFill>
        <p:spPr>
          <a:xfrm>
            <a:off x="6967104" y="1440329"/>
            <a:ext cx="6400800" cy="767810"/>
          </a:xfrm>
          <a:prstGeom prst="rect">
            <a:avLst/>
          </a:prstGeom>
        </p:spPr>
      </p:pic>
      <p:pic>
        <p:nvPicPr>
          <p:cNvPr id="61" name="Picture 60">
            <a:extLst>
              <a:ext uri="{FF2B5EF4-FFF2-40B4-BE49-F238E27FC236}">
                <a16:creationId xmlns:a16="http://schemas.microsoft.com/office/drawing/2014/main" id="{DCFDFBE5-35AE-4CB7-8AA8-8AE1A554E961}"/>
              </a:ext>
            </a:extLst>
          </p:cNvPr>
          <p:cNvPicPr>
            <a:picLocks noChangeAspect="1"/>
          </p:cNvPicPr>
          <p:nvPr/>
        </p:nvPicPr>
        <p:blipFill rotWithShape="1">
          <a:blip r:embed="rId3">
            <a:alphaModFix/>
          </a:blip>
          <a:srcRect l="1261" t="50307" r="4253" b="40341"/>
          <a:stretch/>
        </p:blipFill>
        <p:spPr>
          <a:xfrm>
            <a:off x="6967104" y="2578679"/>
            <a:ext cx="6400800" cy="343151"/>
          </a:xfrm>
          <a:prstGeom prst="rect">
            <a:avLst/>
          </a:prstGeom>
        </p:spPr>
      </p:pic>
      <p:sp>
        <p:nvSpPr>
          <p:cNvPr id="62" name="Rectangle 61">
            <a:hlinkClick r:id="rId4" action="ppaction://hlinksldjump"/>
            <a:extLst>
              <a:ext uri="{FF2B5EF4-FFF2-40B4-BE49-F238E27FC236}">
                <a16:creationId xmlns:a16="http://schemas.microsoft.com/office/drawing/2014/main" id="{75A8A01E-2A0C-413D-AC48-D595733366E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92005621"/>
      </p:ext>
    </p:extLst>
  </p:cSld>
  <p:clrMapOvr>
    <a:masterClrMapping/>
  </p:clrMapOvr>
  <p:transition advClick="0"/>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5" name="TextBox 54">
            <a:extLst>
              <a:ext uri="{FF2B5EF4-FFF2-40B4-BE49-F238E27FC236}">
                <a16:creationId xmlns:a16="http://schemas.microsoft.com/office/drawing/2014/main" id="{103048F0-BFAC-4F56-AFB2-4C6F4D6F1926}"/>
              </a:ext>
            </a:extLst>
          </p:cNvPr>
          <p:cNvSpPr txBox="1"/>
          <p:nvPr/>
        </p:nvSpPr>
        <p:spPr>
          <a:xfrm>
            <a:off x="2369089" y="3907747"/>
            <a:ext cx="612668" cy="461665"/>
          </a:xfrm>
          <a:prstGeom prst="rect">
            <a:avLst/>
          </a:prstGeom>
          <a:noFill/>
        </p:spPr>
        <p:txBody>
          <a:bodyPr wrap="none" rtlCol="0">
            <a:spAutoFit/>
          </a:bodyPr>
          <a:lstStyle/>
          <a:p>
            <a:r>
              <a:rPr lang="en-US" sz="2400" dirty="0">
                <a:solidFill>
                  <a:srgbClr val="FF0000"/>
                </a:solidFill>
              </a:rPr>
              <a:t>0.4</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4E50DDDE-7F57-46B4-B004-A16BB1B8F653}"/>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sp>
        <p:nvSpPr>
          <p:cNvPr id="15" name="Rectangle 14">
            <a:extLst>
              <a:ext uri="{FF2B5EF4-FFF2-40B4-BE49-F238E27FC236}">
                <a16:creationId xmlns:a16="http://schemas.microsoft.com/office/drawing/2014/main" id="{2E2C2EDD-5FA7-4AFA-85EB-7E83B5B984E0}"/>
              </a:ext>
            </a:extLst>
          </p:cNvPr>
          <p:cNvSpPr/>
          <p:nvPr/>
        </p:nvSpPr>
        <p:spPr bwMode="auto">
          <a:xfrm>
            <a:off x="1451774" y="3847060"/>
            <a:ext cx="1856232" cy="18288"/>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8" name="Rectangle 57">
            <a:extLst>
              <a:ext uri="{FF2B5EF4-FFF2-40B4-BE49-F238E27FC236}">
                <a16:creationId xmlns:a16="http://schemas.microsoft.com/office/drawing/2014/main" id="{E03F3415-FD93-4923-B84B-72B319327136}"/>
              </a:ext>
            </a:extLst>
          </p:cNvPr>
          <p:cNvSpPr/>
          <p:nvPr/>
        </p:nvSpPr>
        <p:spPr bwMode="auto">
          <a:xfrm>
            <a:off x="2708019" y="3843734"/>
            <a:ext cx="612648" cy="18288"/>
          </a:xfrm>
          <a:prstGeom prst="rect">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solidFill>
                  <a:schemeClr val="tx1"/>
                </a:solidFill>
              </a:ln>
              <a:solidFill>
                <a:schemeClr val="tx1"/>
              </a:solidFill>
              <a:effectLst/>
              <a:latin typeface="Arial" charset="0"/>
            </a:endParaRPr>
          </a:p>
        </p:txBody>
      </p:sp>
      <p:sp>
        <p:nvSpPr>
          <p:cNvPr id="7" name="Oval 6">
            <a:extLst>
              <a:ext uri="{FF2B5EF4-FFF2-40B4-BE49-F238E27FC236}">
                <a16:creationId xmlns:a16="http://schemas.microsoft.com/office/drawing/2014/main" id="{5D0F292F-4FC1-43AA-866C-60D2B35B936C}"/>
              </a:ext>
            </a:extLst>
          </p:cNvPr>
          <p:cNvSpPr/>
          <p:nvPr/>
        </p:nvSpPr>
        <p:spPr bwMode="auto">
          <a:xfrm>
            <a:off x="2623147" y="3768243"/>
            <a:ext cx="137160" cy="1371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26C320-4975-4097-8657-96ACD3DCB0DC}"/>
                  </a:ext>
                </a:extLst>
              </p:cNvPr>
              <p:cNvSpPr txBox="1"/>
              <p:nvPr/>
            </p:nvSpPr>
            <p:spPr>
              <a:xfrm>
                <a:off x="1528179" y="5231870"/>
                <a:ext cx="3205749"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𝝀</m:t>
                          </m:r>
                        </m:e>
                        <m:sub>
                          <m:r>
                            <a:rPr lang="en-US" sz="2800" b="0" i="1" smtClean="0">
                              <a:latin typeface="Cambria Math" panose="02040503050406030204" pitchFamily="18" charset="0"/>
                              <a:ea typeface="Cambria Math" panose="02040503050406030204" pitchFamily="18" charset="0"/>
                            </a:rPr>
                            <m:t>𝑗𝑘</m:t>
                          </m:r>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0.5−</m:t>
                          </m:r>
                          <m:r>
                            <a:rPr lang="en-US" sz="2800" b="0" i="1" smtClean="0">
                              <a:solidFill>
                                <a:srgbClr val="FF0000"/>
                              </a:solidFill>
                              <a:latin typeface="Cambria Math" panose="02040503050406030204" pitchFamily="18" charset="0"/>
                            </a:rPr>
                            <m:t>0.4</m:t>
                          </m:r>
                        </m:num>
                        <m:den>
                          <m:r>
                            <a:rPr lang="en-US" sz="2800" b="0" i="1" smtClean="0">
                              <a:latin typeface="Cambria Math" panose="02040503050406030204" pitchFamily="18" charset="0"/>
                            </a:rPr>
                            <m:t>0.5−0.2</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oMath>
                  </m:oMathPara>
                </a14:m>
                <a:endParaRPr lang="en-US" sz="2800" dirty="0"/>
              </a:p>
            </p:txBody>
          </p:sp>
        </mc:Choice>
        <mc:Fallback xmlns="">
          <p:sp>
            <p:nvSpPr>
              <p:cNvPr id="8" name="TextBox 7">
                <a:extLst>
                  <a:ext uri="{FF2B5EF4-FFF2-40B4-BE49-F238E27FC236}">
                    <a16:creationId xmlns:a16="http://schemas.microsoft.com/office/drawing/2014/main" id="{C926C320-4975-4097-8657-96ACD3DCB0DC}"/>
                  </a:ext>
                </a:extLst>
              </p:cNvPr>
              <p:cNvSpPr txBox="1">
                <a:spLocks noRot="1" noChangeAspect="1" noMove="1" noResize="1" noEditPoints="1" noAdjustHandles="1" noChangeArrowheads="1" noChangeShapeType="1" noTextEdit="1"/>
              </p:cNvSpPr>
              <p:nvPr/>
            </p:nvSpPr>
            <p:spPr>
              <a:xfrm>
                <a:off x="1528179" y="5231870"/>
                <a:ext cx="3205749" cy="818237"/>
              </a:xfrm>
              <a:prstGeom prst="rect">
                <a:avLst/>
              </a:prstGeom>
              <a:blipFill>
                <a:blip r:embed="rId4"/>
                <a:stretch>
                  <a:fillRect/>
                </a:stretch>
              </a:blipFill>
            </p:spPr>
            <p:txBody>
              <a:bodyPr/>
              <a:lstStyle/>
              <a:p>
                <a:r>
                  <a:rPr lang="en-US">
                    <a:noFill/>
                  </a:rPr>
                  <a:t> </a:t>
                </a:r>
              </a:p>
            </p:txBody>
          </p:sp>
        </mc:Fallback>
      </mc:AlternateContent>
      <p:pic>
        <p:nvPicPr>
          <p:cNvPr id="57" name="Picture 56">
            <a:extLst>
              <a:ext uri="{FF2B5EF4-FFF2-40B4-BE49-F238E27FC236}">
                <a16:creationId xmlns:a16="http://schemas.microsoft.com/office/drawing/2014/main" id="{77532E74-79AD-479B-864D-B5F1D05B4234}"/>
              </a:ext>
            </a:extLst>
          </p:cNvPr>
          <p:cNvPicPr>
            <a:picLocks noChangeAspect="1"/>
          </p:cNvPicPr>
          <p:nvPr/>
        </p:nvPicPr>
        <p:blipFill rotWithShape="1">
          <a:blip r:embed="rId5">
            <a:alphaModFix/>
          </a:blip>
          <a:srcRect l="1261" t="40209" r="4253" b="50439"/>
          <a:stretch/>
        </p:blipFill>
        <p:spPr>
          <a:xfrm>
            <a:off x="6967104" y="2208139"/>
            <a:ext cx="6400800" cy="343150"/>
          </a:xfrm>
          <a:prstGeom prst="rect">
            <a:avLst/>
          </a:prstGeom>
        </p:spPr>
      </p:pic>
      <p:pic>
        <p:nvPicPr>
          <p:cNvPr id="59" name="Picture 58">
            <a:extLst>
              <a:ext uri="{FF2B5EF4-FFF2-40B4-BE49-F238E27FC236}">
                <a16:creationId xmlns:a16="http://schemas.microsoft.com/office/drawing/2014/main" id="{632EECA6-F16F-4BD3-A80E-ECB090D0D80D}"/>
              </a:ext>
            </a:extLst>
          </p:cNvPr>
          <p:cNvPicPr>
            <a:picLocks noChangeAspect="1"/>
          </p:cNvPicPr>
          <p:nvPr/>
        </p:nvPicPr>
        <p:blipFill rotWithShape="1">
          <a:blip r:embed="rId5">
            <a:alphaModFix/>
          </a:blip>
          <a:srcRect l="1261" t="59659" r="4253" b="21901"/>
          <a:stretch/>
        </p:blipFill>
        <p:spPr>
          <a:xfrm>
            <a:off x="6967104" y="2921829"/>
            <a:ext cx="6400800" cy="676627"/>
          </a:xfrm>
          <a:prstGeom prst="rect">
            <a:avLst/>
          </a:prstGeom>
        </p:spPr>
      </p:pic>
      <p:pic>
        <p:nvPicPr>
          <p:cNvPr id="60" name="Picture 59">
            <a:extLst>
              <a:ext uri="{FF2B5EF4-FFF2-40B4-BE49-F238E27FC236}">
                <a16:creationId xmlns:a16="http://schemas.microsoft.com/office/drawing/2014/main" id="{56EF31CC-EE72-47AB-8150-121267BB2580}"/>
              </a:ext>
            </a:extLst>
          </p:cNvPr>
          <p:cNvPicPr>
            <a:picLocks noChangeAspect="1"/>
          </p:cNvPicPr>
          <p:nvPr/>
        </p:nvPicPr>
        <p:blipFill rotWithShape="1">
          <a:blip r:embed="rId5">
            <a:alphaModFix/>
          </a:blip>
          <a:srcRect l="1261" t="14636" r="4253" b="64439"/>
          <a:stretch/>
        </p:blipFill>
        <p:spPr>
          <a:xfrm>
            <a:off x="6967104" y="1440329"/>
            <a:ext cx="6400800" cy="767810"/>
          </a:xfrm>
          <a:prstGeom prst="rect">
            <a:avLst/>
          </a:prstGeom>
        </p:spPr>
      </p:pic>
      <p:pic>
        <p:nvPicPr>
          <p:cNvPr id="61" name="Picture 60">
            <a:extLst>
              <a:ext uri="{FF2B5EF4-FFF2-40B4-BE49-F238E27FC236}">
                <a16:creationId xmlns:a16="http://schemas.microsoft.com/office/drawing/2014/main" id="{AA66CC87-23D8-4E78-81B6-21294A004F38}"/>
              </a:ext>
            </a:extLst>
          </p:cNvPr>
          <p:cNvPicPr>
            <a:picLocks noChangeAspect="1"/>
          </p:cNvPicPr>
          <p:nvPr/>
        </p:nvPicPr>
        <p:blipFill rotWithShape="1">
          <a:blip r:embed="rId5">
            <a:alphaModFix/>
          </a:blip>
          <a:srcRect l="1261" t="50307" r="4253" b="40341"/>
          <a:stretch/>
        </p:blipFill>
        <p:spPr>
          <a:xfrm>
            <a:off x="6967104" y="2578679"/>
            <a:ext cx="6400800" cy="343151"/>
          </a:xfrm>
          <a:prstGeom prst="rect">
            <a:avLst/>
          </a:prstGeom>
        </p:spPr>
      </p:pic>
      <p:sp>
        <p:nvSpPr>
          <p:cNvPr id="62" name="Rectangle 61">
            <a:hlinkClick r:id="rId6" action="ppaction://hlinksldjump"/>
            <a:extLst>
              <a:ext uri="{FF2B5EF4-FFF2-40B4-BE49-F238E27FC236}">
                <a16:creationId xmlns:a16="http://schemas.microsoft.com/office/drawing/2014/main" id="{15C4A43B-BAD6-4C4B-A833-F21E7A624F1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7056131"/>
      </p:ext>
    </p:extLst>
  </p:cSld>
  <p:clrMapOvr>
    <a:masterClrMapping/>
  </p:clrMapOvr>
  <p:transition advClick="0"/>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Modeling Value Functions</a:t>
            </a:r>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5" name="TextBox 54">
            <a:extLst>
              <a:ext uri="{FF2B5EF4-FFF2-40B4-BE49-F238E27FC236}">
                <a16:creationId xmlns:a16="http://schemas.microsoft.com/office/drawing/2014/main" id="{103048F0-BFAC-4F56-AFB2-4C6F4D6F1926}"/>
              </a:ext>
            </a:extLst>
          </p:cNvPr>
          <p:cNvSpPr txBox="1"/>
          <p:nvPr/>
        </p:nvSpPr>
        <p:spPr>
          <a:xfrm>
            <a:off x="2369089" y="3907747"/>
            <a:ext cx="612668" cy="461665"/>
          </a:xfrm>
          <a:prstGeom prst="rect">
            <a:avLst/>
          </a:prstGeom>
          <a:noFill/>
        </p:spPr>
        <p:txBody>
          <a:bodyPr wrap="none" rtlCol="0">
            <a:spAutoFit/>
          </a:bodyPr>
          <a:lstStyle/>
          <a:p>
            <a:r>
              <a:rPr lang="en-US" sz="2400" dirty="0">
                <a:solidFill>
                  <a:sysClr val="windowText" lastClr="000000"/>
                </a:solidFill>
              </a:rPr>
              <a:t>0.4</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4E50DDDE-7F57-46B4-B004-A16BB1B8F653}"/>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sp>
        <p:nvSpPr>
          <p:cNvPr id="15" name="Rectangle 14">
            <a:extLst>
              <a:ext uri="{FF2B5EF4-FFF2-40B4-BE49-F238E27FC236}">
                <a16:creationId xmlns:a16="http://schemas.microsoft.com/office/drawing/2014/main" id="{2E2C2EDD-5FA7-4AFA-85EB-7E83B5B984E0}"/>
              </a:ext>
            </a:extLst>
          </p:cNvPr>
          <p:cNvSpPr/>
          <p:nvPr/>
        </p:nvSpPr>
        <p:spPr bwMode="auto">
          <a:xfrm>
            <a:off x="1451774" y="3847060"/>
            <a:ext cx="1856232" cy="18288"/>
          </a:xfrm>
          <a:prstGeom prst="rect">
            <a:avLst/>
          </a:prstGeom>
          <a:solidFill>
            <a:srgbClr val="3333CC"/>
          </a:solidFill>
          <a:ln w="38100"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5D0F292F-4FC1-43AA-866C-60D2B35B936C}"/>
              </a:ext>
            </a:extLst>
          </p:cNvPr>
          <p:cNvSpPr/>
          <p:nvPr/>
        </p:nvSpPr>
        <p:spPr bwMode="auto">
          <a:xfrm>
            <a:off x="2623147" y="3768243"/>
            <a:ext cx="137160" cy="1371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26C320-4975-4097-8657-96ACD3DCB0DC}"/>
                  </a:ext>
                </a:extLst>
              </p:cNvPr>
              <p:cNvSpPr txBox="1"/>
              <p:nvPr/>
            </p:nvSpPr>
            <p:spPr>
              <a:xfrm>
                <a:off x="1484845" y="5462525"/>
                <a:ext cx="142949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𝒚</m:t>
                          </m:r>
                        </m:e>
                        <m:sub>
                          <m:r>
                            <a:rPr lang="en-US" sz="2800" b="0" i="1" smtClean="0">
                              <a:latin typeface="Cambria Math" panose="02040503050406030204" pitchFamily="18" charset="0"/>
                              <a:ea typeface="Cambria Math" panose="02040503050406030204" pitchFamily="18" charset="0"/>
                            </a:rPr>
                            <m:t>𝑗𝑘</m:t>
                          </m:r>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rPr>
                        <m:t>1</m:t>
                      </m:r>
                    </m:oMath>
                  </m:oMathPara>
                </a14:m>
                <a:endParaRPr lang="en-US" sz="2800" dirty="0"/>
              </a:p>
            </p:txBody>
          </p:sp>
        </mc:Choice>
        <mc:Fallback xmlns="">
          <p:sp>
            <p:nvSpPr>
              <p:cNvPr id="8" name="TextBox 7">
                <a:extLst>
                  <a:ext uri="{FF2B5EF4-FFF2-40B4-BE49-F238E27FC236}">
                    <a16:creationId xmlns:a16="http://schemas.microsoft.com/office/drawing/2014/main" id="{C926C320-4975-4097-8657-96ACD3DCB0DC}"/>
                  </a:ext>
                </a:extLst>
              </p:cNvPr>
              <p:cNvSpPr txBox="1">
                <a:spLocks noRot="1" noChangeAspect="1" noMove="1" noResize="1" noEditPoints="1" noAdjustHandles="1" noChangeArrowheads="1" noChangeShapeType="1" noTextEdit="1"/>
              </p:cNvSpPr>
              <p:nvPr/>
            </p:nvSpPr>
            <p:spPr>
              <a:xfrm>
                <a:off x="1484845" y="5462525"/>
                <a:ext cx="1429494" cy="465577"/>
              </a:xfrm>
              <a:prstGeom prst="rect">
                <a:avLst/>
              </a:prstGeom>
              <a:blipFill>
                <a:blip r:embed="rId4"/>
                <a:stretch>
                  <a:fillRect b="-1316"/>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172B36B2-1437-4A28-81B3-07702EC5F6C1}"/>
              </a:ext>
            </a:extLst>
          </p:cNvPr>
          <p:cNvPicPr>
            <a:picLocks noChangeAspect="1"/>
          </p:cNvPicPr>
          <p:nvPr/>
        </p:nvPicPr>
        <p:blipFill rotWithShape="1">
          <a:blip r:embed="rId2">
            <a:alphaModFix/>
          </a:blip>
          <a:srcRect l="1261" t="44706" r="4253" b="36895"/>
          <a:stretch/>
        </p:blipFill>
        <p:spPr>
          <a:xfrm>
            <a:off x="6967104" y="4701821"/>
            <a:ext cx="6400800" cy="675141"/>
          </a:xfrm>
          <a:prstGeom prst="rect">
            <a:avLst/>
          </a:prstGeom>
        </p:spPr>
      </p:pic>
      <p:pic>
        <p:nvPicPr>
          <p:cNvPr id="57" name="Picture 56">
            <a:extLst>
              <a:ext uri="{FF2B5EF4-FFF2-40B4-BE49-F238E27FC236}">
                <a16:creationId xmlns:a16="http://schemas.microsoft.com/office/drawing/2014/main" id="{6DA0509E-F1A9-47EF-B790-EBBB0BFBC698}"/>
              </a:ext>
            </a:extLst>
          </p:cNvPr>
          <p:cNvPicPr>
            <a:picLocks noChangeAspect="1"/>
          </p:cNvPicPr>
          <p:nvPr/>
        </p:nvPicPr>
        <p:blipFill rotWithShape="1">
          <a:blip r:embed="rId5">
            <a:alphaModFix/>
          </a:blip>
          <a:srcRect l="1261" t="40209" r="4253" b="50439"/>
          <a:stretch/>
        </p:blipFill>
        <p:spPr>
          <a:xfrm>
            <a:off x="6967104" y="2208139"/>
            <a:ext cx="6400800" cy="343150"/>
          </a:xfrm>
          <a:prstGeom prst="rect">
            <a:avLst/>
          </a:prstGeom>
        </p:spPr>
      </p:pic>
      <p:pic>
        <p:nvPicPr>
          <p:cNvPr id="58" name="Picture 57">
            <a:extLst>
              <a:ext uri="{FF2B5EF4-FFF2-40B4-BE49-F238E27FC236}">
                <a16:creationId xmlns:a16="http://schemas.microsoft.com/office/drawing/2014/main" id="{EEF8CEB3-1FE6-4B57-AE8C-5EEA9019164A}"/>
              </a:ext>
            </a:extLst>
          </p:cNvPr>
          <p:cNvPicPr>
            <a:picLocks noChangeAspect="1"/>
          </p:cNvPicPr>
          <p:nvPr/>
        </p:nvPicPr>
        <p:blipFill rotWithShape="1">
          <a:blip r:embed="rId5">
            <a:alphaModFix/>
          </a:blip>
          <a:srcRect l="1261" t="59659" r="4253" b="21901"/>
          <a:stretch/>
        </p:blipFill>
        <p:spPr>
          <a:xfrm>
            <a:off x="6967104" y="2921829"/>
            <a:ext cx="6400800" cy="676627"/>
          </a:xfrm>
          <a:prstGeom prst="rect">
            <a:avLst/>
          </a:prstGeom>
        </p:spPr>
      </p:pic>
      <p:pic>
        <p:nvPicPr>
          <p:cNvPr id="60" name="Picture 59">
            <a:extLst>
              <a:ext uri="{FF2B5EF4-FFF2-40B4-BE49-F238E27FC236}">
                <a16:creationId xmlns:a16="http://schemas.microsoft.com/office/drawing/2014/main" id="{B5587DEC-0B68-466F-BB6A-7223469B5DCD}"/>
              </a:ext>
            </a:extLst>
          </p:cNvPr>
          <p:cNvPicPr>
            <a:picLocks noChangeAspect="1"/>
          </p:cNvPicPr>
          <p:nvPr/>
        </p:nvPicPr>
        <p:blipFill rotWithShape="1">
          <a:blip r:embed="rId5">
            <a:alphaModFix/>
          </a:blip>
          <a:srcRect l="1261" t="14636" r="4253" b="64439"/>
          <a:stretch/>
        </p:blipFill>
        <p:spPr>
          <a:xfrm>
            <a:off x="6967104" y="1440329"/>
            <a:ext cx="6400800" cy="767810"/>
          </a:xfrm>
          <a:prstGeom prst="rect">
            <a:avLst/>
          </a:prstGeom>
        </p:spPr>
      </p:pic>
      <p:pic>
        <p:nvPicPr>
          <p:cNvPr id="61" name="Picture 60">
            <a:extLst>
              <a:ext uri="{FF2B5EF4-FFF2-40B4-BE49-F238E27FC236}">
                <a16:creationId xmlns:a16="http://schemas.microsoft.com/office/drawing/2014/main" id="{B43B637F-F238-49D2-9D6A-0AB8F063C0C8}"/>
              </a:ext>
            </a:extLst>
          </p:cNvPr>
          <p:cNvPicPr>
            <a:picLocks noChangeAspect="1"/>
          </p:cNvPicPr>
          <p:nvPr/>
        </p:nvPicPr>
        <p:blipFill rotWithShape="1">
          <a:blip r:embed="rId5">
            <a:alphaModFix/>
          </a:blip>
          <a:srcRect l="1261" t="50307" r="4253" b="40341"/>
          <a:stretch/>
        </p:blipFill>
        <p:spPr>
          <a:xfrm>
            <a:off x="6967104" y="2578679"/>
            <a:ext cx="6400800" cy="343151"/>
          </a:xfrm>
          <a:prstGeom prst="rect">
            <a:avLst/>
          </a:prstGeom>
        </p:spPr>
      </p:pic>
      <p:sp>
        <p:nvSpPr>
          <p:cNvPr id="62" name="Rectangle 61">
            <a:hlinkClick r:id="rId6" action="ppaction://hlinksldjump"/>
            <a:extLst>
              <a:ext uri="{FF2B5EF4-FFF2-40B4-BE49-F238E27FC236}">
                <a16:creationId xmlns:a16="http://schemas.microsoft.com/office/drawing/2014/main" id="{E0DDE62A-CBD3-41FF-ABB1-E7D1660E3C7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28202585"/>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a:xfrm>
            <a:off x="573883" y="1440329"/>
            <a:ext cx="12478088" cy="5546165"/>
          </a:xfrm>
        </p:spPr>
        <p:txBody>
          <a:bodyPr/>
          <a:lstStyle/>
          <a:p>
            <a:r>
              <a:rPr lang="en-US" dirty="0"/>
              <a:t>AFSC Qualifications</a:t>
            </a:r>
          </a:p>
          <a:p>
            <a:pPr lvl="1"/>
            <a:r>
              <a:rPr lang="en-US" sz="2400" dirty="0"/>
              <a:t>Air Force Officer Classification Directory (AFOCD) outlines AFSC qualifications based on the cadets’ Classification of Instructional Programs (CIP) codes</a:t>
            </a:r>
          </a:p>
          <a:p>
            <a:pPr lvl="1"/>
            <a:r>
              <a:rPr lang="en-US" dirty="0"/>
              <a:t>Example AFOCD degree tier classification for the AFSC 35P, “Public Affairs”</a:t>
            </a:r>
            <a:endParaRPr lang="en-US" sz="2400"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00E906D4-F237-4764-8A2B-BE63A64C3986}"/>
              </a:ext>
            </a:extLst>
          </p:cNvPr>
          <p:cNvGraphicFramePr>
            <a:graphicFrameLocks noGrp="1"/>
          </p:cNvGraphicFramePr>
          <p:nvPr>
            <p:extLst>
              <p:ext uri="{D42A27DB-BD31-4B8C-83A1-F6EECF244321}">
                <p14:modId xmlns:p14="http://schemas.microsoft.com/office/powerpoint/2010/main" val="3148110260"/>
              </p:ext>
            </p:extLst>
          </p:nvPr>
        </p:nvGraphicFramePr>
        <p:xfrm>
          <a:off x="396684" y="3490331"/>
          <a:ext cx="12523183" cy="3298816"/>
        </p:xfrm>
        <a:graphic>
          <a:graphicData uri="http://schemas.openxmlformats.org/drawingml/2006/table">
            <a:tbl>
              <a:tblPr>
                <a:tableStyleId>{5C22544A-7EE6-4342-B048-85BDC9FD1C3A}</a:tableStyleId>
              </a:tblPr>
              <a:tblGrid>
                <a:gridCol w="862795">
                  <a:extLst>
                    <a:ext uri="{9D8B030D-6E8A-4147-A177-3AD203B41FA5}">
                      <a16:colId xmlns:a16="http://schemas.microsoft.com/office/drawing/2014/main" val="733520386"/>
                    </a:ext>
                  </a:extLst>
                </a:gridCol>
                <a:gridCol w="1259963">
                  <a:extLst>
                    <a:ext uri="{9D8B030D-6E8A-4147-A177-3AD203B41FA5}">
                      <a16:colId xmlns:a16="http://schemas.microsoft.com/office/drawing/2014/main" val="3017142326"/>
                    </a:ext>
                  </a:extLst>
                </a:gridCol>
                <a:gridCol w="1385960">
                  <a:extLst>
                    <a:ext uri="{9D8B030D-6E8A-4147-A177-3AD203B41FA5}">
                      <a16:colId xmlns:a16="http://schemas.microsoft.com/office/drawing/2014/main" val="732255072"/>
                    </a:ext>
                  </a:extLst>
                </a:gridCol>
                <a:gridCol w="6849619">
                  <a:extLst>
                    <a:ext uri="{9D8B030D-6E8A-4147-A177-3AD203B41FA5}">
                      <a16:colId xmlns:a16="http://schemas.microsoft.com/office/drawing/2014/main" val="580758980"/>
                    </a:ext>
                  </a:extLst>
                </a:gridCol>
                <a:gridCol w="2164846">
                  <a:extLst>
                    <a:ext uri="{9D8B030D-6E8A-4147-A177-3AD203B41FA5}">
                      <a16:colId xmlns:a16="http://schemas.microsoft.com/office/drawing/2014/main" val="2400832959"/>
                    </a:ext>
                  </a:extLst>
                </a:gridCol>
              </a:tblGrid>
              <a:tr h="412352">
                <a:tc>
                  <a:txBody>
                    <a:bodyPr/>
                    <a:lstStyle/>
                    <a:p>
                      <a:pPr algn="ctr" fontAlgn="ctr"/>
                      <a:r>
                        <a:rPr lang="en-US" sz="2000" b="1" u="none" strike="noStrike" dirty="0">
                          <a:solidFill>
                            <a:schemeClr val="tx1"/>
                          </a:solidFill>
                          <a:effectLst/>
                        </a:rPr>
                        <a:t>Tier</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Target</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CIP</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Program Description</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Requirement</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3822126"/>
                  </a:ext>
                </a:extLst>
              </a:tr>
              <a:tr h="412352">
                <a:tc>
                  <a:txBody>
                    <a:bodyPr/>
                    <a:lstStyle/>
                    <a:p>
                      <a:pPr algn="ctr" fontAlgn="ctr"/>
                      <a:r>
                        <a:rPr lang="en-US" sz="2000" u="none" strike="noStrike" dirty="0">
                          <a:solidFill>
                            <a:schemeClr val="tx1"/>
                          </a:solidFill>
                          <a:effectLst/>
                        </a:rPr>
                        <a:t>1</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tx1"/>
                          </a:solidFill>
                          <a:effectLst/>
                        </a:rPr>
                        <a:t>≥ 70%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09.XXXX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Communication, Journalism and Related Programs</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Mandatory</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1583189"/>
                  </a:ext>
                </a:extLst>
              </a:tr>
              <a:tr h="412352">
                <a:tc rowSpan="5">
                  <a:txBody>
                    <a:bodyPr/>
                    <a:lstStyle/>
                    <a:p>
                      <a:pPr algn="ctr" fontAlgn="ctr"/>
                      <a:r>
                        <a:rPr lang="en-US" sz="2000" u="none" strike="noStrike" dirty="0">
                          <a:solidFill>
                            <a:schemeClr val="tx1"/>
                          </a:solidFill>
                          <a:effectLst/>
                        </a:rPr>
                        <a:t>2</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tx1"/>
                          </a:solidFill>
                          <a:effectLst/>
                        </a:rPr>
                        <a:t>≥ 20%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23.13XX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Rhetoric and Composition/Writing Studies</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bg2">
                              <a:lumMod val="60000"/>
                              <a:lumOff val="40000"/>
                            </a:schemeClr>
                          </a:solidFill>
                          <a:effectLst/>
                        </a:rPr>
                        <a:t>Desired</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597118"/>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42.XXXX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Psychology</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238502074"/>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45.09XX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a:solidFill>
                            <a:schemeClr val="bg2">
                              <a:lumMod val="60000"/>
                              <a:lumOff val="40000"/>
                            </a:schemeClr>
                          </a:solidFill>
                          <a:effectLst/>
                        </a:rPr>
                        <a:t>International Relations and National Security Studies</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170311022"/>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45.10XX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Political Science and Government</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240719533"/>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bg2">
                              <a:lumMod val="60000"/>
                              <a:lumOff val="40000"/>
                            </a:schemeClr>
                          </a:solidFill>
                          <a:effectLst/>
                        </a:rPr>
                        <a:t>52.14XX</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Marketing</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014874588"/>
                  </a:ext>
                </a:extLst>
              </a:tr>
              <a:tr h="412352">
                <a:tc>
                  <a:txBody>
                    <a:bodyPr/>
                    <a:lstStyle/>
                    <a:p>
                      <a:pPr algn="ctr" fontAlgn="ctr"/>
                      <a:r>
                        <a:rPr lang="en-US" sz="2000" u="none" strike="noStrike" dirty="0">
                          <a:solidFill>
                            <a:schemeClr val="tx1"/>
                          </a:solidFill>
                          <a:effectLst/>
                        </a:rPr>
                        <a:t>3</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 10%</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XX.XXXX</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bg2">
                              <a:lumMod val="60000"/>
                              <a:lumOff val="40000"/>
                            </a:schemeClr>
                          </a:solidFill>
                          <a:effectLst/>
                        </a:rPr>
                        <a:t>Any Degree</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bg2">
                              <a:lumMod val="60000"/>
                              <a:lumOff val="40000"/>
                            </a:schemeClr>
                          </a:solidFill>
                          <a:effectLst/>
                        </a:rPr>
                        <a:t>Permitted</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23164"/>
                  </a:ext>
                </a:extLst>
              </a:tr>
            </a:tbl>
          </a:graphicData>
        </a:graphic>
      </p:graphicFrame>
      <p:sp>
        <p:nvSpPr>
          <p:cNvPr id="5" name="Rectangle 4">
            <a:hlinkClick r:id="rId2" action="ppaction://hlinksldjump"/>
            <a:extLst>
              <a:ext uri="{FF2B5EF4-FFF2-40B4-BE49-F238E27FC236}">
                <a16:creationId xmlns:a16="http://schemas.microsoft.com/office/drawing/2014/main" id="{0CA41D43-0F28-405D-8885-7B24391F7D4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72953381"/>
      </p:ext>
    </p:extLst>
  </p:cSld>
  <p:clrMapOvr>
    <a:masterClrMapping/>
  </p:clrMapOvr>
  <p:transition advClick="0"/>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DB321-FED7-43E3-9D9D-DE61F6D60937}"/>
              </a:ext>
            </a:extLst>
          </p:cNvPr>
          <p:cNvPicPr>
            <a:picLocks noChangeAspect="1"/>
          </p:cNvPicPr>
          <p:nvPr/>
        </p:nvPicPr>
        <p:blipFill rotWithShape="1">
          <a:blip r:embed="rId2"/>
          <a:srcRect l="1261" t="14636" r="4253" b="76176"/>
          <a:stretch/>
        </p:blipFill>
        <p:spPr>
          <a:xfrm>
            <a:off x="6967104" y="1474926"/>
            <a:ext cx="6400800" cy="337141"/>
          </a:xfrm>
          <a:prstGeom prst="rect">
            <a:avLst/>
          </a:prstGeom>
        </p:spPr>
      </p:pic>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3"/>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3AECCB-85AF-4E2A-9F47-02BA7011526E}"/>
              </a:ext>
            </a:extLst>
          </p:cNvPr>
          <p:cNvPicPr>
            <a:picLocks noChangeAspect="1"/>
          </p:cNvPicPr>
          <p:nvPr/>
        </p:nvPicPr>
        <p:blipFill rotWithShape="1">
          <a:blip r:embed="rId2"/>
          <a:srcRect l="1261" t="24303" r="4253" b="59085"/>
          <a:stretch/>
        </p:blipFill>
        <p:spPr>
          <a:xfrm>
            <a:off x="6967104" y="1847213"/>
            <a:ext cx="6400800" cy="609573"/>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5A36ABD1-AB65-4BB3-A109-67018562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18" name="Picture 17" descr="Chart, line chart&#10;&#10;Description automatically generated">
            <a:extLst>
              <a:ext uri="{FF2B5EF4-FFF2-40B4-BE49-F238E27FC236}">
                <a16:creationId xmlns:a16="http://schemas.microsoft.com/office/drawing/2014/main" id="{FEDEB8FC-1626-4BAE-ABCA-C9CFEAE86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10" name="Rectangle 9">
            <a:hlinkClick r:id="rId6" action="ppaction://hlinksldjump"/>
            <a:extLst>
              <a:ext uri="{FF2B5EF4-FFF2-40B4-BE49-F238E27FC236}">
                <a16:creationId xmlns:a16="http://schemas.microsoft.com/office/drawing/2014/main" id="{B9DBD938-ADB5-4A30-982C-18D9714D1CF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46964095"/>
      </p:ext>
    </p:extLst>
  </p:cSld>
  <p:clrMapOvr>
    <a:masterClrMapping/>
  </p:clrMapOvr>
  <p:transition advClick="0"/>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DB321-FED7-43E3-9D9D-DE61F6D60937}"/>
              </a:ext>
            </a:extLst>
          </p:cNvPr>
          <p:cNvPicPr>
            <a:picLocks noChangeAspect="1"/>
          </p:cNvPicPr>
          <p:nvPr/>
        </p:nvPicPr>
        <p:blipFill rotWithShape="1">
          <a:blip r:embed="rId2"/>
          <a:srcRect l="1261" t="14636" r="4253" b="76176"/>
          <a:stretch/>
        </p:blipFill>
        <p:spPr>
          <a:xfrm>
            <a:off x="6967104" y="1474926"/>
            <a:ext cx="6400800" cy="337141"/>
          </a:xfrm>
          <a:prstGeom prst="rect">
            <a:avLst/>
          </a:prstGeom>
        </p:spPr>
      </p:pic>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3"/>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3AECCB-85AF-4E2A-9F47-02BA7011526E}"/>
              </a:ext>
            </a:extLst>
          </p:cNvPr>
          <p:cNvPicPr>
            <a:picLocks noChangeAspect="1"/>
          </p:cNvPicPr>
          <p:nvPr/>
        </p:nvPicPr>
        <p:blipFill rotWithShape="1">
          <a:blip r:embed="rId2"/>
          <a:srcRect l="1261" t="24303" r="4253" b="59085"/>
          <a:stretch/>
        </p:blipFill>
        <p:spPr>
          <a:xfrm>
            <a:off x="6967104" y="1847213"/>
            <a:ext cx="6400800" cy="609573"/>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5A36ABD1-AB65-4BB3-A109-67018562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18" name="Picture 17" descr="Chart, line chart&#10;&#10;Description automatically generated">
            <a:extLst>
              <a:ext uri="{FF2B5EF4-FFF2-40B4-BE49-F238E27FC236}">
                <a16:creationId xmlns:a16="http://schemas.microsoft.com/office/drawing/2014/main" id="{FEDEB8FC-1626-4BAE-ABCA-C9CFEAE86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5" name="Picture 4" descr="Chart, line chart&#10;&#10;Description automatically generated">
            <a:extLst>
              <a:ext uri="{FF2B5EF4-FFF2-40B4-BE49-F238E27FC236}">
                <a16:creationId xmlns:a16="http://schemas.microsoft.com/office/drawing/2014/main" id="{7A15C1C3-4121-4EEF-8CC9-C7A4B95BD4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11" name="Rectangle 10">
            <a:hlinkClick r:id="rId7" action="ppaction://hlinksldjump"/>
            <a:extLst>
              <a:ext uri="{FF2B5EF4-FFF2-40B4-BE49-F238E27FC236}">
                <a16:creationId xmlns:a16="http://schemas.microsoft.com/office/drawing/2014/main" id="{D1024195-3CE3-4B13-820E-C4C59B609A5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7516029"/>
      </p:ext>
    </p:extLst>
  </p:cSld>
  <p:clrMapOvr>
    <a:masterClrMapping/>
  </p:clrMapOvr>
  <p:transition advClick="0"/>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7FEEFB-F66C-4DA9-A07C-3CEBC6644B60}"/>
              </a:ext>
            </a:extLst>
          </p:cNvPr>
          <p:cNvPicPr>
            <a:picLocks noChangeAspect="1"/>
          </p:cNvPicPr>
          <p:nvPr/>
        </p:nvPicPr>
        <p:blipFill rotWithShape="1">
          <a:blip r:embed="rId2">
            <a:alphaModFix/>
          </a:blip>
          <a:srcRect l="1261" t="40983" r="4253" b="44952"/>
          <a:stretch/>
        </p:blipFill>
        <p:spPr>
          <a:xfrm>
            <a:off x="6967104" y="2441432"/>
            <a:ext cx="6400800" cy="516118"/>
          </a:xfrm>
          <a:prstGeom prst="rect">
            <a:avLst/>
          </a:prstGeom>
        </p:spPr>
      </p:pic>
      <p:pic>
        <p:nvPicPr>
          <p:cNvPr id="13" name="Picture 12">
            <a:extLst>
              <a:ext uri="{FF2B5EF4-FFF2-40B4-BE49-F238E27FC236}">
                <a16:creationId xmlns:a16="http://schemas.microsoft.com/office/drawing/2014/main" id="{610DB321-FED7-43E3-9D9D-DE61F6D60937}"/>
              </a:ext>
            </a:extLst>
          </p:cNvPr>
          <p:cNvPicPr>
            <a:picLocks noChangeAspect="1"/>
          </p:cNvPicPr>
          <p:nvPr/>
        </p:nvPicPr>
        <p:blipFill rotWithShape="1">
          <a:blip r:embed="rId2"/>
          <a:srcRect l="1261" t="14636" r="4253" b="76176"/>
          <a:stretch/>
        </p:blipFill>
        <p:spPr>
          <a:xfrm>
            <a:off x="6967104" y="1474926"/>
            <a:ext cx="6400800" cy="337141"/>
          </a:xfrm>
          <a:prstGeom prst="rect">
            <a:avLst/>
          </a:prstGeom>
        </p:spPr>
      </p:pic>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3"/>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3AECCB-85AF-4E2A-9F47-02BA7011526E}"/>
              </a:ext>
            </a:extLst>
          </p:cNvPr>
          <p:cNvPicPr>
            <a:picLocks noChangeAspect="1"/>
          </p:cNvPicPr>
          <p:nvPr/>
        </p:nvPicPr>
        <p:blipFill rotWithShape="1">
          <a:blip r:embed="rId2">
            <a:alphaModFix/>
          </a:blip>
          <a:srcRect l="1261" t="24303" r="4253" b="59085"/>
          <a:stretch/>
        </p:blipFill>
        <p:spPr>
          <a:xfrm>
            <a:off x="6967104" y="1847213"/>
            <a:ext cx="6400800" cy="609573"/>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5A36ABD1-AB65-4BB3-A109-67018562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5" name="Picture 4" descr="Chart, line chart&#10;&#10;Description automatically generated">
            <a:extLst>
              <a:ext uri="{FF2B5EF4-FFF2-40B4-BE49-F238E27FC236}">
                <a16:creationId xmlns:a16="http://schemas.microsoft.com/office/drawing/2014/main" id="{2E8CB7D0-8CB2-472E-8A51-B8847C067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11" name="Rectangle 10">
            <a:hlinkClick r:id="rId6" action="ppaction://hlinksldjump"/>
            <a:extLst>
              <a:ext uri="{FF2B5EF4-FFF2-40B4-BE49-F238E27FC236}">
                <a16:creationId xmlns:a16="http://schemas.microsoft.com/office/drawing/2014/main" id="{BD2812E3-1C38-4D3C-9679-43237331ADF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37471938"/>
      </p:ext>
    </p:extLst>
  </p:cSld>
  <p:clrMapOvr>
    <a:masterClrMapping/>
  </p:clrMapOvr>
  <p:transition advClick="0"/>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2"/>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0" name="Picture 9">
            <a:extLst>
              <a:ext uri="{FF2B5EF4-FFF2-40B4-BE49-F238E27FC236}">
                <a16:creationId xmlns:a16="http://schemas.microsoft.com/office/drawing/2014/main" id="{52A8A80F-9E83-4503-BB52-473219B54165}"/>
              </a:ext>
            </a:extLst>
          </p:cNvPr>
          <p:cNvPicPr>
            <a:picLocks noChangeAspect="1"/>
          </p:cNvPicPr>
          <p:nvPr/>
        </p:nvPicPr>
        <p:blipFill rotWithShape="1">
          <a:blip r:embed="rId3"/>
          <a:srcRect l="1261" t="56436" r="4253" b="32240"/>
          <a:stretch/>
        </p:blipFill>
        <p:spPr>
          <a:xfrm>
            <a:off x="6967104" y="2964626"/>
            <a:ext cx="6400800" cy="415521"/>
          </a:xfrm>
          <a:prstGeom prst="rect">
            <a:avLst/>
          </a:prstGeom>
        </p:spPr>
      </p:pic>
      <p:pic>
        <p:nvPicPr>
          <p:cNvPr id="11" name="Picture 10">
            <a:extLst>
              <a:ext uri="{FF2B5EF4-FFF2-40B4-BE49-F238E27FC236}">
                <a16:creationId xmlns:a16="http://schemas.microsoft.com/office/drawing/2014/main" id="{7A682E8E-6D63-4436-A764-6F333358FD3D}"/>
              </a:ext>
            </a:extLst>
          </p:cNvPr>
          <p:cNvPicPr>
            <a:picLocks noChangeAspect="1"/>
          </p:cNvPicPr>
          <p:nvPr/>
        </p:nvPicPr>
        <p:blipFill rotWithShape="1">
          <a:blip r:embed="rId4"/>
          <a:srcRect l="1261" t="17786" r="4253" b="6334"/>
          <a:stretch/>
        </p:blipFill>
        <p:spPr>
          <a:xfrm>
            <a:off x="6967104" y="3386969"/>
            <a:ext cx="6400800" cy="2784361"/>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6" name="Picture 15" descr="Chart, line chart&#10;&#10;Description automatically generated">
            <a:extLst>
              <a:ext uri="{FF2B5EF4-FFF2-40B4-BE49-F238E27FC236}">
                <a16:creationId xmlns:a16="http://schemas.microsoft.com/office/drawing/2014/main" id="{F1A1CC9B-39CB-4613-9C5B-FC2682840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17" name="Picture 16">
            <a:extLst>
              <a:ext uri="{FF2B5EF4-FFF2-40B4-BE49-F238E27FC236}">
                <a16:creationId xmlns:a16="http://schemas.microsoft.com/office/drawing/2014/main" id="{5DF76698-B1D0-44EE-897C-7B3F049A1960}"/>
              </a:ext>
            </a:extLst>
          </p:cNvPr>
          <p:cNvPicPr>
            <a:picLocks noChangeAspect="1"/>
          </p:cNvPicPr>
          <p:nvPr/>
        </p:nvPicPr>
        <p:blipFill rotWithShape="1">
          <a:blip r:embed="rId3">
            <a:alphaModFix/>
          </a:blip>
          <a:srcRect l="1261" t="40983" r="14862" b="44945"/>
          <a:stretch/>
        </p:blipFill>
        <p:spPr>
          <a:xfrm>
            <a:off x="6967104" y="2441432"/>
            <a:ext cx="5682096" cy="516372"/>
          </a:xfrm>
          <a:prstGeom prst="rect">
            <a:avLst/>
          </a:prstGeom>
        </p:spPr>
      </p:pic>
      <p:pic>
        <p:nvPicPr>
          <p:cNvPr id="18" name="Picture 17">
            <a:extLst>
              <a:ext uri="{FF2B5EF4-FFF2-40B4-BE49-F238E27FC236}">
                <a16:creationId xmlns:a16="http://schemas.microsoft.com/office/drawing/2014/main" id="{CED7B0A4-6323-4B26-AFC1-6EE96A52247D}"/>
              </a:ext>
            </a:extLst>
          </p:cNvPr>
          <p:cNvPicPr>
            <a:picLocks noChangeAspect="1"/>
          </p:cNvPicPr>
          <p:nvPr/>
        </p:nvPicPr>
        <p:blipFill rotWithShape="1">
          <a:blip r:embed="rId3"/>
          <a:srcRect l="1261" t="14636" r="4253" b="76176"/>
          <a:stretch/>
        </p:blipFill>
        <p:spPr>
          <a:xfrm>
            <a:off x="6967104" y="1474926"/>
            <a:ext cx="6400800" cy="337141"/>
          </a:xfrm>
          <a:prstGeom prst="rect">
            <a:avLst/>
          </a:prstGeom>
        </p:spPr>
      </p:pic>
      <p:pic>
        <p:nvPicPr>
          <p:cNvPr id="19" name="Picture 18">
            <a:extLst>
              <a:ext uri="{FF2B5EF4-FFF2-40B4-BE49-F238E27FC236}">
                <a16:creationId xmlns:a16="http://schemas.microsoft.com/office/drawing/2014/main" id="{1C21E96F-3F15-4BCC-A12F-AD102D4BF737}"/>
              </a:ext>
            </a:extLst>
          </p:cNvPr>
          <p:cNvPicPr>
            <a:picLocks noChangeAspect="1"/>
          </p:cNvPicPr>
          <p:nvPr/>
        </p:nvPicPr>
        <p:blipFill rotWithShape="1">
          <a:blip r:embed="rId2"/>
          <a:srcRect l="1261" t="21425" r="4253" b="74671"/>
          <a:stretch/>
        </p:blipFill>
        <p:spPr>
          <a:xfrm>
            <a:off x="6967104" y="1689509"/>
            <a:ext cx="6400800" cy="143255"/>
          </a:xfrm>
          <a:prstGeom prst="rect">
            <a:avLst/>
          </a:prstGeom>
        </p:spPr>
      </p:pic>
      <p:pic>
        <p:nvPicPr>
          <p:cNvPr id="20" name="Picture 19">
            <a:extLst>
              <a:ext uri="{FF2B5EF4-FFF2-40B4-BE49-F238E27FC236}">
                <a16:creationId xmlns:a16="http://schemas.microsoft.com/office/drawing/2014/main" id="{1B259B69-E85F-49EF-BEF7-079B47581F8F}"/>
              </a:ext>
            </a:extLst>
          </p:cNvPr>
          <p:cNvPicPr>
            <a:picLocks noChangeAspect="1"/>
          </p:cNvPicPr>
          <p:nvPr/>
        </p:nvPicPr>
        <p:blipFill rotWithShape="1">
          <a:blip r:embed="rId3">
            <a:alphaModFix/>
          </a:blip>
          <a:srcRect l="1261" t="24303" r="13418" b="60696"/>
          <a:stretch/>
        </p:blipFill>
        <p:spPr>
          <a:xfrm>
            <a:off x="6967104" y="1847213"/>
            <a:ext cx="5779905" cy="550443"/>
          </a:xfrm>
          <a:prstGeom prst="rect">
            <a:avLst/>
          </a:prstGeom>
        </p:spPr>
      </p:pic>
      <p:sp>
        <p:nvSpPr>
          <p:cNvPr id="13" name="Rectangle 12">
            <a:hlinkClick r:id="rId6" action="ppaction://hlinksldjump"/>
            <a:extLst>
              <a:ext uri="{FF2B5EF4-FFF2-40B4-BE49-F238E27FC236}">
                <a16:creationId xmlns:a16="http://schemas.microsoft.com/office/drawing/2014/main" id="{0306A4A3-17BB-4A7B-9729-36052CCC6F4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439800"/>
      </p:ext>
    </p:extLst>
  </p:cSld>
  <p:clrMapOvr>
    <a:masterClrMapping/>
  </p:clrMapOvr>
  <p:transition advClick="0"/>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solidFill>
                  <a:schemeClr val="bg2">
                    <a:lumMod val="60000"/>
                    <a:lumOff val="40000"/>
                  </a:schemeClr>
                </a:solidFill>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descr="Chart, bar chart&#10;&#10;Description automatically generated">
            <a:extLst>
              <a:ext uri="{FF2B5EF4-FFF2-40B4-BE49-F238E27FC236}">
                <a16:creationId xmlns:a16="http://schemas.microsoft.com/office/drawing/2014/main" id="{B555127D-F603-4A43-A032-4747B17647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6875" y="1440329"/>
            <a:ext cx="6584892" cy="4556481"/>
          </a:xfrm>
          <a:prstGeom prst="rect">
            <a:avLst/>
          </a:prstGeom>
        </p:spPr>
      </p:pic>
      <p:sp>
        <p:nvSpPr>
          <p:cNvPr id="5" name="Rectangle 4">
            <a:hlinkClick r:id="rId3" action="ppaction://hlinksldjump"/>
            <a:extLst>
              <a:ext uri="{FF2B5EF4-FFF2-40B4-BE49-F238E27FC236}">
                <a16:creationId xmlns:a16="http://schemas.microsoft.com/office/drawing/2014/main" id="{55CE63C8-16FB-43B4-9AF2-EB254F34BB5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0358220"/>
      </p:ext>
    </p:extLst>
  </p:cSld>
  <p:clrMapOvr>
    <a:masterClrMapping/>
  </p:clrMapOvr>
  <p:transition advClick="0"/>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sp>
        <p:nvSpPr>
          <p:cNvPr id="6" name="Rectangle 5">
            <a:hlinkClick r:id="rId3" action="ppaction://hlinksldjump"/>
            <a:extLst>
              <a:ext uri="{FF2B5EF4-FFF2-40B4-BE49-F238E27FC236}">
                <a16:creationId xmlns:a16="http://schemas.microsoft.com/office/drawing/2014/main" id="{FEDA6D9E-6B51-4595-B34F-C7DF8313999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37903265"/>
      </p:ext>
    </p:extLst>
  </p:cSld>
  <p:clrMapOvr>
    <a:masterClrMapping/>
  </p:clrMapOvr>
  <p:transition advClick="0"/>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endParaRPr lang="en-US" b="0"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pic>
        <p:nvPicPr>
          <p:cNvPr id="6" name="Picture 5" descr="Diagram, histogram&#10;&#10;Description automatically generated">
            <a:extLst>
              <a:ext uri="{FF2B5EF4-FFF2-40B4-BE49-F238E27FC236}">
                <a16:creationId xmlns:a16="http://schemas.microsoft.com/office/drawing/2014/main" id="{5676CBB1-2ED3-4F8E-8FB7-57EECB1A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75" y="1641330"/>
            <a:ext cx="6172200" cy="5143500"/>
          </a:xfrm>
          <a:prstGeom prst="rect">
            <a:avLst/>
          </a:prstGeom>
        </p:spPr>
      </p:pic>
      <p:sp>
        <p:nvSpPr>
          <p:cNvPr id="7" name="Rectangle 6">
            <a:hlinkClick r:id="rId4" action="ppaction://hlinksldjump"/>
            <a:extLst>
              <a:ext uri="{FF2B5EF4-FFF2-40B4-BE49-F238E27FC236}">
                <a16:creationId xmlns:a16="http://schemas.microsoft.com/office/drawing/2014/main" id="{9DB29FA7-32D9-4D37-9157-411F06A2A5F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45225312"/>
      </p:ext>
    </p:extLst>
  </p:cSld>
  <p:clrMapOvr>
    <a:masterClrMapping/>
  </p:clrMapOvr>
  <p:transition advClick="0"/>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pic>
        <p:nvPicPr>
          <p:cNvPr id="6" name="Picture 5" descr="Diagram, histogram&#10;&#10;Description automatically generated">
            <a:extLst>
              <a:ext uri="{FF2B5EF4-FFF2-40B4-BE49-F238E27FC236}">
                <a16:creationId xmlns:a16="http://schemas.microsoft.com/office/drawing/2014/main" id="{5676CBB1-2ED3-4F8E-8FB7-57EECB1A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75" y="1641330"/>
            <a:ext cx="6172200" cy="5143500"/>
          </a:xfrm>
          <a:prstGeom prst="rect">
            <a:avLst/>
          </a:prstGeom>
        </p:spPr>
      </p:pic>
      <p:pic>
        <p:nvPicPr>
          <p:cNvPr id="7" name="Picture 6" descr="Diagram, histogram&#10;&#10;Description automatically generated">
            <a:extLst>
              <a:ext uri="{FF2B5EF4-FFF2-40B4-BE49-F238E27FC236}">
                <a16:creationId xmlns:a16="http://schemas.microsoft.com/office/drawing/2014/main" id="{0A5EB2FB-B482-4CEF-BFBA-6A21430C7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082" y="1641330"/>
            <a:ext cx="6172200" cy="5143500"/>
          </a:xfrm>
          <a:prstGeom prst="rect">
            <a:avLst/>
          </a:prstGeom>
        </p:spPr>
      </p:pic>
      <p:sp>
        <p:nvSpPr>
          <p:cNvPr id="8" name="Rectangle 7">
            <a:hlinkClick r:id="rId5" action="ppaction://hlinksldjump"/>
            <a:extLst>
              <a:ext uri="{FF2B5EF4-FFF2-40B4-BE49-F238E27FC236}">
                <a16:creationId xmlns:a16="http://schemas.microsoft.com/office/drawing/2014/main" id="{7F92E4F3-FB26-40D4-B157-87C4B6FD4F4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71867942"/>
      </p:ext>
    </p:extLst>
  </p:cSld>
  <p:clrMapOvr>
    <a:masterClrMapping/>
  </p:clrMapOvr>
  <p:transition advClick="0"/>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pic>
        <p:nvPicPr>
          <p:cNvPr id="6" name="Picture 5" descr="Diagram, histogram&#10;&#10;Description automatically generated">
            <a:extLst>
              <a:ext uri="{FF2B5EF4-FFF2-40B4-BE49-F238E27FC236}">
                <a16:creationId xmlns:a16="http://schemas.microsoft.com/office/drawing/2014/main" id="{5676CBB1-2ED3-4F8E-8FB7-57EECB1A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75" y="1641330"/>
            <a:ext cx="6172200" cy="5143500"/>
          </a:xfrm>
          <a:prstGeom prst="rect">
            <a:avLst/>
          </a:prstGeom>
        </p:spPr>
      </p:pic>
      <p:pic>
        <p:nvPicPr>
          <p:cNvPr id="7" name="Picture 6" descr="Diagram, histogram&#10;&#10;Description automatically generated">
            <a:extLst>
              <a:ext uri="{FF2B5EF4-FFF2-40B4-BE49-F238E27FC236}">
                <a16:creationId xmlns:a16="http://schemas.microsoft.com/office/drawing/2014/main" id="{0A5EB2FB-B482-4CEF-BFBA-6A21430C7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082" y="1641330"/>
            <a:ext cx="6172200" cy="5143500"/>
          </a:xfrm>
          <a:prstGeom prst="rect">
            <a:avLst/>
          </a:prstGeom>
        </p:spPr>
      </p:pic>
      <p:pic>
        <p:nvPicPr>
          <p:cNvPr id="8" name="Picture 7" descr="Diagram&#10;&#10;Description automatically generated">
            <a:extLst>
              <a:ext uri="{FF2B5EF4-FFF2-40B4-BE49-F238E27FC236}">
                <a16:creationId xmlns:a16="http://schemas.microsoft.com/office/drawing/2014/main" id="{CD73ED6A-5EC3-4A82-9E9D-4AD87A91E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875" y="1640669"/>
            <a:ext cx="6172200" cy="5143500"/>
          </a:xfrm>
          <a:prstGeom prst="rect">
            <a:avLst/>
          </a:prstGeom>
        </p:spPr>
      </p:pic>
      <p:sp>
        <p:nvSpPr>
          <p:cNvPr id="9" name="Rectangle 8">
            <a:hlinkClick r:id="rId6" action="ppaction://hlinksldjump"/>
            <a:extLst>
              <a:ext uri="{FF2B5EF4-FFF2-40B4-BE49-F238E27FC236}">
                <a16:creationId xmlns:a16="http://schemas.microsoft.com/office/drawing/2014/main" id="{414281E7-8894-4407-9441-AC891A8141B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73835723"/>
      </p:ext>
    </p:extLst>
  </p:cSld>
  <p:clrMapOvr>
    <a:masterClrMapping/>
  </p:clrMapOvr>
  <p:transition advClick="0"/>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solidFill>
                  <a:schemeClr val="bg2">
                    <a:lumMod val="60000"/>
                    <a:lumOff val="40000"/>
                  </a:schemeClr>
                </a:solidFill>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sp>
        <p:nvSpPr>
          <p:cNvPr id="6" name="Rectangle 5">
            <a:hlinkClick r:id="rId3" action="ppaction://hlinksldjump"/>
            <a:extLst>
              <a:ext uri="{FF2B5EF4-FFF2-40B4-BE49-F238E27FC236}">
                <a16:creationId xmlns:a16="http://schemas.microsoft.com/office/drawing/2014/main" id="{CDBF5741-88B8-4AFA-AC14-CB2BADCED34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44372824"/>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a:xfrm>
            <a:off x="573883" y="1440329"/>
            <a:ext cx="12478088" cy="5546165"/>
          </a:xfrm>
        </p:spPr>
        <p:txBody>
          <a:bodyPr/>
          <a:lstStyle/>
          <a:p>
            <a:r>
              <a:rPr lang="en-US" dirty="0"/>
              <a:t>AFSC Qualifications</a:t>
            </a:r>
          </a:p>
          <a:p>
            <a:pPr lvl="1"/>
            <a:r>
              <a:rPr lang="en-US" sz="2400" dirty="0"/>
              <a:t>Air Force Officer Classification Directory (AFOCD) outlines AFSC qualifications based on the cadets’ Classification of Instructional Programs (CIP) codes</a:t>
            </a:r>
          </a:p>
          <a:p>
            <a:pPr lvl="1"/>
            <a:r>
              <a:rPr lang="en-US" dirty="0"/>
              <a:t>Example AFOCD degree tier classification for the AFSC 35P, “Public Affairs”</a:t>
            </a:r>
            <a:endParaRPr lang="en-US" sz="2400"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00E906D4-F237-4764-8A2B-BE63A64C3986}"/>
              </a:ext>
            </a:extLst>
          </p:cNvPr>
          <p:cNvGraphicFramePr>
            <a:graphicFrameLocks noGrp="1"/>
          </p:cNvGraphicFramePr>
          <p:nvPr>
            <p:extLst>
              <p:ext uri="{D42A27DB-BD31-4B8C-83A1-F6EECF244321}">
                <p14:modId xmlns:p14="http://schemas.microsoft.com/office/powerpoint/2010/main" val="4011455854"/>
              </p:ext>
            </p:extLst>
          </p:nvPr>
        </p:nvGraphicFramePr>
        <p:xfrm>
          <a:off x="396684" y="3490331"/>
          <a:ext cx="12523183" cy="3298816"/>
        </p:xfrm>
        <a:graphic>
          <a:graphicData uri="http://schemas.openxmlformats.org/drawingml/2006/table">
            <a:tbl>
              <a:tblPr>
                <a:tableStyleId>{5C22544A-7EE6-4342-B048-85BDC9FD1C3A}</a:tableStyleId>
              </a:tblPr>
              <a:tblGrid>
                <a:gridCol w="862795">
                  <a:extLst>
                    <a:ext uri="{9D8B030D-6E8A-4147-A177-3AD203B41FA5}">
                      <a16:colId xmlns:a16="http://schemas.microsoft.com/office/drawing/2014/main" val="733520386"/>
                    </a:ext>
                  </a:extLst>
                </a:gridCol>
                <a:gridCol w="1259963">
                  <a:extLst>
                    <a:ext uri="{9D8B030D-6E8A-4147-A177-3AD203B41FA5}">
                      <a16:colId xmlns:a16="http://schemas.microsoft.com/office/drawing/2014/main" val="3017142326"/>
                    </a:ext>
                  </a:extLst>
                </a:gridCol>
                <a:gridCol w="1385960">
                  <a:extLst>
                    <a:ext uri="{9D8B030D-6E8A-4147-A177-3AD203B41FA5}">
                      <a16:colId xmlns:a16="http://schemas.microsoft.com/office/drawing/2014/main" val="732255072"/>
                    </a:ext>
                  </a:extLst>
                </a:gridCol>
                <a:gridCol w="6849619">
                  <a:extLst>
                    <a:ext uri="{9D8B030D-6E8A-4147-A177-3AD203B41FA5}">
                      <a16:colId xmlns:a16="http://schemas.microsoft.com/office/drawing/2014/main" val="580758980"/>
                    </a:ext>
                  </a:extLst>
                </a:gridCol>
                <a:gridCol w="2164846">
                  <a:extLst>
                    <a:ext uri="{9D8B030D-6E8A-4147-A177-3AD203B41FA5}">
                      <a16:colId xmlns:a16="http://schemas.microsoft.com/office/drawing/2014/main" val="2400832959"/>
                    </a:ext>
                  </a:extLst>
                </a:gridCol>
              </a:tblGrid>
              <a:tr h="412352">
                <a:tc>
                  <a:txBody>
                    <a:bodyPr/>
                    <a:lstStyle/>
                    <a:p>
                      <a:pPr algn="ctr" fontAlgn="ctr"/>
                      <a:r>
                        <a:rPr lang="en-US" sz="2000" b="1" u="none" strike="noStrike" dirty="0">
                          <a:solidFill>
                            <a:schemeClr val="tx1"/>
                          </a:solidFill>
                          <a:effectLst/>
                        </a:rPr>
                        <a:t>Tier</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Target</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CIP</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Program Description</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bg2">
                              <a:lumMod val="60000"/>
                              <a:lumOff val="40000"/>
                            </a:schemeClr>
                          </a:solidFill>
                          <a:effectLst/>
                        </a:rPr>
                        <a:t>Requirement</a:t>
                      </a:r>
                      <a:endParaRPr lang="en-US" sz="2000" b="1"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3822126"/>
                  </a:ext>
                </a:extLst>
              </a:tr>
              <a:tr h="412352">
                <a:tc>
                  <a:txBody>
                    <a:bodyPr/>
                    <a:lstStyle/>
                    <a:p>
                      <a:pPr algn="ctr" fontAlgn="ctr"/>
                      <a:r>
                        <a:rPr lang="en-US" sz="2000" u="none" strike="noStrike" dirty="0">
                          <a:solidFill>
                            <a:schemeClr val="tx1"/>
                          </a:solidFill>
                          <a:effectLst/>
                        </a:rPr>
                        <a:t>1</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tx1"/>
                          </a:solidFill>
                          <a:effectLst/>
                        </a:rPr>
                        <a:t>≥ 70%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09.XXXX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Communication, Journalism and Related Programs</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bg2">
                              <a:lumMod val="60000"/>
                              <a:lumOff val="40000"/>
                            </a:schemeClr>
                          </a:solidFill>
                          <a:effectLst/>
                        </a:rPr>
                        <a:t>Mandatory</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1583189"/>
                  </a:ext>
                </a:extLst>
              </a:tr>
              <a:tr h="412352">
                <a:tc rowSpan="5">
                  <a:txBody>
                    <a:bodyPr/>
                    <a:lstStyle/>
                    <a:p>
                      <a:pPr algn="ctr" fontAlgn="ctr"/>
                      <a:r>
                        <a:rPr lang="en-US" sz="2000" u="none" strike="noStrike" dirty="0">
                          <a:solidFill>
                            <a:schemeClr val="tx1"/>
                          </a:solidFill>
                          <a:effectLst/>
                        </a:rPr>
                        <a:t>2</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tx1"/>
                          </a:solidFill>
                          <a:effectLst/>
                        </a:rPr>
                        <a:t>≥ 20%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23.13XX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Rhetoric and Composition/Writing Studies</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bg2">
                              <a:lumMod val="60000"/>
                              <a:lumOff val="40000"/>
                            </a:schemeClr>
                          </a:solidFill>
                          <a:effectLst/>
                        </a:rPr>
                        <a:t>Desired</a:t>
                      </a:r>
                      <a:endParaRPr lang="en-US" sz="2000" b="0" i="0" u="none" strike="noStrike">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597118"/>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42.XXXX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Psychology</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238502074"/>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45.09XX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a:solidFill>
                            <a:schemeClr val="tx1"/>
                          </a:solidFill>
                          <a:effectLst/>
                        </a:rPr>
                        <a:t>International Relations and National Security Studies</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170311022"/>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45.10XX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Political Science and Government</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240719533"/>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52.14XX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Marketing</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014874588"/>
                  </a:ext>
                </a:extLst>
              </a:tr>
              <a:tr h="412352">
                <a:tc>
                  <a:txBody>
                    <a:bodyPr/>
                    <a:lstStyle/>
                    <a:p>
                      <a:pPr algn="ctr" fontAlgn="ctr"/>
                      <a:r>
                        <a:rPr lang="en-US" sz="2000" u="none" strike="noStrike" dirty="0">
                          <a:solidFill>
                            <a:schemeClr val="tx1"/>
                          </a:solidFill>
                          <a:effectLst/>
                        </a:rPr>
                        <a:t>3</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 10%</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XX.XXXX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Any Degree</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bg2">
                              <a:lumMod val="60000"/>
                              <a:lumOff val="40000"/>
                            </a:schemeClr>
                          </a:solidFill>
                          <a:effectLst/>
                        </a:rPr>
                        <a:t>Permitted</a:t>
                      </a:r>
                      <a:endParaRPr lang="en-US" sz="2000" b="0" i="0" u="none" strike="noStrike" dirty="0">
                        <a:solidFill>
                          <a:schemeClr val="bg2">
                            <a:lumMod val="60000"/>
                            <a:lumOff val="40000"/>
                          </a:schemeClr>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23164"/>
                  </a:ext>
                </a:extLst>
              </a:tr>
            </a:tbl>
          </a:graphicData>
        </a:graphic>
      </p:graphicFrame>
      <p:sp>
        <p:nvSpPr>
          <p:cNvPr id="5" name="Rectangle 4">
            <a:hlinkClick r:id="rId2" action="ppaction://hlinksldjump"/>
            <a:extLst>
              <a:ext uri="{FF2B5EF4-FFF2-40B4-BE49-F238E27FC236}">
                <a16:creationId xmlns:a16="http://schemas.microsoft.com/office/drawing/2014/main" id="{CAF4259D-C88C-4EF2-A25B-CF501BA1D8E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36955613"/>
      </p:ext>
    </p:extLst>
  </p:cSld>
  <p:clrMapOvr>
    <a:masterClrMapping/>
  </p:clrMapOvr>
  <p:transition advClick="0"/>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pic>
        <p:nvPicPr>
          <p:cNvPr id="8" name="Picture 7" descr="Chart, histogram&#10;&#10;Description automatically generated">
            <a:extLst>
              <a:ext uri="{FF2B5EF4-FFF2-40B4-BE49-F238E27FC236}">
                <a16:creationId xmlns:a16="http://schemas.microsoft.com/office/drawing/2014/main" id="{15C3CA3E-674E-45D3-910D-64418F793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377" y="1588000"/>
            <a:ext cx="6309360" cy="4416552"/>
          </a:xfrm>
          <a:prstGeom prst="rect">
            <a:avLst/>
          </a:prstGeom>
        </p:spPr>
      </p:pic>
      <p:sp>
        <p:nvSpPr>
          <p:cNvPr id="6" name="Rectangle 5">
            <a:hlinkClick r:id="rId4" action="ppaction://hlinksldjump"/>
            <a:extLst>
              <a:ext uri="{FF2B5EF4-FFF2-40B4-BE49-F238E27FC236}">
                <a16:creationId xmlns:a16="http://schemas.microsoft.com/office/drawing/2014/main" id="{6393BED4-426B-40B2-B2F4-8DA71D621E2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96036136"/>
      </p:ext>
    </p:extLst>
  </p:cSld>
  <p:clrMapOvr>
    <a:masterClrMapping/>
  </p:clrMapOvr>
  <p:transition advClick="0"/>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pic>
        <p:nvPicPr>
          <p:cNvPr id="6" name="Picture 5" descr="Chart, histogram&#10;&#10;Description automatically generated">
            <a:extLst>
              <a:ext uri="{FF2B5EF4-FFF2-40B4-BE49-F238E27FC236}">
                <a16:creationId xmlns:a16="http://schemas.microsoft.com/office/drawing/2014/main" id="{7FF86949-1BC6-4DD7-A7D1-BA070DDA3E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377" y="1585285"/>
            <a:ext cx="6309360" cy="4416552"/>
          </a:xfrm>
          <a:prstGeom prst="rect">
            <a:avLst/>
          </a:prstGeom>
        </p:spPr>
      </p:pic>
      <p:sp>
        <p:nvSpPr>
          <p:cNvPr id="7" name="Rectangle 6">
            <a:hlinkClick r:id="rId4" action="ppaction://hlinksldjump"/>
            <a:extLst>
              <a:ext uri="{FF2B5EF4-FFF2-40B4-BE49-F238E27FC236}">
                <a16:creationId xmlns:a16="http://schemas.microsoft.com/office/drawing/2014/main" id="{CE445ADE-C86C-4C52-A8B7-F1999CBC06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81845390"/>
      </p:ext>
    </p:extLst>
  </p:cSld>
  <p:clrMapOvr>
    <a:masterClrMapping/>
  </p:clrMapOvr>
  <p:transition advClick="0"/>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pic>
        <p:nvPicPr>
          <p:cNvPr id="7" name="Picture 6" descr="Chart, bar chart&#10;&#10;Description automatically generated">
            <a:extLst>
              <a:ext uri="{FF2B5EF4-FFF2-40B4-BE49-F238E27FC236}">
                <a16:creationId xmlns:a16="http://schemas.microsoft.com/office/drawing/2014/main" id="{73D07F58-91A4-4356-9AC6-556B870CD4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377" y="1585285"/>
            <a:ext cx="6309360" cy="4416552"/>
          </a:xfrm>
          <a:prstGeom prst="rect">
            <a:avLst/>
          </a:prstGeom>
        </p:spPr>
      </p:pic>
      <p:sp>
        <p:nvSpPr>
          <p:cNvPr id="6" name="Rectangle 5">
            <a:hlinkClick r:id="rId4" action="ppaction://hlinksldjump"/>
            <a:extLst>
              <a:ext uri="{FF2B5EF4-FFF2-40B4-BE49-F238E27FC236}">
                <a16:creationId xmlns:a16="http://schemas.microsoft.com/office/drawing/2014/main" id="{4611F807-4FCB-4D98-83EE-5A3283214CC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64263109"/>
      </p:ext>
    </p:extLst>
  </p:cSld>
  <p:clrMapOvr>
    <a:masterClrMapping/>
  </p:clrMapOvr>
  <p:transition advClick="0"/>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descr="Chart, line chart&#10;&#10;Description automatically generated">
            <a:extLst>
              <a:ext uri="{FF2B5EF4-FFF2-40B4-BE49-F238E27FC236}">
                <a16:creationId xmlns:a16="http://schemas.microsoft.com/office/drawing/2014/main" id="{AACA464D-C40E-4E38-AE61-95B1374D4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000" y="1440329"/>
            <a:ext cx="6309360" cy="5257800"/>
          </a:xfrm>
          <a:prstGeom prst="rect">
            <a:avLst/>
          </a:prstGeom>
        </p:spPr>
      </p:pic>
      <p:sp>
        <p:nvSpPr>
          <p:cNvPr id="5" name="Rectangle 4">
            <a:hlinkClick r:id="rId3" action="ppaction://hlinksldjump"/>
            <a:extLst>
              <a:ext uri="{FF2B5EF4-FFF2-40B4-BE49-F238E27FC236}">
                <a16:creationId xmlns:a16="http://schemas.microsoft.com/office/drawing/2014/main" id="{3BD00713-7437-4110-978D-A4C9977A35B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96294632"/>
      </p:ext>
    </p:extLst>
  </p:cSld>
  <p:clrMapOvr>
    <a:masterClrMapping/>
  </p:clrMapOvr>
  <p:transition advClick="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cs typeface="Arial"/>
              </a:rPr>
              <a:t>Local cadet weight: determined through function of percentile</a:t>
            </a:r>
          </a:p>
          <a:p>
            <a:pPr lvl="2"/>
            <a:r>
              <a:rPr lang="en-US" dirty="0">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DB3DE211-B16C-4DE0-A17E-CCCCD8E3B3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6051845"/>
      </p:ext>
    </p:extLst>
  </p:cSld>
  <p:clrMapOvr>
    <a:masterClrMapping/>
  </p:clrMapOvr>
  <p:transition advClick="0"/>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Datasets generated using Conditional Tabular Generative Adversarial Network (CTGAN) [10]</a:t>
            </a:r>
          </a:p>
          <a:p>
            <a:r>
              <a:rPr lang="en-US" dirty="0"/>
              <a:t>Used to support the selection of the implemented solution methodology</a:t>
            </a:r>
          </a:p>
        </p:txBody>
      </p:sp>
      <p:sp>
        <p:nvSpPr>
          <p:cNvPr id="2" name="Title 1"/>
          <p:cNvSpPr>
            <a:spLocks noGrp="1"/>
          </p:cNvSpPr>
          <p:nvPr>
            <p:ph type="title"/>
          </p:nvPr>
        </p:nvSpPr>
        <p:spPr/>
        <p:txBody>
          <a:bodyPr/>
          <a:lstStyle/>
          <a:p>
            <a:r>
              <a:rPr lang="en-US" dirty="0"/>
              <a:t>Data Generation</a:t>
            </a:r>
          </a:p>
        </p:txBody>
      </p:sp>
      <p:sp>
        <p:nvSpPr>
          <p:cNvPr id="4" name="Rectangle 3">
            <a:hlinkClick r:id="rId2" action="ppaction://hlinksldjump"/>
            <a:extLst>
              <a:ext uri="{FF2B5EF4-FFF2-40B4-BE49-F238E27FC236}">
                <a16:creationId xmlns:a16="http://schemas.microsoft.com/office/drawing/2014/main" id="{5E0128F9-8C8F-4C3F-AC28-290BF70F89C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5486017"/>
      </p:ext>
    </p:extLst>
  </p:cSld>
  <p:clrMapOvr>
    <a:masterClrMapping/>
  </p:clrMapOvr>
  <p:transition advClick="0"/>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Dataset Example</a:t>
            </a:r>
          </a:p>
          <a:p>
            <a:pPr lvl="1"/>
            <a:r>
              <a:rPr lang="en-US" dirty="0"/>
              <a:t>CIPs can be used to get cadet qualifications for each AFSC</a:t>
            </a:r>
          </a:p>
          <a:p>
            <a:pPr lvl="1"/>
            <a:r>
              <a:rPr lang="en-US" dirty="0"/>
              <a:t>First preference utility is removed (column of 1s)</a:t>
            </a:r>
          </a:p>
        </p:txBody>
      </p:sp>
      <p:sp>
        <p:nvSpPr>
          <p:cNvPr id="2" name="Title 1"/>
          <p:cNvSpPr>
            <a:spLocks noGrp="1"/>
          </p:cNvSpPr>
          <p:nvPr>
            <p:ph type="title"/>
          </p:nvPr>
        </p:nvSpPr>
        <p:spPr/>
        <p:txBody>
          <a:bodyPr/>
          <a:lstStyle/>
          <a:p>
            <a:r>
              <a:rPr lang="en-US" dirty="0"/>
              <a:t>Data Generation</a:t>
            </a:r>
          </a:p>
        </p:txBody>
      </p:sp>
      <p:sp>
        <p:nvSpPr>
          <p:cNvPr id="4" name="Rectangle 3">
            <a:hlinkClick r:id="rId2" action="ppaction://hlinksldjump"/>
            <a:extLst>
              <a:ext uri="{FF2B5EF4-FFF2-40B4-BE49-F238E27FC236}">
                <a16:creationId xmlns:a16="http://schemas.microsoft.com/office/drawing/2014/main" id="{5E0128F9-8C8F-4C3F-AC28-290BF70F89C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3" name="Table 2">
            <a:extLst>
              <a:ext uri="{FF2B5EF4-FFF2-40B4-BE49-F238E27FC236}">
                <a16:creationId xmlns:a16="http://schemas.microsoft.com/office/drawing/2014/main" id="{27366101-DD1B-4DE8-B3B2-A37C74F2D23D}"/>
              </a:ext>
            </a:extLst>
          </p:cNvPr>
          <p:cNvGraphicFramePr>
            <a:graphicFrameLocks noGrp="1"/>
          </p:cNvGraphicFramePr>
          <p:nvPr>
            <p:extLst>
              <p:ext uri="{D42A27DB-BD31-4B8C-83A1-F6EECF244321}">
                <p14:modId xmlns:p14="http://schemas.microsoft.com/office/powerpoint/2010/main" val="2369600131"/>
              </p:ext>
            </p:extLst>
          </p:nvPr>
        </p:nvGraphicFramePr>
        <p:xfrm>
          <a:off x="1687999" y="3505200"/>
          <a:ext cx="10117751" cy="3247292"/>
        </p:xfrm>
        <a:graphic>
          <a:graphicData uri="http://schemas.openxmlformats.org/drawingml/2006/table">
            <a:tbl>
              <a:tblPr>
                <a:tableStyleId>{5C22544A-7EE6-4342-B048-85BDC9FD1C3A}</a:tableStyleId>
              </a:tblPr>
              <a:tblGrid>
                <a:gridCol w="1445393">
                  <a:extLst>
                    <a:ext uri="{9D8B030D-6E8A-4147-A177-3AD203B41FA5}">
                      <a16:colId xmlns:a16="http://schemas.microsoft.com/office/drawing/2014/main" val="2435267659"/>
                    </a:ext>
                  </a:extLst>
                </a:gridCol>
                <a:gridCol w="1445393">
                  <a:extLst>
                    <a:ext uri="{9D8B030D-6E8A-4147-A177-3AD203B41FA5}">
                      <a16:colId xmlns:a16="http://schemas.microsoft.com/office/drawing/2014/main" val="432813548"/>
                    </a:ext>
                  </a:extLst>
                </a:gridCol>
                <a:gridCol w="1445393">
                  <a:extLst>
                    <a:ext uri="{9D8B030D-6E8A-4147-A177-3AD203B41FA5}">
                      <a16:colId xmlns:a16="http://schemas.microsoft.com/office/drawing/2014/main" val="513849677"/>
                    </a:ext>
                  </a:extLst>
                </a:gridCol>
                <a:gridCol w="1445393">
                  <a:extLst>
                    <a:ext uri="{9D8B030D-6E8A-4147-A177-3AD203B41FA5}">
                      <a16:colId xmlns:a16="http://schemas.microsoft.com/office/drawing/2014/main" val="2265741632"/>
                    </a:ext>
                  </a:extLst>
                </a:gridCol>
                <a:gridCol w="1445393">
                  <a:extLst>
                    <a:ext uri="{9D8B030D-6E8A-4147-A177-3AD203B41FA5}">
                      <a16:colId xmlns:a16="http://schemas.microsoft.com/office/drawing/2014/main" val="1074926457"/>
                    </a:ext>
                  </a:extLst>
                </a:gridCol>
                <a:gridCol w="1445393">
                  <a:extLst>
                    <a:ext uri="{9D8B030D-6E8A-4147-A177-3AD203B41FA5}">
                      <a16:colId xmlns:a16="http://schemas.microsoft.com/office/drawing/2014/main" val="1698872532"/>
                    </a:ext>
                  </a:extLst>
                </a:gridCol>
                <a:gridCol w="1445393">
                  <a:extLst>
                    <a:ext uri="{9D8B030D-6E8A-4147-A177-3AD203B41FA5}">
                      <a16:colId xmlns:a16="http://schemas.microsoft.com/office/drawing/2014/main" val="1215732183"/>
                    </a:ext>
                  </a:extLst>
                </a:gridCol>
              </a:tblGrid>
              <a:tr h="660018">
                <a:tc>
                  <a:txBody>
                    <a:bodyPr/>
                    <a:lstStyle/>
                    <a:p>
                      <a:pPr algn="ctr" fontAlgn="ctr"/>
                      <a:r>
                        <a:rPr lang="en-US" sz="2000" u="none" strike="noStrike" dirty="0">
                          <a:effectLst/>
                        </a:rPr>
                        <a:t>USAFA</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a:effectLst/>
                        </a:rPr>
                        <a:t>percentile</a:t>
                      </a:r>
                      <a:endParaRPr lang="en-US" sz="20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Util2</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Pref1</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Pref2</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a:effectLst/>
                        </a:rPr>
                        <a:t>CIP1</a:t>
                      </a:r>
                      <a:endParaRPr lang="en-US" sz="20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CIP2</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764974"/>
                  </a:ext>
                </a:extLst>
              </a:tr>
              <a:tr h="633619">
                <a:tc>
                  <a:txBody>
                    <a:bodyPr/>
                    <a:lstStyle/>
                    <a:p>
                      <a:pPr algn="ctr" fontAlgn="ctr"/>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0.76</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0.91</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dirty="0">
                          <a:effectLst/>
                        </a:rPr>
                        <a:t>15A</a:t>
                      </a:r>
                      <a:endParaRPr lang="en-US" sz="20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21M</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140201</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6661716"/>
                  </a:ext>
                </a:extLst>
              </a:tr>
              <a:tr h="633619">
                <a:tc>
                  <a:txBody>
                    <a:bodyPr/>
                    <a:lstStyle/>
                    <a:p>
                      <a:pPr algn="ctr" fontAlgn="ctr"/>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0.53</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0.84</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17D</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15A</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110701</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1294850709"/>
                  </a:ext>
                </a:extLst>
              </a:tr>
              <a:tr h="660018">
                <a:tc>
                  <a:txBody>
                    <a:bodyPr/>
                    <a:lstStyle/>
                    <a:p>
                      <a:pPr algn="ctr" fontAlgn="ctr"/>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0.34</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0.75</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21M</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17D</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450901</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450201</a:t>
                      </a:r>
                      <a:endParaRPr lang="en-US" sz="2000" b="0" i="0" u="none" strike="noStrike">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3408569779"/>
                  </a:ext>
                </a:extLst>
              </a:tr>
              <a:tr h="660018">
                <a:tc>
                  <a:txBody>
                    <a:bodyPr/>
                    <a:lstStyle/>
                    <a:p>
                      <a:pPr algn="ctr" fontAlgn="ctr"/>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0.24</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0.68</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17D</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dirty="0">
                          <a:effectLst/>
                        </a:rPr>
                        <a:t>21M</a:t>
                      </a:r>
                      <a:endParaRPr lang="en-US" sz="2000" b="0" i="0" u="none" strike="noStrike" dirty="0">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290207</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4233217086"/>
                  </a:ext>
                </a:extLst>
              </a:tr>
            </a:tbl>
          </a:graphicData>
        </a:graphic>
      </p:graphicFrame>
    </p:spTree>
    <p:extLst>
      <p:ext uri="{BB962C8B-B14F-4D97-AF65-F5344CB8AC3E}">
        <p14:creationId xmlns:p14="http://schemas.microsoft.com/office/powerpoint/2010/main" val="2128911313"/>
      </p:ext>
    </p:extLst>
  </p:cSld>
  <p:clrMapOvr>
    <a:masterClrMapping/>
  </p:clrMapOvr>
  <p:transition advClick="0"/>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Results</a:t>
            </a:r>
          </a:p>
          <a:p>
            <a:pPr lvl="1"/>
            <a:r>
              <a:rPr lang="en-US" dirty="0"/>
              <a:t>“KS/KL” score is a statistic that combines the Kolmogorov-Smirnov test statistic with the Kullback-</a:t>
            </a:r>
            <a:r>
              <a:rPr lang="en-US" dirty="0" err="1"/>
              <a:t>Leibler</a:t>
            </a:r>
            <a:r>
              <a:rPr lang="en-US" dirty="0"/>
              <a:t> divergence</a:t>
            </a:r>
          </a:p>
          <a:p>
            <a:endParaRPr lang="en-US" dirty="0"/>
          </a:p>
        </p:txBody>
      </p:sp>
      <p:sp>
        <p:nvSpPr>
          <p:cNvPr id="2" name="Title 1"/>
          <p:cNvSpPr>
            <a:spLocks noGrp="1"/>
          </p:cNvSpPr>
          <p:nvPr>
            <p:ph type="title"/>
          </p:nvPr>
        </p:nvSpPr>
        <p:spPr/>
        <p:txBody>
          <a:bodyPr/>
          <a:lstStyle/>
          <a:p>
            <a:r>
              <a:rPr lang="en-US" dirty="0"/>
              <a:t>Data Generation</a:t>
            </a:r>
          </a:p>
        </p:txBody>
      </p:sp>
      <p:sp>
        <p:nvSpPr>
          <p:cNvPr id="4" name="Rectangle 3">
            <a:hlinkClick r:id="rId2" action="ppaction://hlinksldjump"/>
            <a:extLst>
              <a:ext uri="{FF2B5EF4-FFF2-40B4-BE49-F238E27FC236}">
                <a16:creationId xmlns:a16="http://schemas.microsoft.com/office/drawing/2014/main" id="{5E0128F9-8C8F-4C3F-AC28-290BF70F89C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3" name="Table 2">
            <a:extLst>
              <a:ext uri="{FF2B5EF4-FFF2-40B4-BE49-F238E27FC236}">
                <a16:creationId xmlns:a16="http://schemas.microsoft.com/office/drawing/2014/main" id="{5C24E9BE-ABFB-4660-9FE4-E06B31F8DA6E}"/>
              </a:ext>
            </a:extLst>
          </p:cNvPr>
          <p:cNvGraphicFramePr>
            <a:graphicFrameLocks noGrp="1"/>
          </p:cNvGraphicFramePr>
          <p:nvPr>
            <p:extLst>
              <p:ext uri="{D42A27DB-BD31-4B8C-83A1-F6EECF244321}">
                <p14:modId xmlns:p14="http://schemas.microsoft.com/office/powerpoint/2010/main" val="3594829224"/>
              </p:ext>
            </p:extLst>
          </p:nvPr>
        </p:nvGraphicFramePr>
        <p:xfrm>
          <a:off x="670153" y="3528647"/>
          <a:ext cx="12249712" cy="1606623"/>
        </p:xfrm>
        <a:graphic>
          <a:graphicData uri="http://schemas.openxmlformats.org/drawingml/2006/table">
            <a:tbl>
              <a:tblPr>
                <a:tableStyleId>{5C22544A-7EE6-4342-B048-85BDC9FD1C3A}</a:tableStyleId>
              </a:tblPr>
              <a:tblGrid>
                <a:gridCol w="1123478">
                  <a:extLst>
                    <a:ext uri="{9D8B030D-6E8A-4147-A177-3AD203B41FA5}">
                      <a16:colId xmlns:a16="http://schemas.microsoft.com/office/drawing/2014/main" val="3192648242"/>
                    </a:ext>
                  </a:extLst>
                </a:gridCol>
                <a:gridCol w="996461">
                  <a:extLst>
                    <a:ext uri="{9D8B030D-6E8A-4147-A177-3AD203B41FA5}">
                      <a16:colId xmlns:a16="http://schemas.microsoft.com/office/drawing/2014/main" val="1619847652"/>
                    </a:ext>
                  </a:extLst>
                </a:gridCol>
                <a:gridCol w="797170">
                  <a:extLst>
                    <a:ext uri="{9D8B030D-6E8A-4147-A177-3AD203B41FA5}">
                      <a16:colId xmlns:a16="http://schemas.microsoft.com/office/drawing/2014/main" val="1020067844"/>
                    </a:ext>
                  </a:extLst>
                </a:gridCol>
                <a:gridCol w="1559169">
                  <a:extLst>
                    <a:ext uri="{9D8B030D-6E8A-4147-A177-3AD203B41FA5}">
                      <a16:colId xmlns:a16="http://schemas.microsoft.com/office/drawing/2014/main" val="755721373"/>
                    </a:ext>
                  </a:extLst>
                </a:gridCol>
                <a:gridCol w="1559169">
                  <a:extLst>
                    <a:ext uri="{9D8B030D-6E8A-4147-A177-3AD203B41FA5}">
                      <a16:colId xmlns:a16="http://schemas.microsoft.com/office/drawing/2014/main" val="2310404989"/>
                    </a:ext>
                  </a:extLst>
                </a:gridCol>
                <a:gridCol w="1242853">
                  <a:extLst>
                    <a:ext uri="{9D8B030D-6E8A-4147-A177-3AD203B41FA5}">
                      <a16:colId xmlns:a16="http://schemas.microsoft.com/office/drawing/2014/main" val="2718113511"/>
                    </a:ext>
                  </a:extLst>
                </a:gridCol>
                <a:gridCol w="1242853">
                  <a:extLst>
                    <a:ext uri="{9D8B030D-6E8A-4147-A177-3AD203B41FA5}">
                      <a16:colId xmlns:a16="http://schemas.microsoft.com/office/drawing/2014/main" val="1817109648"/>
                    </a:ext>
                  </a:extLst>
                </a:gridCol>
                <a:gridCol w="1242853">
                  <a:extLst>
                    <a:ext uri="{9D8B030D-6E8A-4147-A177-3AD203B41FA5}">
                      <a16:colId xmlns:a16="http://schemas.microsoft.com/office/drawing/2014/main" val="3126043203"/>
                    </a:ext>
                  </a:extLst>
                </a:gridCol>
                <a:gridCol w="1242853">
                  <a:extLst>
                    <a:ext uri="{9D8B030D-6E8A-4147-A177-3AD203B41FA5}">
                      <a16:colId xmlns:a16="http://schemas.microsoft.com/office/drawing/2014/main" val="2244901261"/>
                    </a:ext>
                  </a:extLst>
                </a:gridCol>
                <a:gridCol w="1242853">
                  <a:extLst>
                    <a:ext uri="{9D8B030D-6E8A-4147-A177-3AD203B41FA5}">
                      <a16:colId xmlns:a16="http://schemas.microsoft.com/office/drawing/2014/main" val="299681709"/>
                    </a:ext>
                  </a:extLst>
                </a:gridCol>
              </a:tblGrid>
              <a:tr h="820615">
                <a:tc>
                  <a:txBody>
                    <a:bodyPr/>
                    <a:lstStyle/>
                    <a:p>
                      <a:pPr algn="ctr" fontAlgn="b"/>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KS/KL Score</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N</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USAFA Proportion</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Average Merit</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Util2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Util3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Util4 Avg</a:t>
                      </a:r>
                      <a:endParaRPr lang="en-US" sz="2000" b="0" i="0" u="none" strike="noStrike">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Util5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Util6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661577"/>
                  </a:ext>
                </a:extLst>
              </a:tr>
              <a:tr h="393004">
                <a:tc>
                  <a:txBody>
                    <a:bodyPr/>
                    <a:lstStyle/>
                    <a:p>
                      <a:pPr algn="l" fontAlgn="b"/>
                      <a:r>
                        <a:rPr lang="en-US" sz="2000" u="none" strike="noStrike" dirty="0">
                          <a:effectLst/>
                        </a:rPr>
                        <a:t>Base</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N/A</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7413</a:t>
                      </a:r>
                      <a:endParaRPr lang="en-US" sz="2000" b="0" i="0" u="none" strike="noStrike">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0.29</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0.76</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0.57</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0.42</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0.30</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0.22</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4313561"/>
                  </a:ext>
                </a:extLst>
              </a:tr>
              <a:tr h="393004">
                <a:tc>
                  <a:txBody>
                    <a:bodyPr/>
                    <a:lstStyle/>
                    <a:p>
                      <a:pPr algn="l" fontAlgn="b"/>
                      <a:r>
                        <a:rPr lang="en-US" sz="2000" u="none" strike="noStrike" dirty="0">
                          <a:effectLst/>
                        </a:rPr>
                        <a:t>CTGAN</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0.65</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1451</a:t>
                      </a:r>
                      <a:endParaRPr lang="en-US" sz="2000" b="0" i="0" u="none" strike="noStrike">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0.26</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0.74</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0.52</a:t>
                      </a:r>
                      <a:endParaRPr lang="en-US" sz="2000" b="0" i="0" u="none" strike="noStrike">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0.37</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0.25</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0.19</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895928"/>
                  </a:ext>
                </a:extLst>
              </a:tr>
            </a:tbl>
          </a:graphicData>
        </a:graphic>
      </p:graphicFrame>
    </p:spTree>
    <p:extLst>
      <p:ext uri="{BB962C8B-B14F-4D97-AF65-F5344CB8AC3E}">
        <p14:creationId xmlns:p14="http://schemas.microsoft.com/office/powerpoint/2010/main" val="3266473410"/>
      </p:ext>
    </p:extLst>
  </p:cSld>
  <p:clrMapOvr>
    <a:masterClrMapping/>
  </p:clrMapOvr>
  <p:transition advClick="0"/>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Generation</a:t>
            </a:r>
          </a:p>
        </p:txBody>
      </p:sp>
      <p:pic>
        <p:nvPicPr>
          <p:cNvPr id="4" name="Picture 3" descr="Chart, histogram&#10;&#10;Description automatically generated">
            <a:extLst>
              <a:ext uri="{FF2B5EF4-FFF2-40B4-BE49-F238E27FC236}">
                <a16:creationId xmlns:a16="http://schemas.microsoft.com/office/drawing/2014/main" id="{C9945941-4294-4423-A2F3-22113DBF3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992" y="2642772"/>
            <a:ext cx="6965766" cy="4343722"/>
          </a:xfrm>
          <a:prstGeom prst="rect">
            <a:avLst/>
          </a:prstGeom>
        </p:spPr>
      </p:pic>
      <p:sp>
        <p:nvSpPr>
          <p:cNvPr id="7" name="Content Placeholder 6">
            <a:extLst>
              <a:ext uri="{FF2B5EF4-FFF2-40B4-BE49-F238E27FC236}">
                <a16:creationId xmlns:a16="http://schemas.microsoft.com/office/drawing/2014/main" id="{20456356-7BA0-44CA-AF7E-2A8FA456CC90}"/>
              </a:ext>
            </a:extLst>
          </p:cNvPr>
          <p:cNvSpPr>
            <a:spLocks noGrp="1"/>
          </p:cNvSpPr>
          <p:nvPr>
            <p:ph idx="1"/>
          </p:nvPr>
        </p:nvSpPr>
        <p:spPr/>
        <p:txBody>
          <a:bodyPr/>
          <a:lstStyle/>
          <a:p>
            <a:r>
              <a:rPr lang="en-US" dirty="0"/>
              <a:t>Results</a:t>
            </a:r>
          </a:p>
          <a:p>
            <a:pPr lvl="1"/>
            <a:r>
              <a:rPr lang="en-US" dirty="0"/>
              <a:t>Average utility chart for generated data and real data</a:t>
            </a:r>
          </a:p>
        </p:txBody>
      </p:sp>
      <p:sp>
        <p:nvSpPr>
          <p:cNvPr id="5" name="Rectangle 4">
            <a:hlinkClick r:id="rId3" action="ppaction://hlinksldjump"/>
            <a:extLst>
              <a:ext uri="{FF2B5EF4-FFF2-40B4-BE49-F238E27FC236}">
                <a16:creationId xmlns:a16="http://schemas.microsoft.com/office/drawing/2014/main" id="{6B003449-5437-4C1E-9FEF-3D01DFD631B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71007219"/>
      </p:ext>
    </p:extLst>
  </p:cSld>
  <p:clrMapOvr>
    <a:masterClrMapping/>
  </p:clrMapOvr>
  <p:transition advClick="0"/>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Generation</a:t>
            </a:r>
          </a:p>
        </p:txBody>
      </p:sp>
      <p:sp>
        <p:nvSpPr>
          <p:cNvPr id="7" name="Content Placeholder 6">
            <a:extLst>
              <a:ext uri="{FF2B5EF4-FFF2-40B4-BE49-F238E27FC236}">
                <a16:creationId xmlns:a16="http://schemas.microsoft.com/office/drawing/2014/main" id="{20456356-7BA0-44CA-AF7E-2A8FA456CC90}"/>
              </a:ext>
            </a:extLst>
          </p:cNvPr>
          <p:cNvSpPr>
            <a:spLocks noGrp="1"/>
          </p:cNvSpPr>
          <p:nvPr>
            <p:ph idx="1"/>
          </p:nvPr>
        </p:nvSpPr>
        <p:spPr/>
        <p:txBody>
          <a:bodyPr/>
          <a:lstStyle/>
          <a:p>
            <a:r>
              <a:rPr lang="en-US" dirty="0"/>
              <a:t>Results</a:t>
            </a:r>
          </a:p>
          <a:p>
            <a:pPr lvl="1"/>
            <a:r>
              <a:rPr lang="en-US" dirty="0"/>
              <a:t>CIP Bin Histogram for all generated data compared to baseline</a:t>
            </a:r>
          </a:p>
        </p:txBody>
      </p:sp>
      <p:sp>
        <p:nvSpPr>
          <p:cNvPr id="5" name="Rectangle 4">
            <a:hlinkClick r:id="rId2" action="ppaction://hlinksldjump"/>
            <a:extLst>
              <a:ext uri="{FF2B5EF4-FFF2-40B4-BE49-F238E27FC236}">
                <a16:creationId xmlns:a16="http://schemas.microsoft.com/office/drawing/2014/main" id="{6B003449-5437-4C1E-9FEF-3D01DFD631B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6" name="Picture 5" descr="Chart, histogram&#10;&#10;Description automatically generated">
            <a:extLst>
              <a:ext uri="{FF2B5EF4-FFF2-40B4-BE49-F238E27FC236}">
                <a16:creationId xmlns:a16="http://schemas.microsoft.com/office/drawing/2014/main" id="{8ED58425-4E41-4865-9748-284498F3C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767" y="2473569"/>
            <a:ext cx="6967728" cy="4512925"/>
          </a:xfrm>
          <a:prstGeom prst="rect">
            <a:avLst/>
          </a:prstGeom>
        </p:spPr>
      </p:pic>
    </p:spTree>
    <p:extLst>
      <p:ext uri="{BB962C8B-B14F-4D97-AF65-F5344CB8AC3E}">
        <p14:creationId xmlns:p14="http://schemas.microsoft.com/office/powerpoint/2010/main" val="555855286"/>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a:xfrm>
            <a:off x="573883" y="1440329"/>
            <a:ext cx="12478088" cy="5546165"/>
          </a:xfrm>
        </p:spPr>
        <p:txBody>
          <a:bodyPr/>
          <a:lstStyle/>
          <a:p>
            <a:r>
              <a:rPr lang="en-US" dirty="0"/>
              <a:t>AFSC Qualifications</a:t>
            </a:r>
          </a:p>
          <a:p>
            <a:pPr lvl="1"/>
            <a:r>
              <a:rPr lang="en-US" sz="2400" dirty="0"/>
              <a:t>Air Force Officer Classification Directory (AFOCD) outlines AFSC qualifications based on the cadets’ Classification of Instructional Programs (CIP) codes</a:t>
            </a:r>
          </a:p>
          <a:p>
            <a:pPr lvl="1"/>
            <a:r>
              <a:rPr lang="en-US" dirty="0"/>
              <a:t>Example AFOCD degree tier classification for the AFSC 35P, “Public Affairs”</a:t>
            </a:r>
            <a:endParaRPr lang="en-US" sz="2400"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00E906D4-F237-4764-8A2B-BE63A64C3986}"/>
              </a:ext>
            </a:extLst>
          </p:cNvPr>
          <p:cNvGraphicFramePr>
            <a:graphicFrameLocks noGrp="1"/>
          </p:cNvGraphicFramePr>
          <p:nvPr>
            <p:extLst>
              <p:ext uri="{D42A27DB-BD31-4B8C-83A1-F6EECF244321}">
                <p14:modId xmlns:p14="http://schemas.microsoft.com/office/powerpoint/2010/main" val="8014780"/>
              </p:ext>
            </p:extLst>
          </p:nvPr>
        </p:nvGraphicFramePr>
        <p:xfrm>
          <a:off x="396684" y="3490331"/>
          <a:ext cx="12523183" cy="3298816"/>
        </p:xfrm>
        <a:graphic>
          <a:graphicData uri="http://schemas.openxmlformats.org/drawingml/2006/table">
            <a:tbl>
              <a:tblPr>
                <a:tableStyleId>{5C22544A-7EE6-4342-B048-85BDC9FD1C3A}</a:tableStyleId>
              </a:tblPr>
              <a:tblGrid>
                <a:gridCol w="862795">
                  <a:extLst>
                    <a:ext uri="{9D8B030D-6E8A-4147-A177-3AD203B41FA5}">
                      <a16:colId xmlns:a16="http://schemas.microsoft.com/office/drawing/2014/main" val="733520386"/>
                    </a:ext>
                  </a:extLst>
                </a:gridCol>
                <a:gridCol w="1259963">
                  <a:extLst>
                    <a:ext uri="{9D8B030D-6E8A-4147-A177-3AD203B41FA5}">
                      <a16:colId xmlns:a16="http://schemas.microsoft.com/office/drawing/2014/main" val="3017142326"/>
                    </a:ext>
                  </a:extLst>
                </a:gridCol>
                <a:gridCol w="1385960">
                  <a:extLst>
                    <a:ext uri="{9D8B030D-6E8A-4147-A177-3AD203B41FA5}">
                      <a16:colId xmlns:a16="http://schemas.microsoft.com/office/drawing/2014/main" val="732255072"/>
                    </a:ext>
                  </a:extLst>
                </a:gridCol>
                <a:gridCol w="6849619">
                  <a:extLst>
                    <a:ext uri="{9D8B030D-6E8A-4147-A177-3AD203B41FA5}">
                      <a16:colId xmlns:a16="http://schemas.microsoft.com/office/drawing/2014/main" val="580758980"/>
                    </a:ext>
                  </a:extLst>
                </a:gridCol>
                <a:gridCol w="2164846">
                  <a:extLst>
                    <a:ext uri="{9D8B030D-6E8A-4147-A177-3AD203B41FA5}">
                      <a16:colId xmlns:a16="http://schemas.microsoft.com/office/drawing/2014/main" val="2400832959"/>
                    </a:ext>
                  </a:extLst>
                </a:gridCol>
              </a:tblGrid>
              <a:tr h="412352">
                <a:tc>
                  <a:txBody>
                    <a:bodyPr/>
                    <a:lstStyle/>
                    <a:p>
                      <a:pPr algn="ctr" fontAlgn="ctr"/>
                      <a:r>
                        <a:rPr lang="en-US" sz="2000" b="1" u="none" strike="noStrike" dirty="0">
                          <a:solidFill>
                            <a:schemeClr val="tx1"/>
                          </a:solidFill>
                          <a:effectLst/>
                        </a:rPr>
                        <a:t>Tier</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Target</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CIP</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Program Description</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Requirement</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3822126"/>
                  </a:ext>
                </a:extLst>
              </a:tr>
              <a:tr h="412352">
                <a:tc>
                  <a:txBody>
                    <a:bodyPr/>
                    <a:lstStyle/>
                    <a:p>
                      <a:pPr algn="ctr" fontAlgn="ctr"/>
                      <a:r>
                        <a:rPr lang="en-US" sz="2000" u="none" strike="noStrike" dirty="0">
                          <a:solidFill>
                            <a:schemeClr val="tx1"/>
                          </a:solidFill>
                          <a:effectLst/>
                        </a:rPr>
                        <a:t>1</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tx1"/>
                          </a:solidFill>
                          <a:effectLst/>
                        </a:rPr>
                        <a:t>≥ 70%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09.XXXX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Communication, Journalism and Related Programs</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tx1"/>
                          </a:solidFill>
                          <a:effectLst/>
                        </a:rPr>
                        <a:t>Mandatory</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1583189"/>
                  </a:ext>
                </a:extLst>
              </a:tr>
              <a:tr h="412352">
                <a:tc rowSpan="5">
                  <a:txBody>
                    <a:bodyPr/>
                    <a:lstStyle/>
                    <a:p>
                      <a:pPr algn="ctr" fontAlgn="ctr"/>
                      <a:r>
                        <a:rPr lang="en-US" sz="2000" u="none" strike="noStrike" dirty="0">
                          <a:solidFill>
                            <a:schemeClr val="tx1"/>
                          </a:solidFill>
                          <a:effectLst/>
                        </a:rPr>
                        <a:t>2</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tx1"/>
                          </a:solidFill>
                          <a:effectLst/>
                        </a:rPr>
                        <a:t>≥ 20%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23.13XX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Rhetoric and Composition/Writing Studies</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dirty="0">
                          <a:solidFill>
                            <a:schemeClr val="tx1"/>
                          </a:solidFill>
                          <a:effectLst/>
                        </a:rPr>
                        <a:t>Desired</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597118"/>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42.XXXX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Psychology</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238502074"/>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45.09XX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a:solidFill>
                            <a:schemeClr val="tx1"/>
                          </a:solidFill>
                          <a:effectLst/>
                        </a:rPr>
                        <a:t>International Relations and National Security Studies</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170311022"/>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45.10XX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Political Science and Government</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240719533"/>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52.14XX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Marketing</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014874588"/>
                  </a:ext>
                </a:extLst>
              </a:tr>
              <a:tr h="412352">
                <a:tc>
                  <a:txBody>
                    <a:bodyPr/>
                    <a:lstStyle/>
                    <a:p>
                      <a:pPr algn="ctr" fontAlgn="ctr"/>
                      <a:r>
                        <a:rPr lang="en-US" sz="2000" u="none" strike="noStrike" dirty="0">
                          <a:solidFill>
                            <a:schemeClr val="tx1"/>
                          </a:solidFill>
                          <a:effectLst/>
                        </a:rPr>
                        <a:t>3</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 10%</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XX.XXXX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Any Degree</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Permitted</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23164"/>
                  </a:ext>
                </a:extLst>
              </a:tr>
            </a:tbl>
          </a:graphicData>
        </a:graphic>
      </p:graphicFrame>
      <p:sp>
        <p:nvSpPr>
          <p:cNvPr id="5" name="Rectangle 4">
            <a:hlinkClick r:id="rId2" action="ppaction://hlinksldjump"/>
            <a:extLst>
              <a:ext uri="{FF2B5EF4-FFF2-40B4-BE49-F238E27FC236}">
                <a16:creationId xmlns:a16="http://schemas.microsoft.com/office/drawing/2014/main" id="{1AFCBC53-6767-40B8-ACB1-A39CCD65E86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74897904"/>
      </p:ext>
    </p:extLst>
  </p:cSld>
  <p:clrMapOvr>
    <a:masterClrMapping/>
  </p:clrMapOvr>
  <p:transition advClick="0"/>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dirty="0">
                <a:cs typeface="Arial"/>
              </a:rPr>
              <a:t>Coin-OR branch and cut (CBC)</a:t>
            </a:r>
          </a:p>
          <a:p>
            <a:pPr lvl="2"/>
            <a:r>
              <a:rPr lang="en-US" dirty="0" err="1">
                <a:cs typeface="Arial"/>
              </a:rPr>
              <a:t>Gurobi</a:t>
            </a:r>
            <a:endParaRPr lang="en-US" dirty="0">
              <a:cs typeface="Arial"/>
            </a:endParaRPr>
          </a:p>
          <a:p>
            <a:pPr lvl="1"/>
            <a:r>
              <a:rPr lang="en-US" dirty="0">
                <a:solidFill>
                  <a:schemeClr val="bg2">
                    <a:lumMod val="60000"/>
                    <a:lumOff val="40000"/>
                  </a:schemeClr>
                </a:solidFill>
                <a:cs typeface="Arial"/>
              </a:rPr>
              <a:t>Exact Model (Non-Linear) Solvers</a:t>
            </a:r>
          </a:p>
          <a:p>
            <a:pPr lvl="2"/>
            <a:r>
              <a:rPr lang="en-US" dirty="0">
                <a:solidFill>
                  <a:schemeClr val="bg2">
                    <a:lumMod val="60000"/>
                    <a:lumOff val="40000"/>
                  </a:schemeClr>
                </a:solidFill>
                <a:cs typeface="Arial"/>
              </a:rPr>
              <a:t>Interior Point Optimizer (IPOPT)</a:t>
            </a:r>
          </a:p>
          <a:p>
            <a:pPr lvl="2"/>
            <a:r>
              <a:rPr lang="en-US" dirty="0">
                <a:solidFill>
                  <a:schemeClr val="bg2">
                    <a:lumMod val="60000"/>
                    <a:lumOff val="40000"/>
                  </a:schemeClr>
                </a:solidFill>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18DDEB9E-B7EC-44AD-857C-593B1FA9D9F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00677400"/>
      </p:ext>
    </p:extLst>
  </p:cSld>
  <p:clrMapOvr>
    <a:masterClrMapping/>
  </p:clrMapOvr>
  <p:transition advClick="0"/>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b="1" dirty="0">
                <a:cs typeface="Arial"/>
              </a:rPr>
              <a:t>Coin-OR branch and cut (CBC)</a:t>
            </a:r>
          </a:p>
          <a:p>
            <a:pPr lvl="2"/>
            <a:r>
              <a:rPr lang="en-US" strike="sngStrike" dirty="0" err="1">
                <a:cs typeface="Arial"/>
              </a:rPr>
              <a:t>Gurobi</a:t>
            </a:r>
            <a:endParaRPr lang="en-US" strike="sngStrike" dirty="0">
              <a:cs typeface="Arial"/>
            </a:endParaRPr>
          </a:p>
          <a:p>
            <a:pPr lvl="1"/>
            <a:r>
              <a:rPr lang="en-US" dirty="0">
                <a:solidFill>
                  <a:schemeClr val="bg2">
                    <a:lumMod val="60000"/>
                    <a:lumOff val="40000"/>
                  </a:schemeClr>
                </a:solidFill>
                <a:cs typeface="Arial"/>
              </a:rPr>
              <a:t>Exact Model (Non-Linear) Solvers</a:t>
            </a:r>
          </a:p>
          <a:p>
            <a:pPr lvl="2"/>
            <a:r>
              <a:rPr lang="en-US" dirty="0">
                <a:solidFill>
                  <a:schemeClr val="bg2">
                    <a:lumMod val="60000"/>
                    <a:lumOff val="40000"/>
                  </a:schemeClr>
                </a:solidFill>
                <a:cs typeface="Arial"/>
              </a:rPr>
              <a:t>Interior Point Optimizer (IPOPT)</a:t>
            </a:r>
          </a:p>
          <a:p>
            <a:pPr lvl="2"/>
            <a:r>
              <a:rPr lang="en-US" dirty="0">
                <a:solidFill>
                  <a:schemeClr val="bg2">
                    <a:lumMod val="60000"/>
                    <a:lumOff val="40000"/>
                  </a:schemeClr>
                </a:solidFill>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4296EBE5-702E-4E76-8E09-D4F0C89D008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33780487"/>
      </p:ext>
    </p:extLst>
  </p:cSld>
  <p:clrMapOvr>
    <a:masterClrMapping/>
  </p:clrMapOvr>
  <p:transition advClick="0"/>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b="1" dirty="0">
                <a:cs typeface="Arial"/>
              </a:rPr>
              <a:t>Coin-OR branch and cut (CBC)</a:t>
            </a:r>
          </a:p>
          <a:p>
            <a:pPr lvl="2"/>
            <a:r>
              <a:rPr lang="en-US" strike="sngStrike" dirty="0" err="1">
                <a:cs typeface="Arial"/>
              </a:rPr>
              <a:t>Gurobi</a:t>
            </a:r>
            <a:endParaRPr lang="en-US" strike="sngStrike" dirty="0">
              <a:cs typeface="Arial"/>
            </a:endParaRPr>
          </a:p>
          <a:p>
            <a:pPr lvl="1"/>
            <a:r>
              <a:rPr lang="en-US" dirty="0">
                <a:cs typeface="Arial"/>
              </a:rPr>
              <a:t>Exact Model (Non-Linear) Solvers</a:t>
            </a:r>
          </a:p>
          <a:p>
            <a:pPr lvl="2"/>
            <a:r>
              <a:rPr lang="en-US" dirty="0">
                <a:cs typeface="Arial"/>
              </a:rPr>
              <a:t>Interior Point Optimizer (IPOPT)</a:t>
            </a:r>
          </a:p>
          <a:p>
            <a:pPr lvl="2"/>
            <a:r>
              <a:rPr lang="en-US" dirty="0">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89DF89E0-8E09-4033-ADC2-60530C3BFB3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4048628"/>
      </p:ext>
    </p:extLst>
  </p:cSld>
  <p:clrMapOvr>
    <a:masterClrMapping/>
  </p:clrMapOvr>
  <p:transition advClick="0"/>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b="1" dirty="0">
                <a:cs typeface="Arial"/>
              </a:rPr>
              <a:t>Coin-OR branch and cut (CBC)</a:t>
            </a:r>
          </a:p>
          <a:p>
            <a:pPr lvl="2"/>
            <a:r>
              <a:rPr lang="en-US" strike="sngStrike" dirty="0" err="1">
                <a:cs typeface="Arial"/>
              </a:rPr>
              <a:t>Gurobi</a:t>
            </a:r>
            <a:endParaRPr lang="en-US" strike="sngStrike" dirty="0">
              <a:cs typeface="Arial"/>
            </a:endParaRPr>
          </a:p>
          <a:p>
            <a:pPr lvl="1"/>
            <a:r>
              <a:rPr lang="en-US" dirty="0">
                <a:cs typeface="Arial"/>
              </a:rPr>
              <a:t>Exact Model (Non-Linear) Solvers</a:t>
            </a:r>
          </a:p>
          <a:p>
            <a:pPr lvl="2"/>
            <a:r>
              <a:rPr lang="en-US" b="1" dirty="0">
                <a:cs typeface="Arial"/>
              </a:rPr>
              <a:t>Interior Point Optimizer (IPOPT)</a:t>
            </a:r>
          </a:p>
          <a:p>
            <a:pPr lvl="2"/>
            <a:r>
              <a:rPr lang="en-US" strike="sngStrike" dirty="0">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5FCCA975-342C-41DA-8384-EEF492D60D5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39003689"/>
      </p:ext>
    </p:extLst>
  </p:cSld>
  <p:clrMapOvr>
    <a:masterClrMapping/>
  </p:clrMapOvr>
  <p:transition advClick="0"/>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solidFill>
                      <a:schemeClr val="bg2">
                        <a:lumMod val="60000"/>
                        <a:lumOff val="40000"/>
                      </a:schemeClr>
                    </a:solidFill>
                    <a:cs typeface="Arial"/>
                  </a:rPr>
                  <a:t>Size denoted as “</a:t>
                </a:r>
                <a14:m>
                  <m:oMath xmlns:m="http://schemas.openxmlformats.org/officeDocument/2006/math">
                    <m:r>
                      <a:rPr lang="en-US" b="0" i="1" smtClean="0">
                        <a:solidFill>
                          <a:schemeClr val="bg2">
                            <a:lumMod val="60000"/>
                            <a:lumOff val="40000"/>
                          </a:schemeClr>
                        </a:solidFill>
                        <a:latin typeface="Cambria Math" panose="02040503050406030204" pitchFamily="18" charset="0"/>
                        <a:cs typeface="Arial"/>
                      </a:rPr>
                      <m:t>𝑁</m:t>
                    </m:r>
                    <m:r>
                      <a:rPr lang="en-US" b="0" i="1" smtClean="0">
                        <a:solidFill>
                          <a:schemeClr val="bg2">
                            <a:lumMod val="60000"/>
                            <a:lumOff val="40000"/>
                          </a:schemeClr>
                        </a:solidFill>
                        <a:latin typeface="Cambria Math" panose="02040503050406030204" pitchFamily="18" charset="0"/>
                        <a:cs typeface="Arial"/>
                      </a:rPr>
                      <m:t> </m:t>
                    </m:r>
                    <m:r>
                      <a:rPr lang="en-US" b="0" i="1" smtClean="0">
                        <a:solidFill>
                          <a:schemeClr val="bg2">
                            <a:lumMod val="60000"/>
                            <a:lumOff val="40000"/>
                          </a:schemeClr>
                        </a:solidFill>
                        <a:latin typeface="Cambria Math" panose="02040503050406030204" pitchFamily="18" charset="0"/>
                        <a:cs typeface="Arial"/>
                      </a:rPr>
                      <m:t>𝑥</m:t>
                    </m:r>
                    <m:r>
                      <a:rPr lang="en-US" b="0" i="1" smtClean="0">
                        <a:solidFill>
                          <a:schemeClr val="bg2">
                            <a:lumMod val="60000"/>
                            <a:lumOff val="40000"/>
                          </a:schemeClr>
                        </a:solidFill>
                        <a:latin typeface="Cambria Math" panose="02040503050406030204" pitchFamily="18" charset="0"/>
                        <a:cs typeface="Arial"/>
                      </a:rPr>
                      <m:t> </m:t>
                    </m:r>
                    <m:r>
                      <a:rPr lang="en-US" b="0" i="1" smtClean="0">
                        <a:solidFill>
                          <a:schemeClr val="bg2">
                            <a:lumMod val="60000"/>
                            <a:lumOff val="40000"/>
                          </a:schemeClr>
                        </a:solidFill>
                        <a:latin typeface="Cambria Math" panose="02040503050406030204" pitchFamily="18" charset="0"/>
                        <a:cs typeface="Arial"/>
                      </a:rPr>
                      <m:t>𝑀</m:t>
                    </m:r>
                  </m:oMath>
                </a14:m>
                <a:r>
                  <a:rPr lang="en-US" dirty="0">
                    <a:solidFill>
                      <a:schemeClr val="bg2">
                        <a:lumMod val="60000"/>
                        <a:lumOff val="40000"/>
                      </a:schemeClr>
                    </a:solidFill>
                    <a:cs typeface="Arial"/>
                  </a:rPr>
                  <a:t>” where </a:t>
                </a:r>
                <a14:m>
                  <m:oMath xmlns:m="http://schemas.openxmlformats.org/officeDocument/2006/math">
                    <m:r>
                      <a:rPr lang="en-US" i="1">
                        <a:solidFill>
                          <a:schemeClr val="bg2">
                            <a:lumMod val="60000"/>
                            <a:lumOff val="40000"/>
                          </a:schemeClr>
                        </a:solidFill>
                        <a:latin typeface="Cambria Math" panose="02040503050406030204" pitchFamily="18" charset="0"/>
                        <a:cs typeface="Arial"/>
                      </a:rPr>
                      <m:t>𝑁</m:t>
                    </m:r>
                  </m:oMath>
                </a14:m>
                <a:r>
                  <a:rPr lang="en-US" dirty="0">
                    <a:solidFill>
                      <a:schemeClr val="bg2">
                        <a:lumMod val="60000"/>
                        <a:lumOff val="40000"/>
                      </a:schemeClr>
                    </a:solidFill>
                    <a:cs typeface="Arial"/>
                  </a:rPr>
                  <a:t> is the number of cadets and </a:t>
                </a:r>
                <a14:m>
                  <m:oMath xmlns:m="http://schemas.openxmlformats.org/officeDocument/2006/math">
                    <m:r>
                      <a:rPr lang="en-US" b="0" i="1" smtClean="0">
                        <a:solidFill>
                          <a:schemeClr val="bg2">
                            <a:lumMod val="60000"/>
                            <a:lumOff val="40000"/>
                          </a:schemeClr>
                        </a:solidFill>
                        <a:latin typeface="Cambria Math" panose="02040503050406030204" pitchFamily="18" charset="0"/>
                        <a:cs typeface="Arial"/>
                      </a:rPr>
                      <m:t>𝑀</m:t>
                    </m:r>
                  </m:oMath>
                </a14:m>
                <a:r>
                  <a:rPr lang="en-US" dirty="0">
                    <a:solidFill>
                      <a:schemeClr val="bg2">
                        <a:lumMod val="60000"/>
                        <a:lumOff val="40000"/>
                      </a:schemeClr>
                    </a:solidFill>
                    <a:cs typeface="Arial"/>
                  </a:rPr>
                  <a:t> is the number of AFSCs</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3"/>
                <a:stretch>
                  <a:fillRect l="-858" t="-989"/>
                </a:stretch>
              </a:blipFill>
            </p:spPr>
            <p:txBody>
              <a:bodyPr/>
              <a:lstStyle/>
              <a:p>
                <a:r>
                  <a:rPr lang="en-US">
                    <a:noFill/>
                  </a:rPr>
                  <a:t> </a:t>
                </a:r>
              </a:p>
            </p:txBody>
          </p:sp>
        </mc:Fallback>
      </mc:AlternateContent>
      <p:sp>
        <p:nvSpPr>
          <p:cNvPr id="5" name="Rectangle 4">
            <a:hlinkClick r:id="rId4" action="ppaction://hlinksldjump"/>
            <a:extLst>
              <a:ext uri="{FF2B5EF4-FFF2-40B4-BE49-F238E27FC236}">
                <a16:creationId xmlns:a16="http://schemas.microsoft.com/office/drawing/2014/main" id="{FB4FE459-C4A9-4F7F-90B1-4E1F217BEA4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09691000"/>
      </p:ext>
    </p:extLst>
  </p:cSld>
  <p:clrMapOvr>
    <a:masterClrMapping/>
  </p:clrMapOvr>
  <p:transition advClick="0"/>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3"/>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388065996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3.36</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0.35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0.30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0.54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0.64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0.796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400 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800 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388065996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86957" r="-701186" b="-1045652"/>
                          </a:stretch>
                        </a:blipFill>
                      </a:tcPr>
                    </a:tc>
                    <a:tc>
                      <a:txBody>
                        <a:bodyPr/>
                        <a:lstStyle/>
                        <a:p>
                          <a:pPr algn="ctr" fontAlgn="b"/>
                          <a:r>
                            <a:rPr lang="en-US" sz="1700" u="none" strike="noStrike" dirty="0">
                              <a:solidFill>
                                <a:schemeClr val="bg2">
                                  <a:lumMod val="60000"/>
                                  <a:lumOff val="40000"/>
                                </a:schemeClr>
                              </a:solidFill>
                              <a:effectLst/>
                            </a:rPr>
                            <a:t>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3.36</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0.35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0.30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86957" r="-701186" b="-94565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0.54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0.64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0.796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78723" r="-701186" b="-82553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89130" r="-701186" b="-7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589130" r="-701186" b="-6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689130" r="-701186" b="-5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Rectangle 4">
            <a:hlinkClick r:id="rId5" action="ppaction://hlinksldjump"/>
            <a:extLst>
              <a:ext uri="{FF2B5EF4-FFF2-40B4-BE49-F238E27FC236}">
                <a16:creationId xmlns:a16="http://schemas.microsoft.com/office/drawing/2014/main" id="{821AC5D8-50E8-451B-BBDB-31D1A644810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60051786"/>
      </p:ext>
    </p:extLst>
  </p:cSld>
  <p:clrMapOvr>
    <a:masterClrMapping/>
  </p:clrMapOvr>
  <p:transition advClick="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75691079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400 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800 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75691079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11" name="Oval 10">
            <a:extLst>
              <a:ext uri="{FF2B5EF4-FFF2-40B4-BE49-F238E27FC236}">
                <a16:creationId xmlns:a16="http://schemas.microsoft.com/office/drawing/2014/main" id="{19358214-B4CB-4682-A678-F46D20F776F8}"/>
              </a:ext>
            </a:extLst>
          </p:cNvPr>
          <p:cNvSpPr/>
          <p:nvPr/>
        </p:nvSpPr>
        <p:spPr bwMode="auto">
          <a:xfrm>
            <a:off x="3936379" y="3794919"/>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1763632B-2081-45B9-81E5-F799F28EBF9A}"/>
              </a:ext>
            </a:extLst>
          </p:cNvPr>
          <p:cNvSpPr/>
          <p:nvPr/>
        </p:nvSpPr>
        <p:spPr bwMode="auto">
          <a:xfrm>
            <a:off x="5408340" y="3794918"/>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F1663818-D258-4808-8532-F7B8115AEE1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13642271"/>
      </p:ext>
    </p:extLst>
  </p:cSld>
  <p:clrMapOvr>
    <a:masterClrMapping/>
  </p:clrMapOvr>
  <p:transition advClick="0"/>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2468350461"/>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400 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800 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2468350461"/>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B97F0556-4AAA-45FB-8DAD-84AB7EE66C99}"/>
              </a:ext>
            </a:extLst>
          </p:cNvPr>
          <p:cNvSpPr/>
          <p:nvPr/>
        </p:nvSpPr>
        <p:spPr bwMode="auto">
          <a:xfrm>
            <a:off x="8586438" y="3794919"/>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8E1197E5-AD89-4705-A280-2320088D163A}"/>
              </a:ext>
            </a:extLst>
          </p:cNvPr>
          <p:cNvSpPr/>
          <p:nvPr/>
        </p:nvSpPr>
        <p:spPr bwMode="auto">
          <a:xfrm>
            <a:off x="10058399" y="3794918"/>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7500BE31-4C25-4C1D-817E-B92440EBE5C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54273953"/>
      </p:ext>
    </p:extLst>
  </p:cSld>
  <p:clrMapOvr>
    <a:masterClrMapping/>
  </p:clrMapOvr>
  <p:transition advClick="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2968350772"/>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400 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800 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0.822</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2968350772"/>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0.822</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C3DC9A50-986F-4CA3-9CC6-5806CB3D0B5B}"/>
              </a:ext>
            </a:extLst>
          </p:cNvPr>
          <p:cNvSpPr/>
          <p:nvPr/>
        </p:nvSpPr>
        <p:spPr bwMode="auto">
          <a:xfrm>
            <a:off x="6936057" y="4341329"/>
            <a:ext cx="1126273" cy="134579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Rectangle 5">
            <a:hlinkClick r:id="rId4" action="ppaction://hlinksldjump"/>
            <a:extLst>
              <a:ext uri="{FF2B5EF4-FFF2-40B4-BE49-F238E27FC236}">
                <a16:creationId xmlns:a16="http://schemas.microsoft.com/office/drawing/2014/main" id="{32F98B87-A58D-48C5-A2A1-3233B1902B0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24287431"/>
      </p:ext>
    </p:extLst>
  </p:cSld>
  <p:clrMapOvr>
    <a:masterClrMapping/>
  </p:clrMapOvr>
  <p:transition advClick="0"/>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418137299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400 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800 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4</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8</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12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0.792</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418137299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0.792</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B5374DC2-EB10-4B9F-B6AE-C3396595229E}"/>
              </a:ext>
            </a:extLst>
          </p:cNvPr>
          <p:cNvSpPr/>
          <p:nvPr/>
        </p:nvSpPr>
        <p:spPr bwMode="auto">
          <a:xfrm>
            <a:off x="5411704" y="5524652"/>
            <a:ext cx="1126273" cy="9653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C46F7421-AD6C-460E-98AD-00B763331926}"/>
              </a:ext>
            </a:extLst>
          </p:cNvPr>
          <p:cNvSpPr/>
          <p:nvPr/>
        </p:nvSpPr>
        <p:spPr bwMode="auto">
          <a:xfrm>
            <a:off x="6955775" y="5524652"/>
            <a:ext cx="1126273" cy="9653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6CF161C5-B141-47F8-B7D0-6FADF3AA31E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2021691"/>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“Balancing” Objectives</a:t>
            </a:r>
          </a:p>
          <a:p>
            <a:pPr lvl="1"/>
            <a:r>
              <a:rPr lang="en-US" dirty="0"/>
              <a:t>Each AFSC should balance the distribution of lower performing cadets and higher performing cadets</a:t>
            </a:r>
          </a:p>
          <a:p>
            <a:pPr lvl="1"/>
            <a:r>
              <a:rPr lang="en-US" dirty="0">
                <a:solidFill>
                  <a:schemeClr val="bg2">
                    <a:lumMod val="60000"/>
                    <a:lumOff val="40000"/>
                  </a:schemeClr>
                </a:solidFill>
              </a:rPr>
              <a:t>Proportion of USAFA cadets for each AFSC should match that of the entire class</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Problem Description</a:t>
            </a:r>
          </a:p>
        </p:txBody>
      </p:sp>
      <p:grpSp>
        <p:nvGrpSpPr>
          <p:cNvPr id="4" name="Group 3">
            <a:extLst>
              <a:ext uri="{FF2B5EF4-FFF2-40B4-BE49-F238E27FC236}">
                <a16:creationId xmlns:a16="http://schemas.microsoft.com/office/drawing/2014/main" id="{EE4CDB4C-2914-4718-9707-41AB99D1560E}"/>
              </a:ext>
            </a:extLst>
          </p:cNvPr>
          <p:cNvGrpSpPr/>
          <p:nvPr/>
        </p:nvGrpSpPr>
        <p:grpSpPr>
          <a:xfrm>
            <a:off x="2470872" y="3931213"/>
            <a:ext cx="8552006" cy="2895673"/>
            <a:chOff x="3078167" y="4716904"/>
            <a:chExt cx="7424766" cy="2513994"/>
          </a:xfrm>
        </p:grpSpPr>
        <p:sp>
          <p:nvSpPr>
            <p:cNvPr id="5" name="Rectangle 4">
              <a:extLst>
                <a:ext uri="{FF2B5EF4-FFF2-40B4-BE49-F238E27FC236}">
                  <a16:creationId xmlns:a16="http://schemas.microsoft.com/office/drawing/2014/main" id="{341A9CA8-EB53-4ED7-925A-C04D8364197C}"/>
                </a:ext>
              </a:extLst>
            </p:cNvPr>
            <p:cNvSpPr/>
            <p:nvPr/>
          </p:nvSpPr>
          <p:spPr bwMode="auto">
            <a:xfrm>
              <a:off x="6817461" y="6541802"/>
              <a:ext cx="3685472" cy="6890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2">
                      <a:lumMod val="60000"/>
                      <a:lumOff val="40000"/>
                    </a:schemeClr>
                  </a:solidFill>
                  <a:effectLst/>
                  <a:latin typeface="Arial" charset="0"/>
                </a:rPr>
                <a:t>Assigned AFSCs</a:t>
              </a:r>
            </a:p>
          </p:txBody>
        </p:sp>
        <p:grpSp>
          <p:nvGrpSpPr>
            <p:cNvPr id="6" name="Group 5">
              <a:extLst>
                <a:ext uri="{FF2B5EF4-FFF2-40B4-BE49-F238E27FC236}">
                  <a16:creationId xmlns:a16="http://schemas.microsoft.com/office/drawing/2014/main" id="{7F0CDCDD-66A1-41B4-8B09-430AFD6DC0A2}"/>
                </a:ext>
              </a:extLst>
            </p:cNvPr>
            <p:cNvGrpSpPr/>
            <p:nvPr/>
          </p:nvGrpSpPr>
          <p:grpSpPr>
            <a:xfrm>
              <a:off x="4030511" y="4716904"/>
              <a:ext cx="5432727" cy="1780784"/>
              <a:chOff x="3149468" y="4857661"/>
              <a:chExt cx="6494537" cy="2128833"/>
            </a:xfrm>
          </p:grpSpPr>
          <p:grpSp>
            <p:nvGrpSpPr>
              <p:cNvPr id="8" name="Group 7">
                <a:extLst>
                  <a:ext uri="{FF2B5EF4-FFF2-40B4-BE49-F238E27FC236}">
                    <a16:creationId xmlns:a16="http://schemas.microsoft.com/office/drawing/2014/main" id="{C0590D32-33A2-4406-BB14-384355E5A1FF}"/>
                  </a:ext>
                </a:extLst>
              </p:cNvPr>
              <p:cNvGrpSpPr/>
              <p:nvPr/>
            </p:nvGrpSpPr>
            <p:grpSpPr>
              <a:xfrm>
                <a:off x="3149468" y="4857661"/>
                <a:ext cx="2128833" cy="2128833"/>
                <a:chOff x="1417371" y="4993341"/>
                <a:chExt cx="1828800" cy="1828800"/>
              </a:xfrm>
            </p:grpSpPr>
            <p:sp>
              <p:nvSpPr>
                <p:cNvPr id="26" name="Oval 25">
                  <a:extLst>
                    <a:ext uri="{FF2B5EF4-FFF2-40B4-BE49-F238E27FC236}">
                      <a16:creationId xmlns:a16="http://schemas.microsoft.com/office/drawing/2014/main" id="{05D725D8-392C-439C-BBD0-EED1C30CE0D2}"/>
                    </a:ext>
                  </a:extLst>
                </p:cNvPr>
                <p:cNvSpPr/>
                <p:nvPr/>
              </p:nvSpPr>
              <p:spPr bwMode="auto">
                <a:xfrm>
                  <a:off x="1417371" y="4993341"/>
                  <a:ext cx="1828800" cy="1828800"/>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27" name="Partial Circle 26">
                  <a:extLst>
                    <a:ext uri="{FF2B5EF4-FFF2-40B4-BE49-F238E27FC236}">
                      <a16:creationId xmlns:a16="http://schemas.microsoft.com/office/drawing/2014/main" id="{97964ACA-8113-4899-AD93-F7A017BCAE3D}"/>
                    </a:ext>
                  </a:extLst>
                </p:cNvPr>
                <p:cNvSpPr/>
                <p:nvPr/>
              </p:nvSpPr>
              <p:spPr bwMode="auto">
                <a:xfrm>
                  <a:off x="1417371" y="4993341"/>
                  <a:ext cx="1828800" cy="1828800"/>
                </a:xfrm>
                <a:prstGeom prst="pie">
                  <a:avLst>
                    <a:gd name="adj1" fmla="val 18572716"/>
                    <a:gd name="adj2" fmla="val 16200000"/>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2">
                        <a:lumMod val="60000"/>
                        <a:lumOff val="40000"/>
                      </a:schemeClr>
                    </a:solidFill>
                    <a:effectLst/>
                    <a:latin typeface="Arial" charset="0"/>
                  </a:endParaRPr>
                </a:p>
              </p:txBody>
            </p:sp>
          </p:grpSp>
          <p:grpSp>
            <p:nvGrpSpPr>
              <p:cNvPr id="9" name="Group 8">
                <a:extLst>
                  <a:ext uri="{FF2B5EF4-FFF2-40B4-BE49-F238E27FC236}">
                    <a16:creationId xmlns:a16="http://schemas.microsoft.com/office/drawing/2014/main" id="{D7D9C378-A28B-49C1-81F8-92B26E007811}"/>
                  </a:ext>
                </a:extLst>
              </p:cNvPr>
              <p:cNvGrpSpPr/>
              <p:nvPr/>
            </p:nvGrpSpPr>
            <p:grpSpPr>
              <a:xfrm>
                <a:off x="5751117" y="4877833"/>
                <a:ext cx="1182579" cy="874650"/>
                <a:chOff x="4098230" y="4887332"/>
                <a:chExt cx="1290306" cy="874650"/>
              </a:xfrm>
            </p:grpSpPr>
            <p:sp>
              <p:nvSpPr>
                <p:cNvPr id="22" name="Oval 21">
                  <a:extLst>
                    <a:ext uri="{FF2B5EF4-FFF2-40B4-BE49-F238E27FC236}">
                      <a16:creationId xmlns:a16="http://schemas.microsoft.com/office/drawing/2014/main" id="{7927CFB1-A075-460D-95FE-2AD3A05FB893}"/>
                    </a:ext>
                  </a:extLst>
                </p:cNvPr>
                <p:cNvSpPr/>
                <p:nvPr/>
              </p:nvSpPr>
              <p:spPr bwMode="auto">
                <a:xfrm>
                  <a:off x="4098230" y="4953000"/>
                  <a:ext cx="238539" cy="218623"/>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23" name="TextBox 22">
                  <a:extLst>
                    <a:ext uri="{FF2B5EF4-FFF2-40B4-BE49-F238E27FC236}">
                      <a16:creationId xmlns:a16="http://schemas.microsoft.com/office/drawing/2014/main" id="{3F3D90FF-7A44-4F93-A6F5-6387609FAE4F}"/>
                    </a:ext>
                  </a:extLst>
                </p:cNvPr>
                <p:cNvSpPr txBox="1"/>
                <p:nvPr/>
              </p:nvSpPr>
              <p:spPr>
                <a:xfrm>
                  <a:off x="4322534" y="4887332"/>
                  <a:ext cx="1066002" cy="383320"/>
                </a:xfrm>
                <a:prstGeom prst="rect">
                  <a:avLst/>
                </a:prstGeom>
                <a:noFill/>
              </p:spPr>
              <p:txBody>
                <a:bodyPr wrap="none" rtlCol="0">
                  <a:spAutoFit/>
                </a:bodyPr>
                <a:lstStyle/>
                <a:p>
                  <a:r>
                    <a:rPr lang="en-US" sz="1800" dirty="0">
                      <a:solidFill>
                        <a:schemeClr val="bg2">
                          <a:lumMod val="60000"/>
                          <a:lumOff val="40000"/>
                        </a:schemeClr>
                      </a:solidFill>
                    </a:rPr>
                    <a:t>USAFA</a:t>
                  </a:r>
                </a:p>
              </p:txBody>
            </p:sp>
            <p:sp>
              <p:nvSpPr>
                <p:cNvPr id="24" name="Oval 23">
                  <a:extLst>
                    <a:ext uri="{FF2B5EF4-FFF2-40B4-BE49-F238E27FC236}">
                      <a16:creationId xmlns:a16="http://schemas.microsoft.com/office/drawing/2014/main" id="{3F5B4C95-4717-4F13-9BCC-AEF30BC606E6}"/>
                    </a:ext>
                  </a:extLst>
                </p:cNvPr>
                <p:cNvSpPr/>
                <p:nvPr/>
              </p:nvSpPr>
              <p:spPr bwMode="auto">
                <a:xfrm>
                  <a:off x="4098230" y="5460701"/>
                  <a:ext cx="238539" cy="218623"/>
                </a:xfrm>
                <a:prstGeom prst="ellipse">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25" name="TextBox 24">
                  <a:extLst>
                    <a:ext uri="{FF2B5EF4-FFF2-40B4-BE49-F238E27FC236}">
                      <a16:creationId xmlns:a16="http://schemas.microsoft.com/office/drawing/2014/main" id="{69A193AF-4DFB-4EBB-95B9-5A688FD52089}"/>
                    </a:ext>
                  </a:extLst>
                </p:cNvPr>
                <p:cNvSpPr txBox="1"/>
                <p:nvPr/>
              </p:nvSpPr>
              <p:spPr>
                <a:xfrm>
                  <a:off x="4387399" y="5378662"/>
                  <a:ext cx="949751" cy="383320"/>
                </a:xfrm>
                <a:prstGeom prst="rect">
                  <a:avLst/>
                </a:prstGeom>
                <a:noFill/>
              </p:spPr>
              <p:txBody>
                <a:bodyPr wrap="none" rtlCol="0">
                  <a:spAutoFit/>
                </a:bodyPr>
                <a:lstStyle/>
                <a:p>
                  <a:r>
                    <a:rPr lang="en-US" sz="1800" dirty="0">
                      <a:solidFill>
                        <a:schemeClr val="bg2">
                          <a:lumMod val="60000"/>
                          <a:lumOff val="40000"/>
                        </a:schemeClr>
                      </a:solidFill>
                    </a:rPr>
                    <a:t>ROTC</a:t>
                  </a:r>
                </a:p>
              </p:txBody>
            </p:sp>
          </p:grpSp>
          <p:grpSp>
            <p:nvGrpSpPr>
              <p:cNvPr id="10" name="Group 9">
                <a:extLst>
                  <a:ext uri="{FF2B5EF4-FFF2-40B4-BE49-F238E27FC236}">
                    <a16:creationId xmlns:a16="http://schemas.microsoft.com/office/drawing/2014/main" id="{5BF6DEAF-20C7-4A4C-ADC7-EE8AD60F8F87}"/>
                  </a:ext>
                </a:extLst>
              </p:cNvPr>
              <p:cNvGrpSpPr/>
              <p:nvPr/>
            </p:nvGrpSpPr>
            <p:grpSpPr>
              <a:xfrm>
                <a:off x="7520236" y="4865217"/>
                <a:ext cx="959993" cy="961003"/>
                <a:chOff x="5867564" y="5284947"/>
                <a:chExt cx="2129623" cy="2131863"/>
              </a:xfrm>
            </p:grpSpPr>
            <p:sp>
              <p:nvSpPr>
                <p:cNvPr id="20" name="Oval 19">
                  <a:extLst>
                    <a:ext uri="{FF2B5EF4-FFF2-40B4-BE49-F238E27FC236}">
                      <a16:creationId xmlns:a16="http://schemas.microsoft.com/office/drawing/2014/main" id="{5AEF872C-B1B3-4658-8AAD-9E1D288D2279}"/>
                    </a:ext>
                  </a:extLst>
                </p:cNvPr>
                <p:cNvSpPr/>
                <p:nvPr/>
              </p:nvSpPr>
              <p:spPr bwMode="auto">
                <a:xfrm>
                  <a:off x="5868354" y="5284947"/>
                  <a:ext cx="2128833" cy="2128833"/>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21" name="Partial Circle 20">
                  <a:extLst>
                    <a:ext uri="{FF2B5EF4-FFF2-40B4-BE49-F238E27FC236}">
                      <a16:creationId xmlns:a16="http://schemas.microsoft.com/office/drawing/2014/main" id="{CC7AD60F-E92D-4FE8-B49B-D4DD55CC9932}"/>
                    </a:ext>
                  </a:extLst>
                </p:cNvPr>
                <p:cNvSpPr/>
                <p:nvPr/>
              </p:nvSpPr>
              <p:spPr bwMode="auto">
                <a:xfrm>
                  <a:off x="5867564" y="5287977"/>
                  <a:ext cx="2128833" cy="2128833"/>
                </a:xfrm>
                <a:prstGeom prst="pie">
                  <a:avLst>
                    <a:gd name="adj1" fmla="val 18572716"/>
                    <a:gd name="adj2" fmla="val 16200000"/>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2">
                        <a:lumMod val="60000"/>
                        <a:lumOff val="40000"/>
                      </a:schemeClr>
                    </a:solidFill>
                    <a:effectLst/>
                    <a:latin typeface="Arial" charset="0"/>
                  </a:endParaRPr>
                </a:p>
              </p:txBody>
            </p:sp>
          </p:grpSp>
          <p:grpSp>
            <p:nvGrpSpPr>
              <p:cNvPr id="11" name="Group 10">
                <a:extLst>
                  <a:ext uri="{FF2B5EF4-FFF2-40B4-BE49-F238E27FC236}">
                    <a16:creationId xmlns:a16="http://schemas.microsoft.com/office/drawing/2014/main" id="{E7E96D03-D101-4E76-89E6-E37944F4FDD6}"/>
                  </a:ext>
                </a:extLst>
              </p:cNvPr>
              <p:cNvGrpSpPr/>
              <p:nvPr/>
            </p:nvGrpSpPr>
            <p:grpSpPr>
              <a:xfrm>
                <a:off x="8684012" y="4857661"/>
                <a:ext cx="959993" cy="961003"/>
                <a:chOff x="5867564" y="5284947"/>
                <a:chExt cx="2129623" cy="2131863"/>
              </a:xfrm>
            </p:grpSpPr>
            <p:sp>
              <p:nvSpPr>
                <p:cNvPr id="18" name="Oval 17">
                  <a:extLst>
                    <a:ext uri="{FF2B5EF4-FFF2-40B4-BE49-F238E27FC236}">
                      <a16:creationId xmlns:a16="http://schemas.microsoft.com/office/drawing/2014/main" id="{E2D4C3CA-D975-4A7B-B2EC-F6065AC6133E}"/>
                    </a:ext>
                  </a:extLst>
                </p:cNvPr>
                <p:cNvSpPr/>
                <p:nvPr/>
              </p:nvSpPr>
              <p:spPr bwMode="auto">
                <a:xfrm>
                  <a:off x="5868354" y="5284947"/>
                  <a:ext cx="2128833" cy="2128833"/>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19" name="Partial Circle 18">
                  <a:extLst>
                    <a:ext uri="{FF2B5EF4-FFF2-40B4-BE49-F238E27FC236}">
                      <a16:creationId xmlns:a16="http://schemas.microsoft.com/office/drawing/2014/main" id="{70559B0C-ABB2-47FC-86F5-EDCA8EB52842}"/>
                    </a:ext>
                  </a:extLst>
                </p:cNvPr>
                <p:cNvSpPr/>
                <p:nvPr/>
              </p:nvSpPr>
              <p:spPr bwMode="auto">
                <a:xfrm>
                  <a:off x="5867564" y="5287977"/>
                  <a:ext cx="2128833" cy="2128833"/>
                </a:xfrm>
                <a:prstGeom prst="pie">
                  <a:avLst>
                    <a:gd name="adj1" fmla="val 18572716"/>
                    <a:gd name="adj2" fmla="val 16200000"/>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2">
                        <a:lumMod val="60000"/>
                        <a:lumOff val="40000"/>
                      </a:schemeClr>
                    </a:solidFill>
                    <a:effectLst/>
                    <a:latin typeface="Arial" charset="0"/>
                  </a:endParaRPr>
                </a:p>
              </p:txBody>
            </p:sp>
          </p:grpSp>
          <p:grpSp>
            <p:nvGrpSpPr>
              <p:cNvPr id="12" name="Group 11">
                <a:extLst>
                  <a:ext uri="{FF2B5EF4-FFF2-40B4-BE49-F238E27FC236}">
                    <a16:creationId xmlns:a16="http://schemas.microsoft.com/office/drawing/2014/main" id="{6C381293-90B2-4D37-842C-93799871908B}"/>
                  </a:ext>
                </a:extLst>
              </p:cNvPr>
              <p:cNvGrpSpPr/>
              <p:nvPr/>
            </p:nvGrpSpPr>
            <p:grpSpPr>
              <a:xfrm>
                <a:off x="7520236" y="6025491"/>
                <a:ext cx="959993" cy="961003"/>
                <a:chOff x="5867564" y="5284947"/>
                <a:chExt cx="2129623" cy="2131863"/>
              </a:xfrm>
            </p:grpSpPr>
            <p:sp>
              <p:nvSpPr>
                <p:cNvPr id="16" name="Oval 15">
                  <a:extLst>
                    <a:ext uri="{FF2B5EF4-FFF2-40B4-BE49-F238E27FC236}">
                      <a16:creationId xmlns:a16="http://schemas.microsoft.com/office/drawing/2014/main" id="{CDD3A762-5DD5-485D-98F3-873CFC855A21}"/>
                    </a:ext>
                  </a:extLst>
                </p:cNvPr>
                <p:cNvSpPr/>
                <p:nvPr/>
              </p:nvSpPr>
              <p:spPr bwMode="auto">
                <a:xfrm>
                  <a:off x="5868354" y="5284947"/>
                  <a:ext cx="2128833" cy="2128833"/>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17" name="Partial Circle 16">
                  <a:extLst>
                    <a:ext uri="{FF2B5EF4-FFF2-40B4-BE49-F238E27FC236}">
                      <a16:creationId xmlns:a16="http://schemas.microsoft.com/office/drawing/2014/main" id="{4E2AF827-E37B-427B-879C-0BC7261408B2}"/>
                    </a:ext>
                  </a:extLst>
                </p:cNvPr>
                <p:cNvSpPr/>
                <p:nvPr/>
              </p:nvSpPr>
              <p:spPr bwMode="auto">
                <a:xfrm>
                  <a:off x="5867564" y="5287977"/>
                  <a:ext cx="2128833" cy="2128833"/>
                </a:xfrm>
                <a:prstGeom prst="pie">
                  <a:avLst>
                    <a:gd name="adj1" fmla="val 18572716"/>
                    <a:gd name="adj2" fmla="val 16200000"/>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2">
                        <a:lumMod val="60000"/>
                        <a:lumOff val="40000"/>
                      </a:schemeClr>
                    </a:solidFill>
                    <a:effectLst/>
                    <a:latin typeface="Arial" charset="0"/>
                  </a:endParaRPr>
                </a:p>
              </p:txBody>
            </p:sp>
          </p:grpSp>
          <p:grpSp>
            <p:nvGrpSpPr>
              <p:cNvPr id="13" name="Group 12">
                <a:extLst>
                  <a:ext uri="{FF2B5EF4-FFF2-40B4-BE49-F238E27FC236}">
                    <a16:creationId xmlns:a16="http://schemas.microsoft.com/office/drawing/2014/main" id="{EAF86417-C769-424F-A37F-B03199EA1973}"/>
                  </a:ext>
                </a:extLst>
              </p:cNvPr>
              <p:cNvGrpSpPr/>
              <p:nvPr/>
            </p:nvGrpSpPr>
            <p:grpSpPr>
              <a:xfrm>
                <a:off x="8684012" y="6025491"/>
                <a:ext cx="959993" cy="961003"/>
                <a:chOff x="5867564" y="5284947"/>
                <a:chExt cx="2129623" cy="2131863"/>
              </a:xfrm>
            </p:grpSpPr>
            <p:sp>
              <p:nvSpPr>
                <p:cNvPr id="14" name="Oval 13">
                  <a:extLst>
                    <a:ext uri="{FF2B5EF4-FFF2-40B4-BE49-F238E27FC236}">
                      <a16:creationId xmlns:a16="http://schemas.microsoft.com/office/drawing/2014/main" id="{9CBA9717-406E-4889-B5FA-788C7184D8BA}"/>
                    </a:ext>
                  </a:extLst>
                </p:cNvPr>
                <p:cNvSpPr/>
                <p:nvPr/>
              </p:nvSpPr>
              <p:spPr bwMode="auto">
                <a:xfrm>
                  <a:off x="5868354" y="5284947"/>
                  <a:ext cx="2128833" cy="2128833"/>
                </a:xfrm>
                <a:prstGeom prst="ellipse">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bg2">
                        <a:lumMod val="60000"/>
                        <a:lumOff val="40000"/>
                      </a:schemeClr>
                    </a:solidFill>
                    <a:effectLst/>
                    <a:latin typeface="Arial" charset="0"/>
                  </a:endParaRPr>
                </a:p>
              </p:txBody>
            </p:sp>
            <p:sp>
              <p:nvSpPr>
                <p:cNvPr id="15" name="Partial Circle 14">
                  <a:extLst>
                    <a:ext uri="{FF2B5EF4-FFF2-40B4-BE49-F238E27FC236}">
                      <a16:creationId xmlns:a16="http://schemas.microsoft.com/office/drawing/2014/main" id="{A4E1A56A-D865-4B73-97C6-6B6887D2AC46}"/>
                    </a:ext>
                  </a:extLst>
                </p:cNvPr>
                <p:cNvSpPr/>
                <p:nvPr/>
              </p:nvSpPr>
              <p:spPr bwMode="auto">
                <a:xfrm>
                  <a:off x="5867564" y="5287977"/>
                  <a:ext cx="2128833" cy="2128833"/>
                </a:xfrm>
                <a:prstGeom prst="pie">
                  <a:avLst>
                    <a:gd name="adj1" fmla="val 18572716"/>
                    <a:gd name="adj2" fmla="val 16200000"/>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2">
                        <a:lumMod val="60000"/>
                        <a:lumOff val="40000"/>
                      </a:schemeClr>
                    </a:solidFill>
                    <a:effectLst/>
                    <a:latin typeface="Arial" charset="0"/>
                  </a:endParaRPr>
                </a:p>
              </p:txBody>
            </p:sp>
          </p:grpSp>
        </p:grpSp>
        <p:sp>
          <p:nvSpPr>
            <p:cNvPr id="7" name="Rectangle 6">
              <a:extLst>
                <a:ext uri="{FF2B5EF4-FFF2-40B4-BE49-F238E27FC236}">
                  <a16:creationId xmlns:a16="http://schemas.microsoft.com/office/drawing/2014/main" id="{C8793601-7ABE-4631-91A9-D694A18175C7}"/>
                </a:ext>
              </a:extLst>
            </p:cNvPr>
            <p:cNvSpPr/>
            <p:nvPr/>
          </p:nvSpPr>
          <p:spPr bwMode="auto">
            <a:xfrm>
              <a:off x="3078167" y="6541802"/>
              <a:ext cx="3685472" cy="6890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bg2">
                      <a:lumMod val="60000"/>
                      <a:lumOff val="40000"/>
                    </a:schemeClr>
                  </a:solidFill>
                  <a:effectLst/>
                  <a:latin typeface="Arial" charset="0"/>
                </a:rPr>
                <a:t>Entire Class</a:t>
              </a:r>
            </a:p>
          </p:txBody>
        </p:sp>
      </p:grpSp>
      <p:sp>
        <p:nvSpPr>
          <p:cNvPr id="28" name="Rectangle 27">
            <a:hlinkClick r:id="rId2" action="ppaction://hlinksldjump"/>
            <a:extLst>
              <a:ext uri="{FF2B5EF4-FFF2-40B4-BE49-F238E27FC236}">
                <a16:creationId xmlns:a16="http://schemas.microsoft.com/office/drawing/2014/main" id="{8BAC0EC8-4738-4AC5-9AF0-D5097EEA7CD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98759685"/>
      </p:ext>
    </p:extLst>
  </p:cSld>
  <p:clrMapOvr>
    <a:masterClrMapping/>
  </p:clrMapOvr>
  <p:transition advClick="0"/>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58375370"/>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400 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800 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4</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8</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12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24</m:t>
                              </m:r>
                            </m:oMath>
                          </a14:m>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6.02</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753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0.723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0.700</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32</m:t>
                              </m:r>
                            </m:oMath>
                          </a14:m>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8.16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563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tx1"/>
                              </a:solidFill>
                              <a:effectLst/>
                            </a:rPr>
                            <a:t>0.790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58375370"/>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6.02</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753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0.723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0.700</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8.16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563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tx1"/>
                              </a:solidFill>
                              <a:effectLst/>
                            </a:rPr>
                            <a:t>0.790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0409A597-687D-4415-B6E6-224A4EA445C5}"/>
              </a:ext>
            </a:extLst>
          </p:cNvPr>
          <p:cNvSpPr/>
          <p:nvPr/>
        </p:nvSpPr>
        <p:spPr bwMode="auto">
          <a:xfrm>
            <a:off x="10185409" y="6361637"/>
            <a:ext cx="800303" cy="62485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BB36D6DE-14BF-4033-896F-C79322CE8966}"/>
              </a:ext>
            </a:extLst>
          </p:cNvPr>
          <p:cNvSpPr/>
          <p:nvPr/>
        </p:nvSpPr>
        <p:spPr bwMode="auto">
          <a:xfrm>
            <a:off x="5579956" y="6361637"/>
            <a:ext cx="800303" cy="62485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883FE5C2-EF35-421C-9D4C-C1D01580740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73037191"/>
      </p:ext>
    </p:extLst>
  </p:cSld>
  <p:clrMapOvr>
    <a:masterClrMapping/>
  </p:clrMapOvr>
  <p:transition advClick="0"/>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 </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solidFill>
                  <a:schemeClr val="bg2">
                    <a:lumMod val="60000"/>
                    <a:lumOff val="40000"/>
                  </a:schemeClr>
                </a:solidFill>
                <a:cs typeface="Arial"/>
              </a:rPr>
              <a:t>Solutions represented as “chromosomes”</a:t>
            </a:r>
          </a:p>
          <a:p>
            <a:pPr lvl="2"/>
            <a:r>
              <a:rPr lang="en-US" dirty="0">
                <a:solidFill>
                  <a:schemeClr val="bg2">
                    <a:lumMod val="60000"/>
                    <a:lumOff val="40000"/>
                  </a:schemeClr>
                </a:solidFill>
                <a:cs typeface="Arial"/>
              </a:rPr>
              <a:t>Variables represented as “genes”</a:t>
            </a:r>
          </a:p>
          <a:p>
            <a:pPr lvl="2"/>
            <a:r>
              <a:rPr lang="en-US" dirty="0">
                <a:solidFill>
                  <a:schemeClr val="bg2">
                    <a:lumMod val="60000"/>
                    <a:lumOff val="40000"/>
                  </a:schemeClr>
                </a:solidFill>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sp>
        <p:nvSpPr>
          <p:cNvPr id="6" name="Rectangle 5">
            <a:hlinkClick r:id="rId3" action="ppaction://hlinksldjump"/>
            <a:extLst>
              <a:ext uri="{FF2B5EF4-FFF2-40B4-BE49-F238E27FC236}">
                <a16:creationId xmlns:a16="http://schemas.microsoft.com/office/drawing/2014/main" id="{F703569F-5812-454C-9F39-81F90787AAF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76049186"/>
      </p:ext>
    </p:extLst>
  </p:cSld>
  <p:clrMapOvr>
    <a:masterClrMapping/>
  </p:clrMapOvr>
  <p:transition advClick="0"/>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solidFill>
                  <a:schemeClr val="bg2">
                    <a:lumMod val="60000"/>
                    <a:lumOff val="40000"/>
                  </a:schemeClr>
                </a:solidFill>
                <a:cs typeface="Arial"/>
              </a:rPr>
              <a:t>Variables represented as “genes”</a:t>
            </a:r>
          </a:p>
          <a:p>
            <a:pPr lvl="2"/>
            <a:r>
              <a:rPr lang="en-US" dirty="0">
                <a:solidFill>
                  <a:schemeClr val="bg2">
                    <a:lumMod val="60000"/>
                    <a:lumOff val="40000"/>
                  </a:schemeClr>
                </a:solidFill>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8" name="Table 8">
            <a:extLst>
              <a:ext uri="{FF2B5EF4-FFF2-40B4-BE49-F238E27FC236}">
                <a16:creationId xmlns:a16="http://schemas.microsoft.com/office/drawing/2014/main" id="{3C58E3E1-8C16-4667-8049-02B47CF116D4}"/>
              </a:ext>
            </a:extLst>
          </p:cNvPr>
          <p:cNvGraphicFramePr>
            <a:graphicFrameLocks noGrp="1"/>
          </p:cNvGraphicFramePr>
          <p:nvPr/>
        </p:nvGraphicFramePr>
        <p:xfrm>
          <a:off x="2798263" y="5329178"/>
          <a:ext cx="1004721" cy="1478280"/>
        </p:xfrm>
        <a:graphic>
          <a:graphicData uri="http://schemas.openxmlformats.org/drawingml/2006/table">
            <a:tbl>
              <a:tblPr bandRow="1">
                <a:tableStyleId>{5C22544A-7EE6-4342-B048-85BDC9FD1C3A}</a:tableStyleId>
              </a:tblPr>
              <a:tblGrid>
                <a:gridCol w="334907">
                  <a:extLst>
                    <a:ext uri="{9D8B030D-6E8A-4147-A177-3AD203B41FA5}">
                      <a16:colId xmlns:a16="http://schemas.microsoft.com/office/drawing/2014/main" val="652467451"/>
                    </a:ext>
                  </a:extLst>
                </a:gridCol>
                <a:gridCol w="334907">
                  <a:extLst>
                    <a:ext uri="{9D8B030D-6E8A-4147-A177-3AD203B41FA5}">
                      <a16:colId xmlns:a16="http://schemas.microsoft.com/office/drawing/2014/main" val="2582323737"/>
                    </a:ext>
                  </a:extLst>
                </a:gridCol>
                <a:gridCol w="334907">
                  <a:extLst>
                    <a:ext uri="{9D8B030D-6E8A-4147-A177-3AD203B41FA5}">
                      <a16:colId xmlns:a16="http://schemas.microsoft.com/office/drawing/2014/main" val="2883974633"/>
                    </a:ext>
                  </a:extLst>
                </a:gridCol>
              </a:tblGrid>
              <a:tr h="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2053117"/>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4241121"/>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1084227"/>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C5F712-EB2D-44D7-9126-1D48FE728733}"/>
                  </a:ext>
                </a:extLst>
              </p:cNvPr>
              <p:cNvSpPr txBox="1"/>
              <p:nvPr/>
            </p:nvSpPr>
            <p:spPr>
              <a:xfrm>
                <a:off x="2087492" y="5852874"/>
                <a:ext cx="71077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0CC5F712-EB2D-44D7-9126-1D48FE728733}"/>
                  </a:ext>
                </a:extLst>
              </p:cNvPr>
              <p:cNvSpPr txBox="1">
                <a:spLocks noRot="1" noChangeAspect="1" noMove="1" noResize="1" noEditPoints="1" noAdjustHandles="1" noChangeArrowheads="1" noChangeShapeType="1" noTextEdit="1"/>
              </p:cNvSpPr>
              <p:nvPr/>
            </p:nvSpPr>
            <p:spPr>
              <a:xfrm>
                <a:off x="2087492" y="5852874"/>
                <a:ext cx="710772" cy="430887"/>
              </a:xfrm>
              <a:prstGeom prst="rect">
                <a:avLst/>
              </a:prstGeom>
              <a:blipFill>
                <a:blip r:embed="rId3"/>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001BECDF-70FF-4F82-9590-BF5CE453144E}"/>
              </a:ext>
            </a:extLst>
          </p:cNvPr>
          <p:cNvSpPr/>
          <p:nvPr/>
        </p:nvSpPr>
        <p:spPr bwMode="auto">
          <a:xfrm>
            <a:off x="4136185" y="5985189"/>
            <a:ext cx="406400" cy="166255"/>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11" name="Table 8">
            <a:extLst>
              <a:ext uri="{FF2B5EF4-FFF2-40B4-BE49-F238E27FC236}">
                <a16:creationId xmlns:a16="http://schemas.microsoft.com/office/drawing/2014/main" id="{CB490C52-6896-478B-ABAB-45CC8207CD76}"/>
              </a:ext>
            </a:extLst>
          </p:cNvPr>
          <p:cNvGraphicFramePr>
            <a:graphicFrameLocks noGrp="1"/>
          </p:cNvGraphicFramePr>
          <p:nvPr/>
        </p:nvGraphicFramePr>
        <p:xfrm>
          <a:off x="4875786" y="5882897"/>
          <a:ext cx="1575524" cy="37084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E9CD9B-A61C-47B0-B8CF-97F201D90119}"/>
                  </a:ext>
                </a:extLst>
              </p:cNvPr>
              <p:cNvSpPr txBox="1"/>
              <p:nvPr/>
            </p:nvSpPr>
            <p:spPr>
              <a:xfrm>
                <a:off x="4720116" y="5444332"/>
                <a:ext cx="188686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𝑐h𝑟𝑜𝑚𝑜𝑠𝑜𝑚𝑒</m:t>
                      </m:r>
                    </m:oMath>
                  </m:oMathPara>
                </a14:m>
                <a:endParaRPr lang="en-US" dirty="0"/>
              </a:p>
            </p:txBody>
          </p:sp>
        </mc:Choice>
        <mc:Fallback xmlns="">
          <p:sp>
            <p:nvSpPr>
              <p:cNvPr id="13" name="TextBox 12">
                <a:extLst>
                  <a:ext uri="{FF2B5EF4-FFF2-40B4-BE49-F238E27FC236}">
                    <a16:creationId xmlns:a16="http://schemas.microsoft.com/office/drawing/2014/main" id="{ABE9CD9B-A61C-47B0-B8CF-97F201D90119}"/>
                  </a:ext>
                </a:extLst>
              </p:cNvPr>
              <p:cNvSpPr txBox="1">
                <a:spLocks noRot="1" noChangeAspect="1" noMove="1" noResize="1" noEditPoints="1" noAdjustHandles="1" noChangeArrowheads="1" noChangeShapeType="1" noTextEdit="1"/>
              </p:cNvSpPr>
              <p:nvPr/>
            </p:nvSpPr>
            <p:spPr>
              <a:xfrm>
                <a:off x="4720116" y="5444332"/>
                <a:ext cx="1886863" cy="430887"/>
              </a:xfrm>
              <a:prstGeom prst="rect">
                <a:avLst/>
              </a:prstGeom>
              <a:blipFill>
                <a:blip r:embed="rId4"/>
                <a:stretch>
                  <a:fillRect/>
                </a:stretch>
              </a:blipFill>
            </p:spPr>
            <p:txBody>
              <a:bodyPr/>
              <a:lstStyle/>
              <a:p>
                <a:r>
                  <a:rPr lang="en-US">
                    <a:noFill/>
                  </a:rPr>
                  <a:t> </a:t>
                </a:r>
              </a:p>
            </p:txBody>
          </p:sp>
        </mc:Fallback>
      </mc:AlternateContent>
      <p:sp>
        <p:nvSpPr>
          <p:cNvPr id="12" name="Rectangle 11">
            <a:hlinkClick r:id="rId5" action="ppaction://hlinksldjump"/>
            <a:extLst>
              <a:ext uri="{FF2B5EF4-FFF2-40B4-BE49-F238E27FC236}">
                <a16:creationId xmlns:a16="http://schemas.microsoft.com/office/drawing/2014/main" id="{44799DBF-D3BD-4BBC-818F-1E1F26E1696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3034417"/>
      </p:ext>
    </p:extLst>
  </p:cSld>
  <p:clrMapOvr>
    <a:masterClrMapping/>
  </p:clrMapOvr>
  <p:transition advClick="0"/>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solidFill>
                  <a:schemeClr val="bg2">
                    <a:lumMod val="60000"/>
                    <a:lumOff val="40000"/>
                  </a:schemeClr>
                </a:solidFill>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8" name="Table 8">
            <a:extLst>
              <a:ext uri="{FF2B5EF4-FFF2-40B4-BE49-F238E27FC236}">
                <a16:creationId xmlns:a16="http://schemas.microsoft.com/office/drawing/2014/main" id="{3C58E3E1-8C16-4667-8049-02B47CF116D4}"/>
              </a:ext>
            </a:extLst>
          </p:cNvPr>
          <p:cNvGraphicFramePr>
            <a:graphicFrameLocks noGrp="1"/>
          </p:cNvGraphicFramePr>
          <p:nvPr/>
        </p:nvGraphicFramePr>
        <p:xfrm>
          <a:off x="2798263" y="5329178"/>
          <a:ext cx="1004721" cy="1478280"/>
        </p:xfrm>
        <a:graphic>
          <a:graphicData uri="http://schemas.openxmlformats.org/drawingml/2006/table">
            <a:tbl>
              <a:tblPr bandRow="1">
                <a:tableStyleId>{5C22544A-7EE6-4342-B048-85BDC9FD1C3A}</a:tableStyleId>
              </a:tblPr>
              <a:tblGrid>
                <a:gridCol w="334907">
                  <a:extLst>
                    <a:ext uri="{9D8B030D-6E8A-4147-A177-3AD203B41FA5}">
                      <a16:colId xmlns:a16="http://schemas.microsoft.com/office/drawing/2014/main" val="652467451"/>
                    </a:ext>
                  </a:extLst>
                </a:gridCol>
                <a:gridCol w="334907">
                  <a:extLst>
                    <a:ext uri="{9D8B030D-6E8A-4147-A177-3AD203B41FA5}">
                      <a16:colId xmlns:a16="http://schemas.microsoft.com/office/drawing/2014/main" val="2582323737"/>
                    </a:ext>
                  </a:extLst>
                </a:gridCol>
                <a:gridCol w="334907">
                  <a:extLst>
                    <a:ext uri="{9D8B030D-6E8A-4147-A177-3AD203B41FA5}">
                      <a16:colId xmlns:a16="http://schemas.microsoft.com/office/drawing/2014/main" val="2883974633"/>
                    </a:ext>
                  </a:extLst>
                </a:gridCol>
              </a:tblGrid>
              <a:tr h="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2053117"/>
                  </a:ext>
                </a:extLst>
              </a:tr>
              <a:tr h="37084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4241121"/>
                  </a:ext>
                </a:extLst>
              </a:tr>
              <a:tr h="37084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1084227"/>
                  </a:ext>
                </a:extLst>
              </a:tr>
              <a:tr h="37084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C5F712-EB2D-44D7-9126-1D48FE728733}"/>
                  </a:ext>
                </a:extLst>
              </p:cNvPr>
              <p:cNvSpPr txBox="1"/>
              <p:nvPr/>
            </p:nvSpPr>
            <p:spPr>
              <a:xfrm>
                <a:off x="2087492" y="5852874"/>
                <a:ext cx="71077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2">
                              <a:lumMod val="60000"/>
                              <a:lumOff val="40000"/>
                            </a:schemeClr>
                          </a:solidFill>
                          <a:latin typeface="Cambria Math" panose="02040503050406030204" pitchFamily="18" charset="0"/>
                        </a:rPr>
                        <m:t>𝒙</m:t>
                      </m:r>
                      <m:r>
                        <a:rPr lang="en-US" b="0" i="1" smtClean="0">
                          <a:solidFill>
                            <a:schemeClr val="bg2">
                              <a:lumMod val="60000"/>
                              <a:lumOff val="40000"/>
                            </a:schemeClr>
                          </a:solidFill>
                          <a:latin typeface="Cambria Math" panose="02040503050406030204" pitchFamily="18" charset="0"/>
                        </a:rPr>
                        <m:t>=</m:t>
                      </m:r>
                    </m:oMath>
                  </m:oMathPara>
                </a14:m>
                <a:endParaRPr lang="en-US" dirty="0">
                  <a:solidFill>
                    <a:schemeClr val="bg2">
                      <a:lumMod val="60000"/>
                      <a:lumOff val="40000"/>
                    </a:schemeClr>
                  </a:solidFill>
                </a:endParaRPr>
              </a:p>
            </p:txBody>
          </p:sp>
        </mc:Choice>
        <mc:Fallback xmlns="">
          <p:sp>
            <p:nvSpPr>
              <p:cNvPr id="9" name="TextBox 8">
                <a:extLst>
                  <a:ext uri="{FF2B5EF4-FFF2-40B4-BE49-F238E27FC236}">
                    <a16:creationId xmlns:a16="http://schemas.microsoft.com/office/drawing/2014/main" id="{0CC5F712-EB2D-44D7-9126-1D48FE728733}"/>
                  </a:ext>
                </a:extLst>
              </p:cNvPr>
              <p:cNvSpPr txBox="1">
                <a:spLocks noRot="1" noChangeAspect="1" noMove="1" noResize="1" noEditPoints="1" noAdjustHandles="1" noChangeArrowheads="1" noChangeShapeType="1" noTextEdit="1"/>
              </p:cNvSpPr>
              <p:nvPr/>
            </p:nvSpPr>
            <p:spPr>
              <a:xfrm>
                <a:off x="2087492" y="5852874"/>
                <a:ext cx="710772" cy="430887"/>
              </a:xfrm>
              <a:prstGeom prst="rect">
                <a:avLst/>
              </a:prstGeom>
              <a:blipFill>
                <a:blip r:embed="rId3"/>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001BECDF-70FF-4F82-9590-BF5CE453144E}"/>
              </a:ext>
            </a:extLst>
          </p:cNvPr>
          <p:cNvSpPr/>
          <p:nvPr/>
        </p:nvSpPr>
        <p:spPr bwMode="auto">
          <a:xfrm>
            <a:off x="4136185" y="5985189"/>
            <a:ext cx="406400" cy="166255"/>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11" name="Table 8">
            <a:extLst>
              <a:ext uri="{FF2B5EF4-FFF2-40B4-BE49-F238E27FC236}">
                <a16:creationId xmlns:a16="http://schemas.microsoft.com/office/drawing/2014/main" id="{CB490C52-6896-478B-ABAB-45CC8207CD76}"/>
              </a:ext>
            </a:extLst>
          </p:cNvPr>
          <p:cNvGraphicFramePr>
            <a:graphicFrameLocks noGrp="1"/>
          </p:cNvGraphicFramePr>
          <p:nvPr/>
        </p:nvGraphicFramePr>
        <p:xfrm>
          <a:off x="4875786" y="5882897"/>
          <a:ext cx="1575524" cy="37084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E9CD9B-A61C-47B0-B8CF-97F201D90119}"/>
                  </a:ext>
                </a:extLst>
              </p:cNvPr>
              <p:cNvSpPr txBox="1"/>
              <p:nvPr/>
            </p:nvSpPr>
            <p:spPr>
              <a:xfrm>
                <a:off x="4637294" y="5452010"/>
                <a:ext cx="88338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𝑔𝑒𝑛𝑒</m:t>
                      </m:r>
                    </m:oMath>
                  </m:oMathPara>
                </a14:m>
                <a:endParaRPr lang="en-US" dirty="0"/>
              </a:p>
            </p:txBody>
          </p:sp>
        </mc:Choice>
        <mc:Fallback xmlns="">
          <p:sp>
            <p:nvSpPr>
              <p:cNvPr id="13" name="TextBox 12">
                <a:extLst>
                  <a:ext uri="{FF2B5EF4-FFF2-40B4-BE49-F238E27FC236}">
                    <a16:creationId xmlns:a16="http://schemas.microsoft.com/office/drawing/2014/main" id="{ABE9CD9B-A61C-47B0-B8CF-97F201D90119}"/>
                  </a:ext>
                </a:extLst>
              </p:cNvPr>
              <p:cNvSpPr txBox="1">
                <a:spLocks noRot="1" noChangeAspect="1" noMove="1" noResize="1" noEditPoints="1" noAdjustHandles="1" noChangeArrowheads="1" noChangeShapeType="1" noTextEdit="1"/>
              </p:cNvSpPr>
              <p:nvPr/>
            </p:nvSpPr>
            <p:spPr>
              <a:xfrm>
                <a:off x="4637294" y="5452010"/>
                <a:ext cx="883383" cy="430887"/>
              </a:xfrm>
              <a:prstGeom prst="rect">
                <a:avLst/>
              </a:prstGeom>
              <a:blipFill>
                <a:blip r:embed="rId4"/>
                <a:stretch>
                  <a:fillRect b="-1126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030706BF-D0C2-40FD-A2F0-B94F64C38BDB}"/>
              </a:ext>
            </a:extLst>
          </p:cNvPr>
          <p:cNvSpPr/>
          <p:nvPr/>
        </p:nvSpPr>
        <p:spPr bwMode="auto">
          <a:xfrm>
            <a:off x="4875786" y="5852874"/>
            <a:ext cx="406400" cy="43088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hlinkClick r:id="rId5" action="ppaction://hlinksldjump"/>
            <a:extLst>
              <a:ext uri="{FF2B5EF4-FFF2-40B4-BE49-F238E27FC236}">
                <a16:creationId xmlns:a16="http://schemas.microsoft.com/office/drawing/2014/main" id="{A26C98B1-49C2-44AE-9E60-A2FEA7258E0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71519515"/>
      </p:ext>
    </p:extLst>
  </p:cSld>
  <p:clrMapOvr>
    <a:masterClrMapping/>
  </p:clrMapOvr>
  <p:transition advClick="0"/>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11" name="Table 8">
            <a:extLst>
              <a:ext uri="{FF2B5EF4-FFF2-40B4-BE49-F238E27FC236}">
                <a16:creationId xmlns:a16="http://schemas.microsoft.com/office/drawing/2014/main" id="{CB490C52-6896-478B-ABAB-45CC8207CD76}"/>
              </a:ext>
            </a:extLst>
          </p:cNvPr>
          <p:cNvGraphicFramePr>
            <a:graphicFrameLocks noGrp="1"/>
          </p:cNvGraphicFramePr>
          <p:nvPr/>
        </p:nvGraphicFramePr>
        <p:xfrm>
          <a:off x="4875786" y="5513009"/>
          <a:ext cx="1575524" cy="111252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219950"/>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384774"/>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E9CD9B-A61C-47B0-B8CF-97F201D90119}"/>
                  </a:ext>
                </a:extLst>
              </p:cNvPr>
              <p:cNvSpPr txBox="1"/>
              <p:nvPr/>
            </p:nvSpPr>
            <p:spPr>
              <a:xfrm>
                <a:off x="4836238" y="5082122"/>
                <a:ext cx="16546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𝑝𝑜𝑝𝑢𝑙𝑎𝑡𝑖𝑜𝑛</m:t>
                      </m:r>
                    </m:oMath>
                  </m:oMathPara>
                </a14:m>
                <a:endParaRPr lang="en-US" dirty="0"/>
              </a:p>
            </p:txBody>
          </p:sp>
        </mc:Choice>
        <mc:Fallback xmlns="">
          <p:sp>
            <p:nvSpPr>
              <p:cNvPr id="13" name="TextBox 12">
                <a:extLst>
                  <a:ext uri="{FF2B5EF4-FFF2-40B4-BE49-F238E27FC236}">
                    <a16:creationId xmlns:a16="http://schemas.microsoft.com/office/drawing/2014/main" id="{ABE9CD9B-A61C-47B0-B8CF-97F201D90119}"/>
                  </a:ext>
                </a:extLst>
              </p:cNvPr>
              <p:cNvSpPr txBox="1">
                <a:spLocks noRot="1" noChangeAspect="1" noMove="1" noResize="1" noEditPoints="1" noAdjustHandles="1" noChangeArrowheads="1" noChangeShapeType="1" noTextEdit="1"/>
              </p:cNvSpPr>
              <p:nvPr/>
            </p:nvSpPr>
            <p:spPr>
              <a:xfrm>
                <a:off x="4836238" y="5082122"/>
                <a:ext cx="1654620" cy="430887"/>
              </a:xfrm>
              <a:prstGeom prst="rect">
                <a:avLst/>
              </a:prstGeom>
              <a:blipFill>
                <a:blip r:embed="rId3"/>
                <a:stretch>
                  <a:fillRect b="-20000"/>
                </a:stretch>
              </a:blipFill>
            </p:spPr>
            <p:txBody>
              <a:bodyPr/>
              <a:lstStyle/>
              <a:p>
                <a:r>
                  <a:rPr lang="en-US">
                    <a:noFill/>
                  </a:rPr>
                  <a:t> </a:t>
                </a:r>
              </a:p>
            </p:txBody>
          </p:sp>
        </mc:Fallback>
      </mc:AlternateContent>
      <p:sp>
        <p:nvSpPr>
          <p:cNvPr id="7" name="Rectangle 6">
            <a:hlinkClick r:id="rId4" action="ppaction://hlinksldjump"/>
            <a:extLst>
              <a:ext uri="{FF2B5EF4-FFF2-40B4-BE49-F238E27FC236}">
                <a16:creationId xmlns:a16="http://schemas.microsoft.com/office/drawing/2014/main" id="{39596C5B-17BF-456D-A59E-179753821E3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8484520"/>
      </p:ext>
    </p:extLst>
  </p:cSld>
  <p:clrMapOvr>
    <a:masterClrMapping/>
  </p:clrMapOvr>
  <p:transition advClick="0"/>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E0609-FF74-4293-B645-74B947734AF5}"/>
                  </a:ext>
                </a:extLst>
              </p:cNvPr>
              <p:cNvSpPr txBox="1"/>
              <p:nvPr/>
            </p:nvSpPr>
            <p:spPr>
              <a:xfrm>
                <a:off x="2646708" y="6296950"/>
                <a:ext cx="277691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b="0" i="1" smtClean="0">
                          <a:latin typeface="Cambria Math" panose="02040503050406030204" pitchFamily="18" charset="0"/>
                        </a:rPr>
                        <m:t>=0.765=</m:t>
                      </m:r>
                      <m:r>
                        <a:rPr lang="en-US" b="0" i="1" smtClean="0">
                          <a:latin typeface="Cambria Math" panose="02040503050406030204" pitchFamily="18" charset="0"/>
                        </a:rPr>
                        <m:t>𝑓𝑖𝑡𝑛𝑒𝑠𝑠</m:t>
                      </m:r>
                    </m:oMath>
                  </m:oMathPara>
                </a14:m>
                <a:endParaRPr lang="en-US" dirty="0"/>
              </a:p>
            </p:txBody>
          </p:sp>
        </mc:Choice>
        <mc:Fallback xmlns="">
          <p:sp>
            <p:nvSpPr>
              <p:cNvPr id="8" name="TextBox 7">
                <a:extLst>
                  <a:ext uri="{FF2B5EF4-FFF2-40B4-BE49-F238E27FC236}">
                    <a16:creationId xmlns:a16="http://schemas.microsoft.com/office/drawing/2014/main" id="{A73E0609-FF74-4293-B645-74B947734AF5}"/>
                  </a:ext>
                </a:extLst>
              </p:cNvPr>
              <p:cNvSpPr txBox="1">
                <a:spLocks noRot="1" noChangeAspect="1" noMove="1" noResize="1" noEditPoints="1" noAdjustHandles="1" noChangeArrowheads="1" noChangeShapeType="1" noTextEdit="1"/>
              </p:cNvSpPr>
              <p:nvPr/>
            </p:nvSpPr>
            <p:spPr>
              <a:xfrm>
                <a:off x="2646708" y="6296950"/>
                <a:ext cx="2776914" cy="430887"/>
              </a:xfrm>
              <a:prstGeom prst="rect">
                <a:avLst/>
              </a:prstGeom>
              <a:blipFill>
                <a:blip r:embed="rId3"/>
                <a:stretch>
                  <a:fillRect b="-18310"/>
                </a:stretch>
              </a:blipFill>
            </p:spPr>
            <p:txBody>
              <a:bodyPr/>
              <a:lstStyle/>
              <a:p>
                <a:r>
                  <a:rPr lang="en-US">
                    <a:noFill/>
                  </a:rPr>
                  <a:t> </a:t>
                </a:r>
              </a:p>
            </p:txBody>
          </p:sp>
        </mc:Fallback>
      </mc:AlternateContent>
      <p:graphicFrame>
        <p:nvGraphicFramePr>
          <p:cNvPr id="10" name="Table 8">
            <a:extLst>
              <a:ext uri="{FF2B5EF4-FFF2-40B4-BE49-F238E27FC236}">
                <a16:creationId xmlns:a16="http://schemas.microsoft.com/office/drawing/2014/main" id="{1D5A9971-3815-4386-B481-D321E1FC8D74}"/>
              </a:ext>
            </a:extLst>
          </p:cNvPr>
          <p:cNvGraphicFramePr>
            <a:graphicFrameLocks noGrp="1"/>
          </p:cNvGraphicFramePr>
          <p:nvPr/>
        </p:nvGraphicFramePr>
        <p:xfrm>
          <a:off x="3247403" y="5867870"/>
          <a:ext cx="1575524" cy="37084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p:sp>
        <p:nvSpPr>
          <p:cNvPr id="7" name="Rectangle 6">
            <a:hlinkClick r:id="rId4" action="ppaction://hlinksldjump"/>
            <a:extLst>
              <a:ext uri="{FF2B5EF4-FFF2-40B4-BE49-F238E27FC236}">
                <a16:creationId xmlns:a16="http://schemas.microsoft.com/office/drawing/2014/main" id="{8222A066-2166-47AA-A7D9-36748E05710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68643949"/>
      </p:ext>
    </p:extLst>
  </p:cSld>
  <p:clrMapOvr>
    <a:masterClrMapping/>
  </p:clrMapOvr>
  <p:transition advClick="0"/>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10" name="Table 8">
            <a:extLst>
              <a:ext uri="{FF2B5EF4-FFF2-40B4-BE49-F238E27FC236}">
                <a16:creationId xmlns:a16="http://schemas.microsoft.com/office/drawing/2014/main" id="{F244EFA2-7F82-48D6-8C2D-9D28A5399603}"/>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rgbClr val="FF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62188FA1-D47E-4362-AA75-93D6F7E087D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99967440"/>
      </p:ext>
    </p:extLst>
  </p:cSld>
  <p:clrMapOvr>
    <a:masterClrMapping/>
  </p:clrMapOvr>
  <p:transition advClick="0"/>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sp>
        <p:nvSpPr>
          <p:cNvPr id="4" name="Arrow: Curved Right 3">
            <a:extLst>
              <a:ext uri="{FF2B5EF4-FFF2-40B4-BE49-F238E27FC236}">
                <a16:creationId xmlns:a16="http://schemas.microsoft.com/office/drawing/2014/main" id="{E44CFA9C-CC0C-48BA-A6B0-85B984571A33}"/>
              </a:ext>
            </a:extLst>
          </p:cNvPr>
          <p:cNvSpPr/>
          <p:nvPr/>
        </p:nvSpPr>
        <p:spPr bwMode="auto">
          <a:xfrm rot="10800000">
            <a:off x="4874199" y="6005444"/>
            <a:ext cx="263047" cy="466531"/>
          </a:xfrm>
          <a:prstGeom prst="curved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rgbClr val="FF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8" name="Oval 7">
            <a:extLst>
              <a:ext uri="{FF2B5EF4-FFF2-40B4-BE49-F238E27FC236}">
                <a16:creationId xmlns:a16="http://schemas.microsoft.com/office/drawing/2014/main" id="{5D3F33AE-8F88-4E91-B0C5-7F1CE51D578E}"/>
              </a:ext>
            </a:extLst>
          </p:cNvPr>
          <p:cNvSpPr/>
          <p:nvPr/>
        </p:nvSpPr>
        <p:spPr bwMode="auto">
          <a:xfrm>
            <a:off x="4035165" y="5800962"/>
            <a:ext cx="763115" cy="466532"/>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6624D6B4-54A9-4B25-9DAF-34394E326CB9}"/>
              </a:ext>
            </a:extLst>
          </p:cNvPr>
          <p:cNvSpPr/>
          <p:nvPr/>
        </p:nvSpPr>
        <p:spPr bwMode="auto">
          <a:xfrm>
            <a:off x="4035164" y="6205256"/>
            <a:ext cx="763115" cy="466532"/>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Rectangle 9">
            <a:hlinkClick r:id="rId3" action="ppaction://hlinksldjump"/>
            <a:extLst>
              <a:ext uri="{FF2B5EF4-FFF2-40B4-BE49-F238E27FC236}">
                <a16:creationId xmlns:a16="http://schemas.microsoft.com/office/drawing/2014/main" id="{44D65ADF-D043-49DB-B2BB-4426502F67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01061613"/>
      </p:ext>
    </p:extLst>
  </p:cSld>
  <p:clrMapOvr>
    <a:masterClrMapping/>
  </p:clrMapOvr>
  <p:transition advClick="0"/>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rgbClr val="FF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3333CC"/>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3333CC"/>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526AD63F-6BDA-41D1-8F93-0169B1B174B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44335932"/>
      </p:ext>
    </p:extLst>
  </p:cSld>
  <p:clrMapOvr>
    <a:masterClrMapping/>
  </p:clrMapOvr>
  <p:transition advClick="0"/>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3AE291FC-D463-497E-B2E0-C4301A44261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38317373"/>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“Balancing” Objectives</a:t>
            </a:r>
          </a:p>
          <a:p>
            <a:pPr lvl="1"/>
            <a:r>
              <a:rPr lang="en-US" dirty="0"/>
              <a:t>Each AFSC should balance the distribution of lower performing cadets and higher performing cadets</a:t>
            </a:r>
          </a:p>
          <a:p>
            <a:pPr lvl="1"/>
            <a:r>
              <a:rPr lang="en-US" dirty="0"/>
              <a:t>Proportion of USAFA cadets for each AFSC should match that of the entire class</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Problem Description</a:t>
            </a:r>
          </a:p>
        </p:txBody>
      </p:sp>
      <p:grpSp>
        <p:nvGrpSpPr>
          <p:cNvPr id="4" name="Group 3">
            <a:extLst>
              <a:ext uri="{FF2B5EF4-FFF2-40B4-BE49-F238E27FC236}">
                <a16:creationId xmlns:a16="http://schemas.microsoft.com/office/drawing/2014/main" id="{EE4CDB4C-2914-4718-9707-41AB99D1560E}"/>
              </a:ext>
            </a:extLst>
          </p:cNvPr>
          <p:cNvGrpSpPr/>
          <p:nvPr/>
        </p:nvGrpSpPr>
        <p:grpSpPr>
          <a:xfrm>
            <a:off x="2470872" y="3931213"/>
            <a:ext cx="8552006" cy="2895673"/>
            <a:chOff x="3078167" y="4716904"/>
            <a:chExt cx="7424766" cy="2513994"/>
          </a:xfrm>
        </p:grpSpPr>
        <p:sp>
          <p:nvSpPr>
            <p:cNvPr id="5" name="Rectangle 4">
              <a:extLst>
                <a:ext uri="{FF2B5EF4-FFF2-40B4-BE49-F238E27FC236}">
                  <a16:creationId xmlns:a16="http://schemas.microsoft.com/office/drawing/2014/main" id="{341A9CA8-EB53-4ED7-925A-C04D8364197C}"/>
                </a:ext>
              </a:extLst>
            </p:cNvPr>
            <p:cNvSpPr/>
            <p:nvPr/>
          </p:nvSpPr>
          <p:spPr bwMode="auto">
            <a:xfrm>
              <a:off x="6817461" y="6541802"/>
              <a:ext cx="3685472" cy="6890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ysClr val="windowText" lastClr="000000"/>
                  </a:solidFill>
                  <a:effectLst/>
                  <a:latin typeface="Arial" charset="0"/>
                </a:rPr>
                <a:t>Assigned AFSCs</a:t>
              </a:r>
            </a:p>
          </p:txBody>
        </p:sp>
        <p:grpSp>
          <p:nvGrpSpPr>
            <p:cNvPr id="6" name="Group 5">
              <a:extLst>
                <a:ext uri="{FF2B5EF4-FFF2-40B4-BE49-F238E27FC236}">
                  <a16:creationId xmlns:a16="http://schemas.microsoft.com/office/drawing/2014/main" id="{7F0CDCDD-66A1-41B4-8B09-430AFD6DC0A2}"/>
                </a:ext>
              </a:extLst>
            </p:cNvPr>
            <p:cNvGrpSpPr/>
            <p:nvPr/>
          </p:nvGrpSpPr>
          <p:grpSpPr>
            <a:xfrm>
              <a:off x="4030511" y="4716904"/>
              <a:ext cx="5432727" cy="1780784"/>
              <a:chOff x="3149468" y="4857661"/>
              <a:chExt cx="6494537" cy="2128833"/>
            </a:xfrm>
          </p:grpSpPr>
          <p:grpSp>
            <p:nvGrpSpPr>
              <p:cNvPr id="8" name="Group 7">
                <a:extLst>
                  <a:ext uri="{FF2B5EF4-FFF2-40B4-BE49-F238E27FC236}">
                    <a16:creationId xmlns:a16="http://schemas.microsoft.com/office/drawing/2014/main" id="{C0590D32-33A2-4406-BB14-384355E5A1FF}"/>
                  </a:ext>
                </a:extLst>
              </p:cNvPr>
              <p:cNvGrpSpPr/>
              <p:nvPr/>
            </p:nvGrpSpPr>
            <p:grpSpPr>
              <a:xfrm>
                <a:off x="3149468" y="4857661"/>
                <a:ext cx="2128833" cy="2128833"/>
                <a:chOff x="1417371" y="4993341"/>
                <a:chExt cx="1828800" cy="1828800"/>
              </a:xfrm>
            </p:grpSpPr>
            <p:sp>
              <p:nvSpPr>
                <p:cNvPr id="26" name="Oval 25">
                  <a:extLst>
                    <a:ext uri="{FF2B5EF4-FFF2-40B4-BE49-F238E27FC236}">
                      <a16:creationId xmlns:a16="http://schemas.microsoft.com/office/drawing/2014/main" id="{05D725D8-392C-439C-BBD0-EED1C30CE0D2}"/>
                    </a:ext>
                  </a:extLst>
                </p:cNvPr>
                <p:cNvSpPr/>
                <p:nvPr/>
              </p:nvSpPr>
              <p:spPr bwMode="auto">
                <a:xfrm>
                  <a:off x="1417371" y="4993341"/>
                  <a:ext cx="1828800" cy="182880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7" name="Partial Circle 26">
                  <a:extLst>
                    <a:ext uri="{FF2B5EF4-FFF2-40B4-BE49-F238E27FC236}">
                      <a16:creationId xmlns:a16="http://schemas.microsoft.com/office/drawing/2014/main" id="{97964ACA-8113-4899-AD93-F7A017BCAE3D}"/>
                    </a:ext>
                  </a:extLst>
                </p:cNvPr>
                <p:cNvSpPr/>
                <p:nvPr/>
              </p:nvSpPr>
              <p:spPr bwMode="auto">
                <a:xfrm>
                  <a:off x="1417371" y="4993341"/>
                  <a:ext cx="1828800" cy="1828800"/>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9" name="Group 8">
                <a:extLst>
                  <a:ext uri="{FF2B5EF4-FFF2-40B4-BE49-F238E27FC236}">
                    <a16:creationId xmlns:a16="http://schemas.microsoft.com/office/drawing/2014/main" id="{D7D9C378-A28B-49C1-81F8-92B26E007811}"/>
                  </a:ext>
                </a:extLst>
              </p:cNvPr>
              <p:cNvGrpSpPr/>
              <p:nvPr/>
            </p:nvGrpSpPr>
            <p:grpSpPr>
              <a:xfrm>
                <a:off x="5751117" y="4877833"/>
                <a:ext cx="1330909" cy="932847"/>
                <a:chOff x="4098230" y="4887332"/>
                <a:chExt cx="1452148" cy="932847"/>
              </a:xfrm>
            </p:grpSpPr>
            <p:sp>
              <p:nvSpPr>
                <p:cNvPr id="22" name="Oval 21">
                  <a:extLst>
                    <a:ext uri="{FF2B5EF4-FFF2-40B4-BE49-F238E27FC236}">
                      <a16:creationId xmlns:a16="http://schemas.microsoft.com/office/drawing/2014/main" id="{7927CFB1-A075-460D-95FE-2AD3A05FB893}"/>
                    </a:ext>
                  </a:extLst>
                </p:cNvPr>
                <p:cNvSpPr/>
                <p:nvPr/>
              </p:nvSpPr>
              <p:spPr bwMode="auto">
                <a:xfrm>
                  <a:off x="4098230" y="4953000"/>
                  <a:ext cx="238539" cy="21862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3F3D90FF-7A44-4F93-A6F5-6387609FAE4F}"/>
                    </a:ext>
                  </a:extLst>
                </p:cNvPr>
                <p:cNvSpPr txBox="1"/>
                <p:nvPr/>
              </p:nvSpPr>
              <p:spPr>
                <a:xfrm>
                  <a:off x="4322534" y="4887332"/>
                  <a:ext cx="1227844" cy="441517"/>
                </a:xfrm>
                <a:prstGeom prst="rect">
                  <a:avLst/>
                </a:prstGeom>
                <a:noFill/>
              </p:spPr>
              <p:txBody>
                <a:bodyPr wrap="none" rtlCol="0">
                  <a:spAutoFit/>
                </a:bodyPr>
                <a:lstStyle/>
                <a:p>
                  <a:r>
                    <a:rPr lang="en-US" sz="1800" dirty="0"/>
                    <a:t>USAFA</a:t>
                  </a:r>
                </a:p>
              </p:txBody>
            </p:sp>
            <p:sp>
              <p:nvSpPr>
                <p:cNvPr id="24" name="Oval 23">
                  <a:extLst>
                    <a:ext uri="{FF2B5EF4-FFF2-40B4-BE49-F238E27FC236}">
                      <a16:creationId xmlns:a16="http://schemas.microsoft.com/office/drawing/2014/main" id="{3F5B4C95-4717-4F13-9BCC-AEF30BC606E6}"/>
                    </a:ext>
                  </a:extLst>
                </p:cNvPr>
                <p:cNvSpPr/>
                <p:nvPr/>
              </p:nvSpPr>
              <p:spPr bwMode="auto">
                <a:xfrm>
                  <a:off x="4098230" y="5460701"/>
                  <a:ext cx="238539" cy="21862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9A193AF-4DFB-4EBB-95B9-5A688FD52089}"/>
                    </a:ext>
                  </a:extLst>
                </p:cNvPr>
                <p:cNvSpPr txBox="1"/>
                <p:nvPr/>
              </p:nvSpPr>
              <p:spPr>
                <a:xfrm>
                  <a:off x="4387399" y="5378662"/>
                  <a:ext cx="1093943" cy="441517"/>
                </a:xfrm>
                <a:prstGeom prst="rect">
                  <a:avLst/>
                </a:prstGeom>
                <a:noFill/>
              </p:spPr>
              <p:txBody>
                <a:bodyPr wrap="none" rtlCol="0">
                  <a:spAutoFit/>
                </a:bodyPr>
                <a:lstStyle/>
                <a:p>
                  <a:r>
                    <a:rPr lang="en-US" sz="1800" dirty="0"/>
                    <a:t>ROTC</a:t>
                  </a:r>
                </a:p>
              </p:txBody>
            </p:sp>
          </p:grpSp>
          <p:grpSp>
            <p:nvGrpSpPr>
              <p:cNvPr id="10" name="Group 9">
                <a:extLst>
                  <a:ext uri="{FF2B5EF4-FFF2-40B4-BE49-F238E27FC236}">
                    <a16:creationId xmlns:a16="http://schemas.microsoft.com/office/drawing/2014/main" id="{5BF6DEAF-20C7-4A4C-ADC7-EE8AD60F8F87}"/>
                  </a:ext>
                </a:extLst>
              </p:cNvPr>
              <p:cNvGrpSpPr/>
              <p:nvPr/>
            </p:nvGrpSpPr>
            <p:grpSpPr>
              <a:xfrm>
                <a:off x="7520236" y="4865217"/>
                <a:ext cx="959993" cy="961003"/>
                <a:chOff x="5867564" y="5284947"/>
                <a:chExt cx="2129623" cy="2131863"/>
              </a:xfrm>
            </p:grpSpPr>
            <p:sp>
              <p:nvSpPr>
                <p:cNvPr id="20" name="Oval 19">
                  <a:extLst>
                    <a:ext uri="{FF2B5EF4-FFF2-40B4-BE49-F238E27FC236}">
                      <a16:creationId xmlns:a16="http://schemas.microsoft.com/office/drawing/2014/main" id="{5AEF872C-B1B3-4658-8AAD-9E1D288D2279}"/>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1" name="Partial Circle 20">
                  <a:extLst>
                    <a:ext uri="{FF2B5EF4-FFF2-40B4-BE49-F238E27FC236}">
                      <a16:creationId xmlns:a16="http://schemas.microsoft.com/office/drawing/2014/main" id="{CC7AD60F-E92D-4FE8-B49B-D4DD55CC9932}"/>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11" name="Group 10">
                <a:extLst>
                  <a:ext uri="{FF2B5EF4-FFF2-40B4-BE49-F238E27FC236}">
                    <a16:creationId xmlns:a16="http://schemas.microsoft.com/office/drawing/2014/main" id="{E7E96D03-D101-4E76-89E6-E37944F4FDD6}"/>
                  </a:ext>
                </a:extLst>
              </p:cNvPr>
              <p:cNvGrpSpPr/>
              <p:nvPr/>
            </p:nvGrpSpPr>
            <p:grpSpPr>
              <a:xfrm>
                <a:off x="8684012" y="4857661"/>
                <a:ext cx="959993" cy="961003"/>
                <a:chOff x="5867564" y="5284947"/>
                <a:chExt cx="2129623" cy="2131863"/>
              </a:xfrm>
            </p:grpSpPr>
            <p:sp>
              <p:nvSpPr>
                <p:cNvPr id="18" name="Oval 17">
                  <a:extLst>
                    <a:ext uri="{FF2B5EF4-FFF2-40B4-BE49-F238E27FC236}">
                      <a16:creationId xmlns:a16="http://schemas.microsoft.com/office/drawing/2014/main" id="{E2D4C3CA-D975-4A7B-B2EC-F6065AC6133E}"/>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9" name="Partial Circle 18">
                  <a:extLst>
                    <a:ext uri="{FF2B5EF4-FFF2-40B4-BE49-F238E27FC236}">
                      <a16:creationId xmlns:a16="http://schemas.microsoft.com/office/drawing/2014/main" id="{70559B0C-ABB2-47FC-86F5-EDCA8EB52842}"/>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12" name="Group 11">
                <a:extLst>
                  <a:ext uri="{FF2B5EF4-FFF2-40B4-BE49-F238E27FC236}">
                    <a16:creationId xmlns:a16="http://schemas.microsoft.com/office/drawing/2014/main" id="{6C381293-90B2-4D37-842C-93799871908B}"/>
                  </a:ext>
                </a:extLst>
              </p:cNvPr>
              <p:cNvGrpSpPr/>
              <p:nvPr/>
            </p:nvGrpSpPr>
            <p:grpSpPr>
              <a:xfrm>
                <a:off x="7520236" y="6025491"/>
                <a:ext cx="959993" cy="961003"/>
                <a:chOff x="5867564" y="5284947"/>
                <a:chExt cx="2129623" cy="2131863"/>
              </a:xfrm>
            </p:grpSpPr>
            <p:sp>
              <p:nvSpPr>
                <p:cNvPr id="16" name="Oval 15">
                  <a:extLst>
                    <a:ext uri="{FF2B5EF4-FFF2-40B4-BE49-F238E27FC236}">
                      <a16:creationId xmlns:a16="http://schemas.microsoft.com/office/drawing/2014/main" id="{CDD3A762-5DD5-485D-98F3-873CFC855A21}"/>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7" name="Partial Circle 16">
                  <a:extLst>
                    <a:ext uri="{FF2B5EF4-FFF2-40B4-BE49-F238E27FC236}">
                      <a16:creationId xmlns:a16="http://schemas.microsoft.com/office/drawing/2014/main" id="{4E2AF827-E37B-427B-879C-0BC7261408B2}"/>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13" name="Group 12">
                <a:extLst>
                  <a:ext uri="{FF2B5EF4-FFF2-40B4-BE49-F238E27FC236}">
                    <a16:creationId xmlns:a16="http://schemas.microsoft.com/office/drawing/2014/main" id="{EAF86417-C769-424F-A37F-B03199EA1973}"/>
                  </a:ext>
                </a:extLst>
              </p:cNvPr>
              <p:cNvGrpSpPr/>
              <p:nvPr/>
            </p:nvGrpSpPr>
            <p:grpSpPr>
              <a:xfrm>
                <a:off x="8684012" y="6025491"/>
                <a:ext cx="959993" cy="961003"/>
                <a:chOff x="5867564" y="5284947"/>
                <a:chExt cx="2129623" cy="2131863"/>
              </a:xfrm>
            </p:grpSpPr>
            <p:sp>
              <p:nvSpPr>
                <p:cNvPr id="14" name="Oval 13">
                  <a:extLst>
                    <a:ext uri="{FF2B5EF4-FFF2-40B4-BE49-F238E27FC236}">
                      <a16:creationId xmlns:a16="http://schemas.microsoft.com/office/drawing/2014/main" id="{9CBA9717-406E-4889-B5FA-788C7184D8BA}"/>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5" name="Partial Circle 14">
                  <a:extLst>
                    <a:ext uri="{FF2B5EF4-FFF2-40B4-BE49-F238E27FC236}">
                      <a16:creationId xmlns:a16="http://schemas.microsoft.com/office/drawing/2014/main" id="{A4E1A56A-D865-4B73-97C6-6B6887D2AC46}"/>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sp>
          <p:nvSpPr>
            <p:cNvPr id="7" name="Rectangle 6">
              <a:extLst>
                <a:ext uri="{FF2B5EF4-FFF2-40B4-BE49-F238E27FC236}">
                  <a16:creationId xmlns:a16="http://schemas.microsoft.com/office/drawing/2014/main" id="{C8793601-7ABE-4631-91A9-D694A18175C7}"/>
                </a:ext>
              </a:extLst>
            </p:cNvPr>
            <p:cNvSpPr/>
            <p:nvPr/>
          </p:nvSpPr>
          <p:spPr bwMode="auto">
            <a:xfrm>
              <a:off x="3078167" y="6541802"/>
              <a:ext cx="3685472" cy="6890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ysClr val="windowText" lastClr="000000"/>
                  </a:solidFill>
                  <a:effectLst/>
                  <a:latin typeface="Arial" charset="0"/>
                </a:rPr>
                <a:t>Entire Class</a:t>
              </a:r>
            </a:p>
          </p:txBody>
        </p:sp>
      </p:grpSp>
      <p:sp>
        <p:nvSpPr>
          <p:cNvPr id="28" name="Rectangle 27">
            <a:hlinkClick r:id="rId2" action="ppaction://hlinksldjump"/>
            <a:extLst>
              <a:ext uri="{FF2B5EF4-FFF2-40B4-BE49-F238E27FC236}">
                <a16:creationId xmlns:a16="http://schemas.microsoft.com/office/drawing/2014/main" id="{D9140D09-6326-4547-B161-6337F21DAC1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75445298"/>
      </p:ext>
    </p:extLst>
  </p:cSld>
  <p:clrMapOvr>
    <a:masterClrMapping/>
  </p:clrMapOvr>
  <p:transition advClick="0"/>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8" name="Oval 7">
            <a:extLst>
              <a:ext uri="{FF2B5EF4-FFF2-40B4-BE49-F238E27FC236}">
                <a16:creationId xmlns:a16="http://schemas.microsoft.com/office/drawing/2014/main" id="{CCB50F54-F4E0-4935-AAFD-2066E89C65F6}"/>
              </a:ext>
            </a:extLst>
          </p:cNvPr>
          <p:cNvSpPr/>
          <p:nvPr/>
        </p:nvSpPr>
        <p:spPr bwMode="auto">
          <a:xfrm>
            <a:off x="3624145" y="5867870"/>
            <a:ext cx="411019" cy="3996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3" action="ppaction://hlinksldjump"/>
            <a:extLst>
              <a:ext uri="{FF2B5EF4-FFF2-40B4-BE49-F238E27FC236}">
                <a16:creationId xmlns:a16="http://schemas.microsoft.com/office/drawing/2014/main" id="{B2330EAE-5F71-457F-953F-DCCC950664D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92167895"/>
      </p:ext>
    </p:extLst>
  </p:cSld>
  <p:clrMapOvr>
    <a:masterClrMapping/>
  </p:clrMapOvr>
  <p:transition advClick="0"/>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63C84660-7E91-4825-83BF-522CEBB1323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23720535"/>
      </p:ext>
    </p:extLst>
  </p:cSld>
  <p:clrMapOvr>
    <a:masterClrMapping/>
  </p:clrMapOvr>
  <p:transition advClick="0"/>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Approximate and Exact models provide initial solutions to the Genetic Algorithm (GA)</a:t>
            </a:r>
          </a:p>
          <a:p>
            <a:r>
              <a:rPr lang="en-US" dirty="0"/>
              <a:t>GA evolves the solution for 10 minutes using the Exact model</a:t>
            </a:r>
          </a:p>
          <a:p>
            <a:r>
              <a:rPr lang="en-US" dirty="0"/>
              <a:t>Performance analysis of GA on five datasets is plotted</a:t>
            </a:r>
          </a:p>
          <a:p>
            <a:r>
              <a:rPr lang="en-US" dirty="0"/>
              <a:t>Colors indicate different problem instances of the dataset using different value hierarchies</a:t>
            </a:r>
          </a:p>
        </p:txBody>
      </p:sp>
      <p:sp>
        <p:nvSpPr>
          <p:cNvPr id="2" name="Title 1"/>
          <p:cNvSpPr>
            <a:spLocks noGrp="1"/>
          </p:cNvSpPr>
          <p:nvPr>
            <p:ph type="title"/>
          </p:nvPr>
        </p:nvSpPr>
        <p:spPr/>
        <p:txBody>
          <a:bodyPr/>
          <a:lstStyle/>
          <a:p>
            <a:r>
              <a:rPr lang="en-US" dirty="0"/>
              <a:t>Genetic Algorithm Performance</a:t>
            </a:r>
          </a:p>
        </p:txBody>
      </p:sp>
      <p:sp>
        <p:nvSpPr>
          <p:cNvPr id="4" name="Rectangle 3">
            <a:hlinkClick r:id="rId2" action="ppaction://hlinksldjump"/>
            <a:extLst>
              <a:ext uri="{FF2B5EF4-FFF2-40B4-BE49-F238E27FC236}">
                <a16:creationId xmlns:a16="http://schemas.microsoft.com/office/drawing/2014/main" id="{1C1438AB-94AA-4FA2-AEAE-18A6D2BC323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66632704"/>
      </p:ext>
    </p:extLst>
  </p:cSld>
  <p:clrMapOvr>
    <a:masterClrMapping/>
  </p:clrMapOvr>
  <p:transition advClick="0"/>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1</a:t>
            </a:r>
          </a:p>
        </p:txBody>
      </p:sp>
      <p:sp>
        <p:nvSpPr>
          <p:cNvPr id="2" name="Title 1"/>
          <p:cNvSpPr>
            <a:spLocks noGrp="1"/>
          </p:cNvSpPr>
          <p:nvPr>
            <p:ph type="title"/>
          </p:nvPr>
        </p:nvSpPr>
        <p:spPr/>
        <p:txBody>
          <a:bodyPr/>
          <a:lstStyle/>
          <a:p>
            <a:r>
              <a:rPr lang="en-US" dirty="0"/>
              <a:t>Genetic Algorithm Performance</a:t>
            </a:r>
          </a:p>
        </p:txBody>
      </p:sp>
      <p:pic>
        <p:nvPicPr>
          <p:cNvPr id="7" name="Picture 6" descr="A picture containing chart&#10;&#10;Description automatically generated">
            <a:extLst>
              <a:ext uri="{FF2B5EF4-FFF2-40B4-BE49-F238E27FC236}">
                <a16:creationId xmlns:a16="http://schemas.microsoft.com/office/drawing/2014/main" id="{B1FEBF64-852E-4827-B912-953EC61D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843" y="2005013"/>
            <a:ext cx="8198063" cy="5123789"/>
          </a:xfrm>
          <a:prstGeom prst="rect">
            <a:avLst/>
          </a:prstGeom>
        </p:spPr>
      </p:pic>
      <p:sp>
        <p:nvSpPr>
          <p:cNvPr id="6" name="Rectangle 5">
            <a:hlinkClick r:id="rId3" action="ppaction://hlinksldjump"/>
            <a:extLst>
              <a:ext uri="{FF2B5EF4-FFF2-40B4-BE49-F238E27FC236}">
                <a16:creationId xmlns:a16="http://schemas.microsoft.com/office/drawing/2014/main" id="{F16CD1BF-8061-49F8-A7D4-ED086C3990C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60486799"/>
      </p:ext>
    </p:extLst>
  </p:cSld>
  <p:clrMapOvr>
    <a:masterClrMapping/>
  </p:clrMapOvr>
  <p:transition advClick="0"/>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2</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 line chart&#10;&#10;Description automatically generated">
            <a:extLst>
              <a:ext uri="{FF2B5EF4-FFF2-40B4-BE49-F238E27FC236}">
                <a16:creationId xmlns:a16="http://schemas.microsoft.com/office/drawing/2014/main" id="{BC99C2CC-A970-4C55-A615-C6C1EA036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275084FE-398A-4E23-A27C-CAA923C3180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69420921"/>
      </p:ext>
    </p:extLst>
  </p:cSld>
  <p:clrMapOvr>
    <a:masterClrMapping/>
  </p:clrMapOvr>
  <p:transition advClick="0"/>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3</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 line chart&#10;&#10;Description automatically generated">
            <a:extLst>
              <a:ext uri="{FF2B5EF4-FFF2-40B4-BE49-F238E27FC236}">
                <a16:creationId xmlns:a16="http://schemas.microsoft.com/office/drawing/2014/main" id="{A7DE235F-B560-4E3C-B455-49AAFDBC0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3D56DBA5-A250-416D-8799-3B580E7A611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75224824"/>
      </p:ext>
    </p:extLst>
  </p:cSld>
  <p:clrMapOvr>
    <a:masterClrMapping/>
  </p:clrMapOvr>
  <p:transition advClick="0"/>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4</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 line chart&#10;&#10;Description automatically generated">
            <a:extLst>
              <a:ext uri="{FF2B5EF4-FFF2-40B4-BE49-F238E27FC236}">
                <a16:creationId xmlns:a16="http://schemas.microsoft.com/office/drawing/2014/main" id="{9C7EB325-1FFB-4FF3-9681-C1C1EA616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2D3AC4B2-1FF2-4F3D-9A84-FEE7BEA7E88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18168344"/>
      </p:ext>
    </p:extLst>
  </p:cSld>
  <p:clrMapOvr>
    <a:masterClrMapping/>
  </p:clrMapOvr>
  <p:transition advClick="0"/>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5</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10;&#10;Description automatically generated">
            <a:extLst>
              <a:ext uri="{FF2B5EF4-FFF2-40B4-BE49-F238E27FC236}">
                <a16:creationId xmlns:a16="http://schemas.microsoft.com/office/drawing/2014/main" id="{18E9775D-D200-4D3C-9DFF-8CF9D05E2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69C4432C-B639-46EE-AD04-F109820B8D8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16883314"/>
      </p:ext>
    </p:extLst>
  </p:cSld>
  <p:clrMapOvr>
    <a:masterClrMapping/>
  </p:clrMapOvr>
  <p:transition advClick="0"/>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3706279"/>
      </p:ext>
    </p:extLst>
  </p:cSld>
  <p:clrMapOvr>
    <a:masterClrMapping/>
  </p:clrMapOvr>
  <p:transition advClick="0"/>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51CF2107-4073-4CDB-8F35-AC03AE6936DD}"/>
              </a:ext>
            </a:extLst>
          </p:cNvPr>
          <p:cNvSpPr txBox="1"/>
          <p:nvPr/>
        </p:nvSpPr>
        <p:spPr>
          <a:xfrm>
            <a:off x="3276192" y="2240926"/>
            <a:ext cx="4612160" cy="430887"/>
          </a:xfrm>
          <a:prstGeom prst="rect">
            <a:avLst/>
          </a:prstGeom>
          <a:noFill/>
        </p:spPr>
        <p:txBody>
          <a:bodyPr wrap="none" rtlCol="0">
            <a:spAutoFit/>
          </a:bodyPr>
          <a:lstStyle/>
          <a:p>
            <a:r>
              <a:rPr lang="en-US" b="1" dirty="0"/>
              <a:t>30</a:t>
            </a:r>
            <a:r>
              <a:rPr lang="en-US" dirty="0"/>
              <a:t> more cadets receive utilities of 0</a:t>
            </a:r>
          </a:p>
        </p:txBody>
      </p:sp>
    </p:spTree>
    <p:extLst>
      <p:ext uri="{BB962C8B-B14F-4D97-AF65-F5344CB8AC3E}">
        <p14:creationId xmlns:p14="http://schemas.microsoft.com/office/powerpoint/2010/main" val="3662716033"/>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Cadet Utility</a:t>
            </a:r>
          </a:p>
          <a:p>
            <a:pPr lvl="1"/>
            <a:r>
              <a:rPr lang="en-US" dirty="0"/>
              <a:t>Cadets submit preferences and utility measures for the AFSCs they want</a:t>
            </a:r>
          </a:p>
          <a:p>
            <a:pPr lvl="1"/>
            <a:r>
              <a:rPr lang="en-US" dirty="0">
                <a:solidFill>
                  <a:schemeClr val="bg2">
                    <a:lumMod val="60000"/>
                    <a:lumOff val="40000"/>
                  </a:schemeClr>
                </a:solidFill>
              </a:rPr>
              <a:t>Example with three cadets, each with two preferences placed on four AFSCs </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109450D1-036E-427F-B866-523FB4758A4D}"/>
              </a:ext>
            </a:extLst>
          </p:cNvPr>
          <p:cNvGraphicFramePr>
            <a:graphicFrameLocks noGrp="1"/>
          </p:cNvGraphicFramePr>
          <p:nvPr>
            <p:extLst>
              <p:ext uri="{D42A27DB-BD31-4B8C-83A1-F6EECF244321}">
                <p14:modId xmlns:p14="http://schemas.microsoft.com/office/powerpoint/2010/main" val="1696306148"/>
              </p:ext>
            </p:extLst>
          </p:nvPr>
        </p:nvGraphicFramePr>
        <p:xfrm>
          <a:off x="782371" y="3300760"/>
          <a:ext cx="5569074" cy="2314000"/>
        </p:xfrm>
        <a:graphic>
          <a:graphicData uri="http://schemas.openxmlformats.org/drawingml/2006/table">
            <a:tbl>
              <a:tblPr>
                <a:tableStyleId>{5C22544A-7EE6-4342-B048-85BDC9FD1C3A}</a:tableStyleId>
              </a:tblPr>
              <a:tblGrid>
                <a:gridCol w="1469840">
                  <a:extLst>
                    <a:ext uri="{9D8B030D-6E8A-4147-A177-3AD203B41FA5}">
                      <a16:colId xmlns:a16="http://schemas.microsoft.com/office/drawing/2014/main" val="2483686999"/>
                    </a:ext>
                  </a:extLst>
                </a:gridCol>
                <a:gridCol w="2049617">
                  <a:extLst>
                    <a:ext uri="{9D8B030D-6E8A-4147-A177-3AD203B41FA5}">
                      <a16:colId xmlns:a16="http://schemas.microsoft.com/office/drawing/2014/main" val="2402743600"/>
                    </a:ext>
                  </a:extLst>
                </a:gridCol>
                <a:gridCol w="2049617">
                  <a:extLst>
                    <a:ext uri="{9D8B030D-6E8A-4147-A177-3AD203B41FA5}">
                      <a16:colId xmlns:a16="http://schemas.microsoft.com/office/drawing/2014/main" val="4269580449"/>
                    </a:ext>
                  </a:extLst>
                </a:gridCol>
              </a:tblGrid>
              <a:tr h="578500">
                <a:tc>
                  <a:txBody>
                    <a:bodyPr/>
                    <a:lstStyle/>
                    <a:p>
                      <a:pPr algn="l" fontAlgn="b"/>
                      <a:r>
                        <a:rPr lang="en-US" sz="2300" u="none" strike="noStrike" dirty="0">
                          <a:solidFill>
                            <a:schemeClr val="bg2">
                              <a:lumMod val="60000"/>
                              <a:lumOff val="40000"/>
                            </a:schemeClr>
                          </a:solidFill>
                          <a:effectLst/>
                        </a:rPr>
                        <a:t> </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rPr>
                        <a:t>Choice 1</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rPr>
                        <a:t>Choice 2</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685476"/>
                  </a:ext>
                </a:extLst>
              </a:tr>
              <a:tr h="578500">
                <a:tc>
                  <a:txBody>
                    <a:bodyPr/>
                    <a:lstStyle/>
                    <a:p>
                      <a:pPr algn="l" fontAlgn="b"/>
                      <a:r>
                        <a:rPr lang="en-US" sz="2300" u="none" strike="noStrike" dirty="0">
                          <a:solidFill>
                            <a:schemeClr val="bg2">
                              <a:lumMod val="60000"/>
                              <a:lumOff val="40000"/>
                            </a:schemeClr>
                          </a:solidFill>
                          <a:effectLst/>
                        </a:rPr>
                        <a:t>Cadet 1</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rPr>
                        <a:t>15A, 100%</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rPr>
                        <a:t>14N, 95%</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330897"/>
                  </a:ext>
                </a:extLst>
              </a:tr>
              <a:tr h="578500">
                <a:tc>
                  <a:txBody>
                    <a:bodyPr/>
                    <a:lstStyle/>
                    <a:p>
                      <a:pPr algn="l" fontAlgn="b"/>
                      <a:r>
                        <a:rPr lang="en-US" sz="2300" u="none" strike="noStrike">
                          <a:solidFill>
                            <a:schemeClr val="bg2">
                              <a:lumMod val="60000"/>
                              <a:lumOff val="40000"/>
                            </a:schemeClr>
                          </a:solidFill>
                          <a:effectLst/>
                        </a:rPr>
                        <a:t>Cadet 2</a:t>
                      </a:r>
                      <a:endParaRPr lang="en-US" sz="2300" b="0" i="0" u="none" strike="noStrike">
                        <a:solidFill>
                          <a:schemeClr val="bg2">
                            <a:lumMod val="60000"/>
                            <a:lumOff val="40000"/>
                          </a:schemeClr>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a:solidFill>
                            <a:schemeClr val="bg2">
                              <a:lumMod val="60000"/>
                              <a:lumOff val="40000"/>
                            </a:schemeClr>
                          </a:solidFill>
                          <a:effectLst/>
                        </a:rPr>
                        <a:t>17D, 100%</a:t>
                      </a:r>
                      <a:endParaRPr lang="en-US" sz="2300" b="0" i="0" u="none" strike="noStrike">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rPr>
                        <a:t>15A, 85%</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536313"/>
                  </a:ext>
                </a:extLst>
              </a:tr>
              <a:tr h="578500">
                <a:tc>
                  <a:txBody>
                    <a:bodyPr/>
                    <a:lstStyle/>
                    <a:p>
                      <a:pPr algn="l" fontAlgn="b"/>
                      <a:r>
                        <a:rPr lang="en-US" sz="2300" u="none" strike="noStrike" dirty="0">
                          <a:solidFill>
                            <a:schemeClr val="bg2">
                              <a:lumMod val="60000"/>
                              <a:lumOff val="40000"/>
                            </a:schemeClr>
                          </a:solidFill>
                          <a:effectLst/>
                        </a:rPr>
                        <a:t>Cadet 3</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a:solidFill>
                            <a:schemeClr val="bg2">
                              <a:lumMod val="60000"/>
                              <a:lumOff val="40000"/>
                            </a:schemeClr>
                          </a:solidFill>
                          <a:effectLst/>
                        </a:rPr>
                        <a:t>14N, 100%</a:t>
                      </a:r>
                      <a:endParaRPr lang="en-US" sz="2300" b="0" i="0" u="none" strike="noStrike">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rPr>
                        <a:t>13N, 45%</a:t>
                      </a:r>
                      <a:endParaRPr lang="en-US" sz="2300" b="0" i="0" u="none" strike="noStrike" dirty="0">
                        <a:solidFill>
                          <a:schemeClr val="bg2">
                            <a:lumMod val="60000"/>
                            <a:lumOff val="40000"/>
                          </a:schemeClr>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18463"/>
                  </a:ext>
                </a:extLst>
              </a:tr>
            </a:tbl>
          </a:graphicData>
        </a:graphic>
      </p:graphicFrame>
      <p:graphicFrame>
        <p:nvGraphicFramePr>
          <p:cNvPr id="9" name="Table 8">
            <a:extLst>
              <a:ext uri="{FF2B5EF4-FFF2-40B4-BE49-F238E27FC236}">
                <a16:creationId xmlns:a16="http://schemas.microsoft.com/office/drawing/2014/main" id="{D97CB3C2-28D4-4C2B-8726-C1714D4579C3}"/>
              </a:ext>
            </a:extLst>
          </p:cNvPr>
          <p:cNvGraphicFramePr>
            <a:graphicFrameLocks noGrp="1"/>
          </p:cNvGraphicFramePr>
          <p:nvPr>
            <p:extLst>
              <p:ext uri="{D42A27DB-BD31-4B8C-83A1-F6EECF244321}">
                <p14:modId xmlns:p14="http://schemas.microsoft.com/office/powerpoint/2010/main" val="2969652290"/>
              </p:ext>
            </p:extLst>
          </p:nvPr>
        </p:nvGraphicFramePr>
        <p:xfrm>
          <a:off x="7071602" y="3300760"/>
          <a:ext cx="5569076" cy="2314000"/>
        </p:xfrm>
        <a:graphic>
          <a:graphicData uri="http://schemas.openxmlformats.org/drawingml/2006/table">
            <a:tbl>
              <a:tblPr>
                <a:tableStyleId>{5C22544A-7EE6-4342-B048-85BDC9FD1C3A}</a:tableStyleId>
              </a:tblPr>
              <a:tblGrid>
                <a:gridCol w="1319260">
                  <a:extLst>
                    <a:ext uri="{9D8B030D-6E8A-4147-A177-3AD203B41FA5}">
                      <a16:colId xmlns:a16="http://schemas.microsoft.com/office/drawing/2014/main" val="2483686999"/>
                    </a:ext>
                  </a:extLst>
                </a:gridCol>
                <a:gridCol w="1062454">
                  <a:extLst>
                    <a:ext uri="{9D8B030D-6E8A-4147-A177-3AD203B41FA5}">
                      <a16:colId xmlns:a16="http://schemas.microsoft.com/office/drawing/2014/main" val="2402743600"/>
                    </a:ext>
                  </a:extLst>
                </a:gridCol>
                <a:gridCol w="1062454">
                  <a:extLst>
                    <a:ext uri="{9D8B030D-6E8A-4147-A177-3AD203B41FA5}">
                      <a16:colId xmlns:a16="http://schemas.microsoft.com/office/drawing/2014/main" val="4269580449"/>
                    </a:ext>
                  </a:extLst>
                </a:gridCol>
                <a:gridCol w="1062454">
                  <a:extLst>
                    <a:ext uri="{9D8B030D-6E8A-4147-A177-3AD203B41FA5}">
                      <a16:colId xmlns:a16="http://schemas.microsoft.com/office/drawing/2014/main" val="4081532914"/>
                    </a:ext>
                  </a:extLst>
                </a:gridCol>
                <a:gridCol w="1062454">
                  <a:extLst>
                    <a:ext uri="{9D8B030D-6E8A-4147-A177-3AD203B41FA5}">
                      <a16:colId xmlns:a16="http://schemas.microsoft.com/office/drawing/2014/main" val="2171705766"/>
                    </a:ext>
                  </a:extLst>
                </a:gridCol>
              </a:tblGrid>
              <a:tr h="578500">
                <a:tc>
                  <a:txBody>
                    <a:bodyPr/>
                    <a:lstStyle/>
                    <a:p>
                      <a:pPr algn="l" fontAlgn="b"/>
                      <a:r>
                        <a:rPr lang="en-US" sz="2300" u="none" strike="noStrike" dirty="0">
                          <a:solidFill>
                            <a:schemeClr val="bg2">
                              <a:lumMod val="60000"/>
                              <a:lumOff val="40000"/>
                            </a:schemeClr>
                          </a:solidFill>
                          <a:effectLst/>
                          <a:latin typeface="+mn-lt"/>
                        </a:rPr>
                        <a:t> </a:t>
                      </a:r>
                      <a:endParaRPr lang="en-US" sz="2300" b="0" i="0" u="none" strike="noStrike" dirty="0">
                        <a:solidFill>
                          <a:schemeClr val="bg2">
                            <a:lumMod val="60000"/>
                            <a:lumOff val="40000"/>
                          </a:schemeClr>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u="none" strike="noStrike" dirty="0">
                          <a:solidFill>
                            <a:schemeClr val="bg2">
                              <a:lumMod val="60000"/>
                              <a:lumOff val="40000"/>
                            </a:schemeClr>
                          </a:solidFill>
                          <a:effectLst/>
                          <a:latin typeface="+mn-lt"/>
                        </a:rPr>
                        <a:t>13N</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u="none" strike="noStrike" dirty="0">
                          <a:solidFill>
                            <a:schemeClr val="bg2">
                              <a:lumMod val="60000"/>
                              <a:lumOff val="40000"/>
                            </a:schemeClr>
                          </a:solidFill>
                          <a:effectLst/>
                          <a:latin typeface="+mn-lt"/>
                        </a:rPr>
                        <a:t>14N</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15A</a:t>
                      </a: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17D</a:t>
                      </a: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685476"/>
                  </a:ext>
                </a:extLst>
              </a:tr>
              <a:tr h="578500">
                <a:tc>
                  <a:txBody>
                    <a:bodyPr/>
                    <a:lstStyle/>
                    <a:p>
                      <a:pPr algn="l" fontAlgn="b"/>
                      <a:r>
                        <a:rPr lang="en-US" sz="2300" u="none" strike="noStrike" dirty="0">
                          <a:solidFill>
                            <a:schemeClr val="bg2">
                              <a:lumMod val="60000"/>
                              <a:lumOff val="40000"/>
                            </a:schemeClr>
                          </a:solidFill>
                          <a:effectLst/>
                          <a:latin typeface="+mn-lt"/>
                        </a:rPr>
                        <a:t>Cadet 1</a:t>
                      </a:r>
                      <a:endParaRPr lang="en-US" sz="2300" b="0" i="0" u="none" strike="noStrike" dirty="0">
                        <a:solidFill>
                          <a:schemeClr val="bg2">
                            <a:lumMod val="60000"/>
                            <a:lumOff val="40000"/>
                          </a:schemeClr>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latin typeface="+mn-lt"/>
                        </a:rPr>
                        <a:t>0.95</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1</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330897"/>
                  </a:ext>
                </a:extLst>
              </a:tr>
              <a:tr h="578500">
                <a:tc>
                  <a:txBody>
                    <a:bodyPr/>
                    <a:lstStyle/>
                    <a:p>
                      <a:pPr algn="l" fontAlgn="b"/>
                      <a:r>
                        <a:rPr lang="en-US" sz="2300" u="none" strike="noStrike">
                          <a:solidFill>
                            <a:schemeClr val="bg2">
                              <a:lumMod val="60000"/>
                              <a:lumOff val="40000"/>
                            </a:schemeClr>
                          </a:solidFill>
                          <a:effectLst/>
                          <a:latin typeface="+mn-lt"/>
                        </a:rPr>
                        <a:t>Cadet 2</a:t>
                      </a:r>
                      <a:endParaRPr lang="en-US" sz="2300" b="0" i="0" u="none" strike="noStrike">
                        <a:solidFill>
                          <a:schemeClr val="bg2">
                            <a:lumMod val="60000"/>
                            <a:lumOff val="40000"/>
                          </a:schemeClr>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latin typeface="+mn-lt"/>
                        </a:rPr>
                        <a:t>0</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latin typeface="+mn-lt"/>
                        </a:rPr>
                        <a:t>0</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0.85</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1</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536313"/>
                  </a:ext>
                </a:extLst>
              </a:tr>
              <a:tr h="578500">
                <a:tc>
                  <a:txBody>
                    <a:bodyPr/>
                    <a:lstStyle/>
                    <a:p>
                      <a:pPr algn="l" fontAlgn="b"/>
                      <a:r>
                        <a:rPr lang="en-US" sz="2300" u="none" strike="noStrike" dirty="0">
                          <a:solidFill>
                            <a:schemeClr val="bg2">
                              <a:lumMod val="60000"/>
                              <a:lumOff val="40000"/>
                            </a:schemeClr>
                          </a:solidFill>
                          <a:effectLst/>
                          <a:latin typeface="+mn-lt"/>
                        </a:rPr>
                        <a:t>Cadet 3</a:t>
                      </a:r>
                      <a:endParaRPr lang="en-US" sz="2300" b="0" i="0" u="none" strike="noStrike" dirty="0">
                        <a:solidFill>
                          <a:schemeClr val="bg2">
                            <a:lumMod val="60000"/>
                            <a:lumOff val="40000"/>
                          </a:schemeClr>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latin typeface="+mn-lt"/>
                        </a:rPr>
                        <a:t>0.45</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bg2">
                              <a:lumMod val="60000"/>
                              <a:lumOff val="40000"/>
                            </a:schemeClr>
                          </a:solidFill>
                          <a:effectLst/>
                          <a:latin typeface="+mn-lt"/>
                        </a:rPr>
                        <a:t>1</a:t>
                      </a:r>
                      <a:endParaRPr lang="en-US" sz="2300" b="0" i="0" u="none" strike="noStrike" dirty="0">
                        <a:solidFill>
                          <a:schemeClr val="bg2">
                            <a:lumMod val="60000"/>
                            <a:lumOff val="40000"/>
                          </a:schemeClr>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bg2">
                              <a:lumMod val="60000"/>
                              <a:lumOff val="40000"/>
                            </a:schemeClr>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18463"/>
                  </a:ext>
                </a:extLst>
              </a:tr>
            </a:tbl>
          </a:graphicData>
        </a:graphic>
      </p:graphicFrame>
      <p:sp>
        <p:nvSpPr>
          <p:cNvPr id="5" name="Arrow: Curved Left 4">
            <a:extLst>
              <a:ext uri="{FF2B5EF4-FFF2-40B4-BE49-F238E27FC236}">
                <a16:creationId xmlns:a16="http://schemas.microsoft.com/office/drawing/2014/main" id="{D630992E-92D3-4F40-9A58-DEAF297893C8}"/>
              </a:ext>
            </a:extLst>
          </p:cNvPr>
          <p:cNvSpPr/>
          <p:nvPr/>
        </p:nvSpPr>
        <p:spPr bwMode="auto">
          <a:xfrm rot="16200000" flipH="1">
            <a:off x="7044976" y="3022168"/>
            <a:ext cx="808076" cy="6556917"/>
          </a:xfrm>
          <a:prstGeom prst="curvedLeftArrow">
            <a:avLst/>
          </a:prstGeom>
          <a:solidFill>
            <a:schemeClr val="bg2">
              <a:lumMod val="60000"/>
              <a:lumOff val="40000"/>
            </a:schemeClr>
          </a:solidFill>
          <a:ln w="952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2" action="ppaction://hlinksldjump"/>
            <a:extLst>
              <a:ext uri="{FF2B5EF4-FFF2-40B4-BE49-F238E27FC236}">
                <a16:creationId xmlns:a16="http://schemas.microsoft.com/office/drawing/2014/main" id="{954C2F7D-9F96-41FF-A1EC-29E32FAC03A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13851223"/>
      </p:ext>
    </p:extLst>
  </p:cSld>
  <p:clrMapOvr>
    <a:masterClrMapping/>
  </p:clrMapOvr>
  <p:transition advClick="0"/>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BE9C3F69-C86A-4AF3-A1BE-838AA74B8F5E}"/>
              </a:ext>
            </a:extLst>
          </p:cNvPr>
          <p:cNvSpPr/>
          <p:nvPr/>
        </p:nvSpPr>
        <p:spPr bwMode="auto">
          <a:xfrm>
            <a:off x="5957074" y="342915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0F33E124-51FE-4AB9-80AE-B10F7820D206}"/>
              </a:ext>
            </a:extLst>
          </p:cNvPr>
          <p:cNvSpPr txBox="1"/>
          <p:nvPr/>
        </p:nvSpPr>
        <p:spPr>
          <a:xfrm>
            <a:off x="3276192" y="2240926"/>
            <a:ext cx="4612160" cy="430887"/>
          </a:xfrm>
          <a:prstGeom prst="rect">
            <a:avLst/>
          </a:prstGeom>
          <a:noFill/>
        </p:spPr>
        <p:txBody>
          <a:bodyPr wrap="none" rtlCol="0">
            <a:spAutoFit/>
          </a:bodyPr>
          <a:lstStyle/>
          <a:p>
            <a:r>
              <a:rPr lang="en-US" b="1" dirty="0"/>
              <a:t>30</a:t>
            </a:r>
            <a:r>
              <a:rPr lang="en-US" dirty="0"/>
              <a:t> more cadets receive utilities of 0</a:t>
            </a:r>
          </a:p>
        </p:txBody>
      </p:sp>
    </p:spTree>
    <p:extLst>
      <p:ext uri="{BB962C8B-B14F-4D97-AF65-F5344CB8AC3E}">
        <p14:creationId xmlns:p14="http://schemas.microsoft.com/office/powerpoint/2010/main" val="2791772112"/>
      </p:ext>
    </p:extLst>
  </p:cSld>
  <p:clrMapOvr>
    <a:masterClrMapping/>
  </p:clrMapOvr>
  <p:transition advClick="0"/>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3" name="Rectangle 12">
            <a:extLst>
              <a:ext uri="{FF2B5EF4-FFF2-40B4-BE49-F238E27FC236}">
                <a16:creationId xmlns:a16="http://schemas.microsoft.com/office/drawing/2014/main" id="{BE9C3F69-C86A-4AF3-A1BE-838AA74B8F5E}"/>
              </a:ext>
            </a:extLst>
          </p:cNvPr>
          <p:cNvSpPr/>
          <p:nvPr/>
        </p:nvSpPr>
        <p:spPr bwMode="auto">
          <a:xfrm>
            <a:off x="5957074" y="342915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4" name="Rectangle 13">
            <a:extLst>
              <a:ext uri="{FF2B5EF4-FFF2-40B4-BE49-F238E27FC236}">
                <a16:creationId xmlns:a16="http://schemas.microsoft.com/office/drawing/2014/main" id="{BC2BF737-994D-4AF6-83B0-137A9A8D9D53}"/>
              </a:ext>
            </a:extLst>
          </p:cNvPr>
          <p:cNvSpPr/>
          <p:nvPr/>
        </p:nvSpPr>
        <p:spPr bwMode="auto">
          <a:xfrm>
            <a:off x="5957074" y="324627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6" name="TextBox 15">
            <a:extLst>
              <a:ext uri="{FF2B5EF4-FFF2-40B4-BE49-F238E27FC236}">
                <a16:creationId xmlns:a16="http://schemas.microsoft.com/office/drawing/2014/main" id="{AF290AD8-09A3-4408-AF26-677D037A69B6}"/>
              </a:ext>
            </a:extLst>
          </p:cNvPr>
          <p:cNvSpPr txBox="1"/>
          <p:nvPr/>
        </p:nvSpPr>
        <p:spPr>
          <a:xfrm>
            <a:off x="3276192" y="2240926"/>
            <a:ext cx="4612160" cy="430887"/>
          </a:xfrm>
          <a:prstGeom prst="rect">
            <a:avLst/>
          </a:prstGeom>
          <a:noFill/>
        </p:spPr>
        <p:txBody>
          <a:bodyPr wrap="none" rtlCol="0">
            <a:spAutoFit/>
          </a:bodyPr>
          <a:lstStyle/>
          <a:p>
            <a:r>
              <a:rPr lang="en-US" b="1" dirty="0"/>
              <a:t>30</a:t>
            </a:r>
            <a:r>
              <a:rPr lang="en-US" dirty="0"/>
              <a:t> more cadets receive utilities of 0</a:t>
            </a:r>
          </a:p>
        </p:txBody>
      </p:sp>
    </p:spTree>
    <p:extLst>
      <p:ext uri="{BB962C8B-B14F-4D97-AF65-F5344CB8AC3E}">
        <p14:creationId xmlns:p14="http://schemas.microsoft.com/office/powerpoint/2010/main" val="2444302592"/>
      </p:ext>
    </p:extLst>
  </p:cSld>
  <p:clrMapOvr>
    <a:masterClrMapping/>
  </p:clrMapOvr>
  <p:transition advClick="0"/>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BE9C3F69-C86A-4AF3-A1BE-838AA74B8F5E}"/>
              </a:ext>
            </a:extLst>
          </p:cNvPr>
          <p:cNvSpPr/>
          <p:nvPr/>
        </p:nvSpPr>
        <p:spPr bwMode="auto">
          <a:xfrm>
            <a:off x="5957074" y="342915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BC2BF737-994D-4AF6-83B0-137A9A8D9D53}"/>
              </a:ext>
            </a:extLst>
          </p:cNvPr>
          <p:cNvSpPr/>
          <p:nvPr/>
        </p:nvSpPr>
        <p:spPr bwMode="auto">
          <a:xfrm>
            <a:off x="5957074" y="324627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EEA93A2F-871F-4F1D-B8B4-15505F7856D6}"/>
              </a:ext>
            </a:extLst>
          </p:cNvPr>
          <p:cNvSpPr/>
          <p:nvPr/>
        </p:nvSpPr>
        <p:spPr bwMode="auto">
          <a:xfrm>
            <a:off x="5957074" y="306339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7E3A9221-A676-435F-840B-0F6E60A02C2D}"/>
              </a:ext>
            </a:extLst>
          </p:cNvPr>
          <p:cNvSpPr txBox="1"/>
          <p:nvPr/>
        </p:nvSpPr>
        <p:spPr>
          <a:xfrm>
            <a:off x="3276192" y="2240926"/>
            <a:ext cx="4847802" cy="769441"/>
          </a:xfrm>
          <a:prstGeom prst="rect">
            <a:avLst/>
          </a:prstGeom>
          <a:noFill/>
        </p:spPr>
        <p:txBody>
          <a:bodyPr wrap="none" rtlCol="0">
            <a:spAutoFit/>
          </a:bodyPr>
          <a:lstStyle/>
          <a:p>
            <a:r>
              <a:rPr lang="en-US" b="1" dirty="0"/>
              <a:t>30</a:t>
            </a:r>
            <a:r>
              <a:rPr lang="en-US" dirty="0"/>
              <a:t> more cadets receive utilities of 0</a:t>
            </a:r>
          </a:p>
          <a:p>
            <a:r>
              <a:rPr lang="en-US" b="1" dirty="0">
                <a:solidFill>
                  <a:srgbClr val="00B050"/>
                </a:solidFill>
              </a:rPr>
              <a:t>120</a:t>
            </a:r>
            <a:r>
              <a:rPr lang="en-US" dirty="0"/>
              <a:t> more cadets receive utilities of 1 </a:t>
            </a:r>
          </a:p>
        </p:txBody>
      </p:sp>
    </p:spTree>
    <p:extLst>
      <p:ext uri="{BB962C8B-B14F-4D97-AF65-F5344CB8AC3E}">
        <p14:creationId xmlns:p14="http://schemas.microsoft.com/office/powerpoint/2010/main" val="2240734709"/>
      </p:ext>
    </p:extLst>
  </p:cSld>
  <p:clrMapOvr>
    <a:masterClrMapping/>
  </p:clrMapOvr>
  <p:transition advClick="0"/>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7E3A9221-A676-435F-840B-0F6E60A02C2D}"/>
              </a:ext>
            </a:extLst>
          </p:cNvPr>
          <p:cNvSpPr txBox="1"/>
          <p:nvPr/>
        </p:nvSpPr>
        <p:spPr>
          <a:xfrm>
            <a:off x="3276192" y="2240926"/>
            <a:ext cx="6854505" cy="769441"/>
          </a:xfrm>
          <a:prstGeom prst="rect">
            <a:avLst/>
          </a:prstGeom>
          <a:noFill/>
        </p:spPr>
        <p:txBody>
          <a:bodyPr wrap="none" rtlCol="0">
            <a:spAutoFit/>
          </a:bodyPr>
          <a:lstStyle/>
          <a:p>
            <a:r>
              <a:rPr lang="en-US" dirty="0"/>
              <a:t>VFT model prioritizes higher performing cadets better</a:t>
            </a:r>
          </a:p>
          <a:p>
            <a:r>
              <a:rPr lang="en-US" dirty="0"/>
              <a:t>Sum of cadet weights (those with 0 utilities) are lower</a:t>
            </a:r>
          </a:p>
        </p:txBody>
      </p:sp>
      <p:sp>
        <p:nvSpPr>
          <p:cNvPr id="5" name="Rectangle 4">
            <a:extLst>
              <a:ext uri="{FF2B5EF4-FFF2-40B4-BE49-F238E27FC236}">
                <a16:creationId xmlns:a16="http://schemas.microsoft.com/office/drawing/2014/main" id="{FAD7C67C-E1B7-471F-9DEF-4DA4E7097E42}"/>
              </a:ext>
            </a:extLst>
          </p:cNvPr>
          <p:cNvSpPr/>
          <p:nvPr/>
        </p:nvSpPr>
        <p:spPr bwMode="auto">
          <a:xfrm>
            <a:off x="5145453" y="3794919"/>
            <a:ext cx="505610" cy="9144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40F64BD9-22F5-4C0B-8943-B200806C2808}"/>
              </a:ext>
            </a:extLst>
          </p:cNvPr>
          <p:cNvSpPr/>
          <p:nvPr/>
        </p:nvSpPr>
        <p:spPr bwMode="auto">
          <a:xfrm>
            <a:off x="6726457" y="3593751"/>
            <a:ext cx="505610" cy="1115568"/>
          </a:xfrm>
          <a:prstGeom prst="rect">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16209882-376C-4B34-9752-B332FFA63B45}"/>
              </a:ext>
            </a:extLst>
          </p:cNvPr>
          <p:cNvSpPr txBox="1"/>
          <p:nvPr/>
        </p:nvSpPr>
        <p:spPr>
          <a:xfrm>
            <a:off x="4615031" y="4839230"/>
            <a:ext cx="1566454" cy="430887"/>
          </a:xfrm>
          <a:prstGeom prst="rect">
            <a:avLst/>
          </a:prstGeom>
          <a:noFill/>
        </p:spPr>
        <p:txBody>
          <a:bodyPr wrap="none" rtlCol="0">
            <a:spAutoFit/>
          </a:bodyPr>
          <a:lstStyle/>
          <a:p>
            <a:r>
              <a:rPr lang="en-US" dirty="0"/>
              <a:t>137 cadets</a:t>
            </a:r>
          </a:p>
        </p:txBody>
      </p:sp>
      <p:sp>
        <p:nvSpPr>
          <p:cNvPr id="17" name="TextBox 16">
            <a:extLst>
              <a:ext uri="{FF2B5EF4-FFF2-40B4-BE49-F238E27FC236}">
                <a16:creationId xmlns:a16="http://schemas.microsoft.com/office/drawing/2014/main" id="{C141A7F4-80B9-49BD-8F2A-50C81BDB604B}"/>
              </a:ext>
            </a:extLst>
          </p:cNvPr>
          <p:cNvSpPr txBox="1"/>
          <p:nvPr/>
        </p:nvSpPr>
        <p:spPr>
          <a:xfrm>
            <a:off x="6196035" y="4855261"/>
            <a:ext cx="1566454" cy="430887"/>
          </a:xfrm>
          <a:prstGeom prst="rect">
            <a:avLst/>
          </a:prstGeom>
          <a:noFill/>
        </p:spPr>
        <p:txBody>
          <a:bodyPr wrap="none" rtlCol="0">
            <a:spAutoFit/>
          </a:bodyPr>
          <a:lstStyle/>
          <a:p>
            <a:r>
              <a:rPr lang="en-US" dirty="0"/>
              <a:t>167 cadets</a:t>
            </a:r>
          </a:p>
        </p:txBody>
      </p:sp>
      <p:sp>
        <p:nvSpPr>
          <p:cNvPr id="11" name="Oval 10">
            <a:extLst>
              <a:ext uri="{FF2B5EF4-FFF2-40B4-BE49-F238E27FC236}">
                <a16:creationId xmlns:a16="http://schemas.microsoft.com/office/drawing/2014/main" id="{7B6BBB43-A3B5-4D5C-BC3E-699EA187BF41}"/>
              </a:ext>
            </a:extLst>
          </p:cNvPr>
          <p:cNvSpPr/>
          <p:nvPr/>
        </p:nvSpPr>
        <p:spPr bwMode="auto">
          <a:xfrm>
            <a:off x="3276192" y="5590902"/>
            <a:ext cx="686208" cy="10326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10157358"/>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Cadet Utility</a:t>
            </a:r>
          </a:p>
          <a:p>
            <a:pPr lvl="1"/>
            <a:r>
              <a:rPr lang="en-US" dirty="0"/>
              <a:t>Cadets submit preferences and utility measures for the AFSCs they want</a:t>
            </a:r>
          </a:p>
          <a:p>
            <a:pPr lvl="1"/>
            <a:r>
              <a:rPr lang="en-US" dirty="0"/>
              <a:t>Example with three cadets, each with two preferences placed on four AFSCs </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109450D1-036E-427F-B866-523FB4758A4D}"/>
              </a:ext>
            </a:extLst>
          </p:cNvPr>
          <p:cNvGraphicFramePr>
            <a:graphicFrameLocks noGrp="1"/>
          </p:cNvGraphicFramePr>
          <p:nvPr>
            <p:extLst>
              <p:ext uri="{D42A27DB-BD31-4B8C-83A1-F6EECF244321}">
                <p14:modId xmlns:p14="http://schemas.microsoft.com/office/powerpoint/2010/main" val="2113931511"/>
              </p:ext>
            </p:extLst>
          </p:nvPr>
        </p:nvGraphicFramePr>
        <p:xfrm>
          <a:off x="782371" y="3300760"/>
          <a:ext cx="5569074" cy="2314000"/>
        </p:xfrm>
        <a:graphic>
          <a:graphicData uri="http://schemas.openxmlformats.org/drawingml/2006/table">
            <a:tbl>
              <a:tblPr>
                <a:tableStyleId>{5C22544A-7EE6-4342-B048-85BDC9FD1C3A}</a:tableStyleId>
              </a:tblPr>
              <a:tblGrid>
                <a:gridCol w="1469840">
                  <a:extLst>
                    <a:ext uri="{9D8B030D-6E8A-4147-A177-3AD203B41FA5}">
                      <a16:colId xmlns:a16="http://schemas.microsoft.com/office/drawing/2014/main" val="2483686999"/>
                    </a:ext>
                  </a:extLst>
                </a:gridCol>
                <a:gridCol w="2049617">
                  <a:extLst>
                    <a:ext uri="{9D8B030D-6E8A-4147-A177-3AD203B41FA5}">
                      <a16:colId xmlns:a16="http://schemas.microsoft.com/office/drawing/2014/main" val="2402743600"/>
                    </a:ext>
                  </a:extLst>
                </a:gridCol>
                <a:gridCol w="2049617">
                  <a:extLst>
                    <a:ext uri="{9D8B030D-6E8A-4147-A177-3AD203B41FA5}">
                      <a16:colId xmlns:a16="http://schemas.microsoft.com/office/drawing/2014/main" val="4269580449"/>
                    </a:ext>
                  </a:extLst>
                </a:gridCol>
              </a:tblGrid>
              <a:tr h="578500">
                <a:tc>
                  <a:txBody>
                    <a:bodyPr/>
                    <a:lstStyle/>
                    <a:p>
                      <a:pPr algn="l" fontAlgn="b"/>
                      <a:r>
                        <a:rPr lang="en-US" sz="2300" u="none" strike="noStrike" dirty="0">
                          <a:solidFill>
                            <a:schemeClr val="tx1"/>
                          </a:solidFill>
                          <a:effectLst/>
                        </a:rPr>
                        <a:t> </a:t>
                      </a:r>
                      <a:endParaRPr lang="en-US" sz="2300" b="0" i="0" u="none" strike="noStrike" dirty="0">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Choice 1</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Choice 2</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685476"/>
                  </a:ext>
                </a:extLst>
              </a:tr>
              <a:tr h="578500">
                <a:tc>
                  <a:txBody>
                    <a:bodyPr/>
                    <a:lstStyle/>
                    <a:p>
                      <a:pPr algn="l" fontAlgn="b"/>
                      <a:r>
                        <a:rPr lang="en-US" sz="2300" u="none" strike="noStrike" dirty="0">
                          <a:solidFill>
                            <a:schemeClr val="tx1"/>
                          </a:solidFill>
                          <a:effectLst/>
                        </a:rPr>
                        <a:t>Cadet 1</a:t>
                      </a:r>
                      <a:endParaRPr lang="en-US" sz="2300" b="0" i="0" u="none" strike="noStrike" dirty="0">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15A, 100%</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14N, 95%</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330897"/>
                  </a:ext>
                </a:extLst>
              </a:tr>
              <a:tr h="578500">
                <a:tc>
                  <a:txBody>
                    <a:bodyPr/>
                    <a:lstStyle/>
                    <a:p>
                      <a:pPr algn="l" fontAlgn="b"/>
                      <a:r>
                        <a:rPr lang="en-US" sz="2300" u="none" strike="noStrike">
                          <a:solidFill>
                            <a:schemeClr val="tx1"/>
                          </a:solidFill>
                          <a:effectLst/>
                        </a:rPr>
                        <a:t>Cadet 2</a:t>
                      </a:r>
                      <a:endParaRPr lang="en-US" sz="2300" b="0" i="0" u="none" strike="noStrike">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17D, 100%</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15A, 85%</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536313"/>
                  </a:ext>
                </a:extLst>
              </a:tr>
              <a:tr h="578500">
                <a:tc>
                  <a:txBody>
                    <a:bodyPr/>
                    <a:lstStyle/>
                    <a:p>
                      <a:pPr algn="l" fontAlgn="b"/>
                      <a:r>
                        <a:rPr lang="en-US" sz="2300" u="none" strike="noStrike" dirty="0">
                          <a:solidFill>
                            <a:schemeClr val="tx1"/>
                          </a:solidFill>
                          <a:effectLst/>
                        </a:rPr>
                        <a:t>Cadet 3</a:t>
                      </a:r>
                      <a:endParaRPr lang="en-US" sz="2300" b="0" i="0" u="none" strike="noStrike" dirty="0">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a:solidFill>
                            <a:schemeClr val="tx1"/>
                          </a:solidFill>
                          <a:effectLst/>
                        </a:rPr>
                        <a:t>14N, 100%</a:t>
                      </a:r>
                      <a:endParaRPr lang="en-US" sz="2300" b="0" i="0" u="none" strike="noStrike">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13N, 45%</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18463"/>
                  </a:ext>
                </a:extLst>
              </a:tr>
            </a:tbl>
          </a:graphicData>
        </a:graphic>
      </p:graphicFrame>
      <p:graphicFrame>
        <p:nvGraphicFramePr>
          <p:cNvPr id="9" name="Table 8">
            <a:extLst>
              <a:ext uri="{FF2B5EF4-FFF2-40B4-BE49-F238E27FC236}">
                <a16:creationId xmlns:a16="http://schemas.microsoft.com/office/drawing/2014/main" id="{D97CB3C2-28D4-4C2B-8726-C1714D4579C3}"/>
              </a:ext>
            </a:extLst>
          </p:cNvPr>
          <p:cNvGraphicFramePr>
            <a:graphicFrameLocks noGrp="1"/>
          </p:cNvGraphicFramePr>
          <p:nvPr>
            <p:extLst>
              <p:ext uri="{D42A27DB-BD31-4B8C-83A1-F6EECF244321}">
                <p14:modId xmlns:p14="http://schemas.microsoft.com/office/powerpoint/2010/main" val="3933103670"/>
              </p:ext>
            </p:extLst>
          </p:nvPr>
        </p:nvGraphicFramePr>
        <p:xfrm>
          <a:off x="7071602" y="3300760"/>
          <a:ext cx="5569076" cy="2314000"/>
        </p:xfrm>
        <a:graphic>
          <a:graphicData uri="http://schemas.openxmlformats.org/drawingml/2006/table">
            <a:tbl>
              <a:tblPr>
                <a:tableStyleId>{5C22544A-7EE6-4342-B048-85BDC9FD1C3A}</a:tableStyleId>
              </a:tblPr>
              <a:tblGrid>
                <a:gridCol w="1319260">
                  <a:extLst>
                    <a:ext uri="{9D8B030D-6E8A-4147-A177-3AD203B41FA5}">
                      <a16:colId xmlns:a16="http://schemas.microsoft.com/office/drawing/2014/main" val="2483686999"/>
                    </a:ext>
                  </a:extLst>
                </a:gridCol>
                <a:gridCol w="1062454">
                  <a:extLst>
                    <a:ext uri="{9D8B030D-6E8A-4147-A177-3AD203B41FA5}">
                      <a16:colId xmlns:a16="http://schemas.microsoft.com/office/drawing/2014/main" val="2402743600"/>
                    </a:ext>
                  </a:extLst>
                </a:gridCol>
                <a:gridCol w="1062454">
                  <a:extLst>
                    <a:ext uri="{9D8B030D-6E8A-4147-A177-3AD203B41FA5}">
                      <a16:colId xmlns:a16="http://schemas.microsoft.com/office/drawing/2014/main" val="4269580449"/>
                    </a:ext>
                  </a:extLst>
                </a:gridCol>
                <a:gridCol w="1062454">
                  <a:extLst>
                    <a:ext uri="{9D8B030D-6E8A-4147-A177-3AD203B41FA5}">
                      <a16:colId xmlns:a16="http://schemas.microsoft.com/office/drawing/2014/main" val="4081532914"/>
                    </a:ext>
                  </a:extLst>
                </a:gridCol>
                <a:gridCol w="1062454">
                  <a:extLst>
                    <a:ext uri="{9D8B030D-6E8A-4147-A177-3AD203B41FA5}">
                      <a16:colId xmlns:a16="http://schemas.microsoft.com/office/drawing/2014/main" val="2171705766"/>
                    </a:ext>
                  </a:extLst>
                </a:gridCol>
              </a:tblGrid>
              <a:tr h="578500">
                <a:tc>
                  <a:txBody>
                    <a:bodyPr/>
                    <a:lstStyle/>
                    <a:p>
                      <a:pPr algn="l" fontAlgn="b"/>
                      <a:r>
                        <a:rPr lang="en-US" sz="2300" u="none" strike="noStrike" dirty="0">
                          <a:solidFill>
                            <a:schemeClr val="tx1"/>
                          </a:solidFill>
                          <a:effectLst/>
                          <a:latin typeface="+mn-lt"/>
                        </a:rPr>
                        <a:t> </a:t>
                      </a:r>
                      <a:endParaRPr lang="en-US" sz="2300" b="0" i="0" u="none" strike="noStrike" dirty="0">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u="none" strike="noStrike" dirty="0">
                          <a:solidFill>
                            <a:schemeClr val="tx1"/>
                          </a:solidFill>
                          <a:effectLst/>
                          <a:latin typeface="+mn-lt"/>
                        </a:rPr>
                        <a:t>13N</a:t>
                      </a:r>
                      <a:endParaRPr lang="en-US" sz="2300" b="0" i="0" u="none" strike="noStrike" dirty="0">
                        <a:solidFill>
                          <a:schemeClr val="tx1"/>
                        </a:solidFill>
                        <a:effectLst/>
                        <a:latin typeface="+mn-lt"/>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u="none" strike="noStrike" dirty="0">
                          <a:solidFill>
                            <a:schemeClr val="tx1"/>
                          </a:solidFill>
                          <a:effectLst/>
                          <a:latin typeface="+mn-lt"/>
                        </a:rPr>
                        <a:t>14N</a:t>
                      </a:r>
                      <a:endParaRPr lang="en-US" sz="2300" b="0" i="0" u="none" strike="noStrike" dirty="0">
                        <a:solidFill>
                          <a:schemeClr val="tx1"/>
                        </a:solidFill>
                        <a:effectLst/>
                        <a:latin typeface="+mn-lt"/>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15A</a:t>
                      </a: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17D</a:t>
                      </a: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685476"/>
                  </a:ext>
                </a:extLst>
              </a:tr>
              <a:tr h="578500">
                <a:tc>
                  <a:txBody>
                    <a:bodyPr/>
                    <a:lstStyle/>
                    <a:p>
                      <a:pPr algn="l" fontAlgn="b"/>
                      <a:r>
                        <a:rPr lang="en-US" sz="2300" u="none" strike="noStrike" dirty="0">
                          <a:solidFill>
                            <a:schemeClr val="tx1"/>
                          </a:solidFill>
                          <a:effectLst/>
                          <a:latin typeface="+mn-lt"/>
                        </a:rPr>
                        <a:t>Cadet 1</a:t>
                      </a:r>
                      <a:endParaRPr lang="en-US" sz="2300" b="0" i="0" u="none" strike="noStrike" dirty="0">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0.95</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330897"/>
                  </a:ext>
                </a:extLst>
              </a:tr>
              <a:tr h="578500">
                <a:tc>
                  <a:txBody>
                    <a:bodyPr/>
                    <a:lstStyle/>
                    <a:p>
                      <a:pPr algn="l" fontAlgn="b"/>
                      <a:r>
                        <a:rPr lang="en-US" sz="2300" u="none" strike="noStrike">
                          <a:solidFill>
                            <a:schemeClr val="tx1"/>
                          </a:solidFill>
                          <a:effectLst/>
                          <a:latin typeface="+mn-lt"/>
                        </a:rPr>
                        <a:t>Cadet 2</a:t>
                      </a:r>
                      <a:endParaRPr lang="en-US" sz="2300" b="0" i="0" u="none" strike="noStrike">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0.85</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536313"/>
                  </a:ext>
                </a:extLst>
              </a:tr>
              <a:tr h="578500">
                <a:tc>
                  <a:txBody>
                    <a:bodyPr/>
                    <a:lstStyle/>
                    <a:p>
                      <a:pPr algn="l" fontAlgn="b"/>
                      <a:r>
                        <a:rPr lang="en-US" sz="2300" u="none" strike="noStrike" dirty="0">
                          <a:solidFill>
                            <a:schemeClr val="tx1"/>
                          </a:solidFill>
                          <a:effectLst/>
                          <a:latin typeface="+mn-lt"/>
                        </a:rPr>
                        <a:t>Cadet 3</a:t>
                      </a:r>
                      <a:endParaRPr lang="en-US" sz="2300" b="0" i="0" u="none" strike="noStrike" dirty="0">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0.45</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1</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18463"/>
                  </a:ext>
                </a:extLst>
              </a:tr>
            </a:tbl>
          </a:graphicData>
        </a:graphic>
      </p:graphicFrame>
      <p:sp>
        <p:nvSpPr>
          <p:cNvPr id="6" name="Arrow: Curved Left 5">
            <a:extLst>
              <a:ext uri="{FF2B5EF4-FFF2-40B4-BE49-F238E27FC236}">
                <a16:creationId xmlns:a16="http://schemas.microsoft.com/office/drawing/2014/main" id="{9DB4F94D-9F14-4B19-BEBF-2BE700AB1BE2}"/>
              </a:ext>
            </a:extLst>
          </p:cNvPr>
          <p:cNvSpPr/>
          <p:nvPr/>
        </p:nvSpPr>
        <p:spPr bwMode="auto">
          <a:xfrm rot="16200000" flipH="1">
            <a:off x="7044976" y="3022168"/>
            <a:ext cx="808076" cy="6556917"/>
          </a:xfrm>
          <a:prstGeom prst="curvedLef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2" action="ppaction://hlinksldjump"/>
            <a:extLst>
              <a:ext uri="{FF2B5EF4-FFF2-40B4-BE49-F238E27FC236}">
                <a16:creationId xmlns:a16="http://schemas.microsoft.com/office/drawing/2014/main" id="{CD4D056D-BE0F-45BC-AC7D-5B7BB23005F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29485863"/>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E4CC0BFA-F2C9-4FDF-BDA4-806B7E465A61}"/>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23" name="Rectangle 22">
            <a:hlinkClick r:id="rId24" action="ppaction://hlinksldjump"/>
            <a:extLst>
              <a:ext uri="{FF2B5EF4-FFF2-40B4-BE49-F238E27FC236}">
                <a16:creationId xmlns:a16="http://schemas.microsoft.com/office/drawing/2014/main" id="{C752F9F1-D06A-471C-AB9C-88E7B81A255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80949688"/>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73" name="Star: 5 Points 72">
            <a:extLst>
              <a:ext uri="{FF2B5EF4-FFF2-40B4-BE49-F238E27FC236}">
                <a16:creationId xmlns:a16="http://schemas.microsoft.com/office/drawing/2014/main" id="{F9CEFD8E-E6DF-41C2-A710-B4944948B50C}"/>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4" name="TextBox 73">
            <a:extLst>
              <a:ext uri="{FF2B5EF4-FFF2-40B4-BE49-F238E27FC236}">
                <a16:creationId xmlns:a16="http://schemas.microsoft.com/office/drawing/2014/main" id="{E30269EE-05B9-4447-8505-3712BD05129C}"/>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22" name="Rectangle 21">
            <a:hlinkClick r:id="rId24" action="ppaction://hlinksldjump"/>
            <a:extLst>
              <a:ext uri="{FF2B5EF4-FFF2-40B4-BE49-F238E27FC236}">
                <a16:creationId xmlns:a16="http://schemas.microsoft.com/office/drawing/2014/main" id="{1D11CB86-8592-44F4-8016-CC521E60971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1284970"/>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solidFill>
                  <a:schemeClr val="bg2">
                    <a:lumMod val="60000"/>
                    <a:lumOff val="40000"/>
                  </a:schemeClr>
                </a:solidFill>
              </a:rPr>
              <a:t>Modeling Techniques</a:t>
            </a:r>
          </a:p>
          <a:p>
            <a:r>
              <a:rPr lang="en-US" dirty="0">
                <a:solidFill>
                  <a:schemeClr val="bg2">
                    <a:lumMod val="60000"/>
                    <a:lumOff val="40000"/>
                  </a:schemeClr>
                </a:solidFill>
              </a:rPr>
              <a:t>Original Methodology</a:t>
            </a:r>
          </a:p>
          <a:p>
            <a:r>
              <a:rPr lang="en-US" dirty="0">
                <a:solidFill>
                  <a:schemeClr val="bg2">
                    <a:lumMod val="60000"/>
                    <a:lumOff val="40000"/>
                  </a:schemeClr>
                </a:solidFill>
              </a:rPr>
              <a:t>New Approach</a:t>
            </a:r>
          </a:p>
          <a:p>
            <a:r>
              <a:rPr lang="en-US" dirty="0">
                <a:solidFill>
                  <a:schemeClr val="bg2">
                    <a:lumMod val="60000"/>
                    <a:lumOff val="40000"/>
                  </a:schemeClr>
                </a:solidFill>
              </a:rPr>
              <a:t>Solution Methods</a:t>
            </a:r>
          </a:p>
          <a:p>
            <a:r>
              <a:rPr lang="en-US" dirty="0">
                <a:solidFill>
                  <a:schemeClr val="bg2">
                    <a:lumMod val="60000"/>
                    <a:lumOff val="40000"/>
                  </a:schemeClr>
                </a:solidFill>
              </a:rPr>
              <a:t>Model Comparison</a:t>
            </a:r>
          </a:p>
          <a:p>
            <a:r>
              <a:rPr lang="en-US" dirty="0">
                <a:solidFill>
                  <a:schemeClr val="bg2">
                    <a:lumMod val="60000"/>
                    <a:lumOff val="40000"/>
                  </a:schemeClr>
                </a:solidFill>
              </a:rPr>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D537BA83-DC98-4DAC-95DF-6534C173AC5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64989410"/>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73" name="Star: 5 Points 72">
            <a:extLst>
              <a:ext uri="{FF2B5EF4-FFF2-40B4-BE49-F238E27FC236}">
                <a16:creationId xmlns:a16="http://schemas.microsoft.com/office/drawing/2014/main" id="{F9CEFD8E-E6DF-41C2-A710-B4944948B50C}"/>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4" name="TextBox 73">
            <a:extLst>
              <a:ext uri="{FF2B5EF4-FFF2-40B4-BE49-F238E27FC236}">
                <a16:creationId xmlns:a16="http://schemas.microsoft.com/office/drawing/2014/main" id="{629BEA62-D311-4AF6-BB8E-7F6E8C949270}"/>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8" name="Rectangle 37">
            <a:hlinkClick r:id="rId24" action="ppaction://hlinksldjump"/>
            <a:extLst>
              <a:ext uri="{FF2B5EF4-FFF2-40B4-BE49-F238E27FC236}">
                <a16:creationId xmlns:a16="http://schemas.microsoft.com/office/drawing/2014/main" id="{D9520EDD-A9A0-4423-91D0-AEE4A879568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69799281"/>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73" name="Star: 5 Points 72">
            <a:extLst>
              <a:ext uri="{FF2B5EF4-FFF2-40B4-BE49-F238E27FC236}">
                <a16:creationId xmlns:a16="http://schemas.microsoft.com/office/drawing/2014/main" id="{F9CEFD8E-E6DF-41C2-A710-B4944948B50C}"/>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TextBox 37">
            <a:extLst>
              <a:ext uri="{FF2B5EF4-FFF2-40B4-BE49-F238E27FC236}">
                <a16:creationId xmlns:a16="http://schemas.microsoft.com/office/drawing/2014/main" id="{B1837478-8659-4DC6-BE5A-EAB2C2AF7FF5}"/>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9" name="Rectangle 38">
            <a:hlinkClick r:id="rId24" action="ppaction://hlinksldjump"/>
            <a:extLst>
              <a:ext uri="{FF2B5EF4-FFF2-40B4-BE49-F238E27FC236}">
                <a16:creationId xmlns:a16="http://schemas.microsoft.com/office/drawing/2014/main" id="{C4A844C1-AB20-4703-8409-BCF4C89D36F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4736942"/>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7"/>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0"/>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5"/>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4D217F07-4356-4982-8580-BC97200B23AA}"/>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74" name="Rectangle 73">
            <a:hlinkClick r:id="rId31" action="ppaction://hlinksldjump"/>
            <a:extLst>
              <a:ext uri="{FF2B5EF4-FFF2-40B4-BE49-F238E27FC236}">
                <a16:creationId xmlns:a16="http://schemas.microsoft.com/office/drawing/2014/main" id="{D0F9D6D4-D90B-4D28-A7F7-C8EAEB96924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4197651"/>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7"/>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0"/>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5"/>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8AE2BFE6-CB41-4B09-849B-4ECE2D792E7D}"/>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74" name="Rectangle 73">
            <a:hlinkClick r:id="rId31" action="ppaction://hlinksldjump"/>
            <a:extLst>
              <a:ext uri="{FF2B5EF4-FFF2-40B4-BE49-F238E27FC236}">
                <a16:creationId xmlns:a16="http://schemas.microsoft.com/office/drawing/2014/main" id="{CCD19F7C-54A7-4406-8069-9BB8206DE99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691301"/>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6"/>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8BBF1A2C-91A4-4CBE-A8F8-B0FB79CC4B7C}"/>
              </a:ext>
            </a:extLst>
          </p:cNvPr>
          <p:cNvGrpSpPr/>
          <p:nvPr/>
        </p:nvGrpSpPr>
        <p:grpSpPr>
          <a:xfrm>
            <a:off x="7664453" y="6081544"/>
            <a:ext cx="1125465" cy="1015663"/>
            <a:chOff x="7531336" y="2005013"/>
            <a:chExt cx="830344" cy="1158305"/>
          </a:xfrm>
        </p:grpSpPr>
        <p:sp>
          <p:nvSpPr>
            <p:cNvPr id="40" name="Rectangle 39">
              <a:extLst>
                <a:ext uri="{FF2B5EF4-FFF2-40B4-BE49-F238E27FC236}">
                  <a16:creationId xmlns:a16="http://schemas.microsoft.com/office/drawing/2014/main" id="{C698E98D-3633-4AB0-9239-43CBA7BFCC02}"/>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4F2771-CA64-4A47-8930-52ED73685040}"/>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𝑁</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41" name="TextBox 40">
                  <a:extLst>
                    <a:ext uri="{FF2B5EF4-FFF2-40B4-BE49-F238E27FC236}">
                      <a16:creationId xmlns:a16="http://schemas.microsoft.com/office/drawing/2014/main" id="{434F2771-CA64-4A47-8930-52ED73685040}"/>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1F3624-720E-4BEE-9486-9A179418017D}"/>
                  </a:ext>
                </a:extLst>
              </p:cNvPr>
              <p:cNvSpPr txBox="1"/>
              <p:nvPr/>
            </p:nvSpPr>
            <p:spPr>
              <a:xfrm>
                <a:off x="7931044" y="5526843"/>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42" name="TextBox 41">
                <a:extLst>
                  <a:ext uri="{FF2B5EF4-FFF2-40B4-BE49-F238E27FC236}">
                    <a16:creationId xmlns:a16="http://schemas.microsoft.com/office/drawing/2014/main" id="{D91F3624-720E-4BEE-9486-9A179418017D}"/>
                  </a:ext>
                </a:extLst>
              </p:cNvPr>
              <p:cNvSpPr txBox="1">
                <a:spLocks noRot="1" noChangeAspect="1" noMove="1" noResize="1" noEditPoints="1" noAdjustHandles="1" noChangeArrowheads="1" noChangeShapeType="1" noTextEdit="1"/>
              </p:cNvSpPr>
              <p:nvPr/>
            </p:nvSpPr>
            <p:spPr>
              <a:xfrm>
                <a:off x="7931044" y="5526843"/>
                <a:ext cx="1187505" cy="384492"/>
              </a:xfrm>
              <a:prstGeom prst="rect">
                <a:avLst/>
              </a:prstGeom>
              <a:blipFill>
                <a:blip r:embed="rId8"/>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9225C877-5748-4D24-81A3-5989BC7037A5}"/>
              </a:ext>
            </a:extLst>
          </p:cNvPr>
          <p:cNvGrpSpPr/>
          <p:nvPr/>
        </p:nvGrpSpPr>
        <p:grpSpPr>
          <a:xfrm>
            <a:off x="8932569" y="6074573"/>
            <a:ext cx="3986589" cy="712443"/>
            <a:chOff x="9205836" y="1528338"/>
            <a:chExt cx="3986589" cy="712443"/>
          </a:xfrm>
        </p:grpSpPr>
        <p:sp>
          <p:nvSpPr>
            <p:cNvPr id="98" name="Oval 97">
              <a:extLst>
                <a:ext uri="{FF2B5EF4-FFF2-40B4-BE49-F238E27FC236}">
                  <a16:creationId xmlns:a16="http://schemas.microsoft.com/office/drawing/2014/main" id="{40A1E525-E03C-49AC-AAAA-53C32271EDEA}"/>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E6565E-1B44-434A-ABF2-76E183A0BCD5}"/>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9" name="TextBox 98">
                  <a:extLst>
                    <a:ext uri="{FF2B5EF4-FFF2-40B4-BE49-F238E27FC236}">
                      <a16:creationId xmlns:a16="http://schemas.microsoft.com/office/drawing/2014/main" id="{60E6565E-1B44-434A-ABF2-76E183A0BCD5}"/>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D24BE83-4A26-4C95-8DB3-23E287AAC48D}"/>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8D24BE83-4A26-4C95-8DB3-23E287AAC48D}"/>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31"/>
                  <a:stretch>
                    <a:fillRect/>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E5B06ECA-9945-474F-A5AE-3A3CA55C6ABA}"/>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C155B68-727A-4EE4-B7CD-AD1AD1313CB5}"/>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2" name="TextBox 101">
                  <a:extLst>
                    <a:ext uri="{FF2B5EF4-FFF2-40B4-BE49-F238E27FC236}">
                      <a16:creationId xmlns:a16="http://schemas.microsoft.com/office/drawing/2014/main" id="{5C155B68-727A-4EE4-B7CD-AD1AD1313CB5}"/>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074E76-A431-4581-841B-CDA8F23D6879}"/>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3" name="TextBox 102">
                  <a:extLst>
                    <a:ext uri="{FF2B5EF4-FFF2-40B4-BE49-F238E27FC236}">
                      <a16:creationId xmlns:a16="http://schemas.microsoft.com/office/drawing/2014/main" id="{69074E76-A431-4581-841B-CDA8F23D6879}"/>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B9C19F74-238B-422A-BDDA-9591F8911BAD}"/>
                </a:ext>
              </a:extLst>
            </p:cNvPr>
            <p:cNvSpPr/>
            <p:nvPr/>
          </p:nvSpPr>
          <p:spPr bwMode="auto">
            <a:xfrm>
              <a:off x="11407484" y="1557500"/>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A266008-1EF0-4BBD-8757-8EFB5A71EB2A}"/>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5" name="TextBox 104">
                  <a:extLst>
                    <a:ext uri="{FF2B5EF4-FFF2-40B4-BE49-F238E27FC236}">
                      <a16:creationId xmlns:a16="http://schemas.microsoft.com/office/drawing/2014/main" id="{3A266008-1EF0-4BBD-8757-8EFB5A71EB2A}"/>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3BA8F9-DA04-46AF-8079-9894199CB419}"/>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6" name="TextBox 105">
                  <a:extLst>
                    <a:ext uri="{FF2B5EF4-FFF2-40B4-BE49-F238E27FC236}">
                      <a16:creationId xmlns:a16="http://schemas.microsoft.com/office/drawing/2014/main" id="{723BA8F9-DA04-46AF-8079-9894199CB419}"/>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34"/>
                  <a:stretch>
                    <a:fillRect/>
                  </a:stretch>
                </a:blipFill>
              </p:spPr>
              <p:txBody>
                <a:bodyPr/>
                <a:lstStyle/>
                <a:p>
                  <a:r>
                    <a:rPr lang="en-US">
                      <a:noFill/>
                    </a:rPr>
                    <a:t> </a:t>
                  </a:r>
                </a:p>
              </p:txBody>
            </p:sp>
          </mc:Fallback>
        </mc:AlternateContent>
        <p:sp>
          <p:nvSpPr>
            <p:cNvPr id="107" name="Oval 106">
              <a:extLst>
                <a:ext uri="{FF2B5EF4-FFF2-40B4-BE49-F238E27FC236}">
                  <a16:creationId xmlns:a16="http://schemas.microsoft.com/office/drawing/2014/main" id="{D8519105-2E6B-4B55-AE6A-9D5CA9EA0B10}"/>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4D724B1-2E8D-4E28-83F1-252F769F20F3}"/>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8" name="TextBox 107">
                  <a:extLst>
                    <a:ext uri="{FF2B5EF4-FFF2-40B4-BE49-F238E27FC236}">
                      <a16:creationId xmlns:a16="http://schemas.microsoft.com/office/drawing/2014/main" id="{54D724B1-2E8D-4E28-83F1-252F769F20F3}"/>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35"/>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6"/>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4"/>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2ADCD93E-F9D7-4086-92E1-FD7B5CD89E59}"/>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74" name="Rectangle 73">
            <a:hlinkClick r:id="rId37" action="ppaction://hlinksldjump"/>
            <a:extLst>
              <a:ext uri="{FF2B5EF4-FFF2-40B4-BE49-F238E27FC236}">
                <a16:creationId xmlns:a16="http://schemas.microsoft.com/office/drawing/2014/main" id="{5932B0F7-5F91-4C6D-AE88-162C747657B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03042682"/>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6"/>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8BBF1A2C-91A4-4CBE-A8F8-B0FB79CC4B7C}"/>
              </a:ext>
            </a:extLst>
          </p:cNvPr>
          <p:cNvGrpSpPr/>
          <p:nvPr/>
        </p:nvGrpSpPr>
        <p:grpSpPr>
          <a:xfrm>
            <a:off x="7664453" y="6081544"/>
            <a:ext cx="1125465" cy="1015663"/>
            <a:chOff x="7531336" y="2005013"/>
            <a:chExt cx="830344" cy="1158305"/>
          </a:xfrm>
        </p:grpSpPr>
        <p:sp>
          <p:nvSpPr>
            <p:cNvPr id="40" name="Rectangle 39">
              <a:extLst>
                <a:ext uri="{FF2B5EF4-FFF2-40B4-BE49-F238E27FC236}">
                  <a16:creationId xmlns:a16="http://schemas.microsoft.com/office/drawing/2014/main" id="{C698E98D-3633-4AB0-9239-43CBA7BFCC02}"/>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4F2771-CA64-4A47-8930-52ED73685040}"/>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𝑁</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41" name="TextBox 40">
                  <a:extLst>
                    <a:ext uri="{FF2B5EF4-FFF2-40B4-BE49-F238E27FC236}">
                      <a16:creationId xmlns:a16="http://schemas.microsoft.com/office/drawing/2014/main" id="{434F2771-CA64-4A47-8930-52ED73685040}"/>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1F3624-720E-4BEE-9486-9A179418017D}"/>
                  </a:ext>
                </a:extLst>
              </p:cNvPr>
              <p:cNvSpPr txBox="1"/>
              <p:nvPr/>
            </p:nvSpPr>
            <p:spPr>
              <a:xfrm>
                <a:off x="7931044" y="5526843"/>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42" name="TextBox 41">
                <a:extLst>
                  <a:ext uri="{FF2B5EF4-FFF2-40B4-BE49-F238E27FC236}">
                    <a16:creationId xmlns:a16="http://schemas.microsoft.com/office/drawing/2014/main" id="{D91F3624-720E-4BEE-9486-9A179418017D}"/>
                  </a:ext>
                </a:extLst>
              </p:cNvPr>
              <p:cNvSpPr txBox="1">
                <a:spLocks noRot="1" noChangeAspect="1" noMove="1" noResize="1" noEditPoints="1" noAdjustHandles="1" noChangeArrowheads="1" noChangeShapeType="1" noTextEdit="1"/>
              </p:cNvSpPr>
              <p:nvPr/>
            </p:nvSpPr>
            <p:spPr>
              <a:xfrm>
                <a:off x="7931044" y="5526843"/>
                <a:ext cx="1187505" cy="384492"/>
              </a:xfrm>
              <a:prstGeom prst="rect">
                <a:avLst/>
              </a:prstGeom>
              <a:blipFill>
                <a:blip r:embed="rId8"/>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9225C877-5748-4D24-81A3-5989BC7037A5}"/>
              </a:ext>
            </a:extLst>
          </p:cNvPr>
          <p:cNvGrpSpPr/>
          <p:nvPr/>
        </p:nvGrpSpPr>
        <p:grpSpPr>
          <a:xfrm>
            <a:off x="8932569" y="6074573"/>
            <a:ext cx="3986589" cy="712443"/>
            <a:chOff x="9205836" y="1528338"/>
            <a:chExt cx="3986589" cy="712443"/>
          </a:xfrm>
        </p:grpSpPr>
        <p:sp>
          <p:nvSpPr>
            <p:cNvPr id="98" name="Oval 97">
              <a:extLst>
                <a:ext uri="{FF2B5EF4-FFF2-40B4-BE49-F238E27FC236}">
                  <a16:creationId xmlns:a16="http://schemas.microsoft.com/office/drawing/2014/main" id="{40A1E525-E03C-49AC-AAAA-53C32271EDEA}"/>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E6565E-1B44-434A-ABF2-76E183A0BCD5}"/>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9" name="TextBox 98">
                  <a:extLst>
                    <a:ext uri="{FF2B5EF4-FFF2-40B4-BE49-F238E27FC236}">
                      <a16:creationId xmlns:a16="http://schemas.microsoft.com/office/drawing/2014/main" id="{60E6565E-1B44-434A-ABF2-76E183A0BCD5}"/>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D24BE83-4A26-4C95-8DB3-23E287AAC48D}"/>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8D24BE83-4A26-4C95-8DB3-23E287AAC48D}"/>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31"/>
                  <a:stretch>
                    <a:fillRect/>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E5B06ECA-9945-474F-A5AE-3A3CA55C6ABA}"/>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C155B68-727A-4EE4-B7CD-AD1AD1313CB5}"/>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2" name="TextBox 101">
                  <a:extLst>
                    <a:ext uri="{FF2B5EF4-FFF2-40B4-BE49-F238E27FC236}">
                      <a16:creationId xmlns:a16="http://schemas.microsoft.com/office/drawing/2014/main" id="{5C155B68-727A-4EE4-B7CD-AD1AD1313CB5}"/>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074E76-A431-4581-841B-CDA8F23D6879}"/>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3" name="TextBox 102">
                  <a:extLst>
                    <a:ext uri="{FF2B5EF4-FFF2-40B4-BE49-F238E27FC236}">
                      <a16:creationId xmlns:a16="http://schemas.microsoft.com/office/drawing/2014/main" id="{69074E76-A431-4581-841B-CDA8F23D6879}"/>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B9C19F74-238B-422A-BDDA-9591F8911BAD}"/>
                </a:ext>
              </a:extLst>
            </p:cNvPr>
            <p:cNvSpPr/>
            <p:nvPr/>
          </p:nvSpPr>
          <p:spPr bwMode="auto">
            <a:xfrm>
              <a:off x="11407484" y="1557500"/>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A266008-1EF0-4BBD-8757-8EFB5A71EB2A}"/>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5" name="TextBox 104">
                  <a:extLst>
                    <a:ext uri="{FF2B5EF4-FFF2-40B4-BE49-F238E27FC236}">
                      <a16:creationId xmlns:a16="http://schemas.microsoft.com/office/drawing/2014/main" id="{3A266008-1EF0-4BBD-8757-8EFB5A71EB2A}"/>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3BA8F9-DA04-46AF-8079-9894199CB419}"/>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6" name="TextBox 105">
                  <a:extLst>
                    <a:ext uri="{FF2B5EF4-FFF2-40B4-BE49-F238E27FC236}">
                      <a16:creationId xmlns:a16="http://schemas.microsoft.com/office/drawing/2014/main" id="{723BA8F9-DA04-46AF-8079-9894199CB419}"/>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34"/>
                  <a:stretch>
                    <a:fillRect/>
                  </a:stretch>
                </a:blipFill>
              </p:spPr>
              <p:txBody>
                <a:bodyPr/>
                <a:lstStyle/>
                <a:p>
                  <a:r>
                    <a:rPr lang="en-US">
                      <a:noFill/>
                    </a:rPr>
                    <a:t> </a:t>
                  </a:r>
                </a:p>
              </p:txBody>
            </p:sp>
          </mc:Fallback>
        </mc:AlternateContent>
        <p:sp>
          <p:nvSpPr>
            <p:cNvPr id="107" name="Oval 106">
              <a:extLst>
                <a:ext uri="{FF2B5EF4-FFF2-40B4-BE49-F238E27FC236}">
                  <a16:creationId xmlns:a16="http://schemas.microsoft.com/office/drawing/2014/main" id="{D8519105-2E6B-4B55-AE6A-9D5CA9EA0B10}"/>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4D724B1-2E8D-4E28-83F1-252F769F20F3}"/>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8" name="TextBox 107">
                  <a:extLst>
                    <a:ext uri="{FF2B5EF4-FFF2-40B4-BE49-F238E27FC236}">
                      <a16:creationId xmlns:a16="http://schemas.microsoft.com/office/drawing/2014/main" id="{54D724B1-2E8D-4E28-83F1-252F769F20F3}"/>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35"/>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2" name="Star: 5 Points 111">
            <a:extLst>
              <a:ext uri="{FF2B5EF4-FFF2-40B4-BE49-F238E27FC236}">
                <a16:creationId xmlns:a16="http://schemas.microsoft.com/office/drawing/2014/main" id="{2E20B8E7-34B5-4816-A198-067F81CD2867}"/>
              </a:ext>
            </a:extLst>
          </p:cNvPr>
          <p:cNvSpPr/>
          <p:nvPr/>
        </p:nvSpPr>
        <p:spPr bwMode="auto">
          <a:xfrm>
            <a:off x="12409678" y="5847074"/>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6"/>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4"/>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AF2A394D-5B65-4AE6-B540-714D829A1F0B}"/>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74" name="Rectangle 73">
            <a:hlinkClick r:id="rId37" action="ppaction://hlinksldjump"/>
            <a:extLst>
              <a:ext uri="{FF2B5EF4-FFF2-40B4-BE49-F238E27FC236}">
                <a16:creationId xmlns:a16="http://schemas.microsoft.com/office/drawing/2014/main" id="{C395B065-B849-4CE8-81F0-EF3A2FF07D3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02918103"/>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p>
          <a:p>
            <a:pPr lvl="1"/>
            <a:r>
              <a:rPr lang="en-US" dirty="0"/>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6"/>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8BBF1A2C-91A4-4CBE-A8F8-B0FB79CC4B7C}"/>
              </a:ext>
            </a:extLst>
          </p:cNvPr>
          <p:cNvGrpSpPr/>
          <p:nvPr/>
        </p:nvGrpSpPr>
        <p:grpSpPr>
          <a:xfrm>
            <a:off x="7664453" y="6081544"/>
            <a:ext cx="1125465" cy="1015663"/>
            <a:chOff x="7531336" y="2005013"/>
            <a:chExt cx="830344" cy="1158305"/>
          </a:xfrm>
        </p:grpSpPr>
        <p:sp>
          <p:nvSpPr>
            <p:cNvPr id="40" name="Rectangle 39">
              <a:extLst>
                <a:ext uri="{FF2B5EF4-FFF2-40B4-BE49-F238E27FC236}">
                  <a16:creationId xmlns:a16="http://schemas.microsoft.com/office/drawing/2014/main" id="{C698E98D-3633-4AB0-9239-43CBA7BFCC02}"/>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4F2771-CA64-4A47-8930-52ED73685040}"/>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𝑁</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41" name="TextBox 40">
                  <a:extLst>
                    <a:ext uri="{FF2B5EF4-FFF2-40B4-BE49-F238E27FC236}">
                      <a16:creationId xmlns:a16="http://schemas.microsoft.com/office/drawing/2014/main" id="{434F2771-CA64-4A47-8930-52ED73685040}"/>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1F3624-720E-4BEE-9486-9A179418017D}"/>
                  </a:ext>
                </a:extLst>
              </p:cNvPr>
              <p:cNvSpPr txBox="1"/>
              <p:nvPr/>
            </p:nvSpPr>
            <p:spPr>
              <a:xfrm>
                <a:off x="7931044" y="5526843"/>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42" name="TextBox 41">
                <a:extLst>
                  <a:ext uri="{FF2B5EF4-FFF2-40B4-BE49-F238E27FC236}">
                    <a16:creationId xmlns:a16="http://schemas.microsoft.com/office/drawing/2014/main" id="{D91F3624-720E-4BEE-9486-9A179418017D}"/>
                  </a:ext>
                </a:extLst>
              </p:cNvPr>
              <p:cNvSpPr txBox="1">
                <a:spLocks noRot="1" noChangeAspect="1" noMove="1" noResize="1" noEditPoints="1" noAdjustHandles="1" noChangeArrowheads="1" noChangeShapeType="1" noTextEdit="1"/>
              </p:cNvSpPr>
              <p:nvPr/>
            </p:nvSpPr>
            <p:spPr>
              <a:xfrm>
                <a:off x="7931044" y="5526843"/>
                <a:ext cx="1187505" cy="384492"/>
              </a:xfrm>
              <a:prstGeom prst="rect">
                <a:avLst/>
              </a:prstGeom>
              <a:blipFill>
                <a:blip r:embed="rId8"/>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9225C877-5748-4D24-81A3-5989BC7037A5}"/>
              </a:ext>
            </a:extLst>
          </p:cNvPr>
          <p:cNvGrpSpPr/>
          <p:nvPr/>
        </p:nvGrpSpPr>
        <p:grpSpPr>
          <a:xfrm>
            <a:off x="8932569" y="6074573"/>
            <a:ext cx="3986589" cy="712443"/>
            <a:chOff x="9205836" y="1528338"/>
            <a:chExt cx="3986589" cy="712443"/>
          </a:xfrm>
        </p:grpSpPr>
        <p:sp>
          <p:nvSpPr>
            <p:cNvPr id="98" name="Oval 97">
              <a:extLst>
                <a:ext uri="{FF2B5EF4-FFF2-40B4-BE49-F238E27FC236}">
                  <a16:creationId xmlns:a16="http://schemas.microsoft.com/office/drawing/2014/main" id="{40A1E525-E03C-49AC-AAAA-53C32271EDEA}"/>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E6565E-1B44-434A-ABF2-76E183A0BCD5}"/>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9" name="TextBox 98">
                  <a:extLst>
                    <a:ext uri="{FF2B5EF4-FFF2-40B4-BE49-F238E27FC236}">
                      <a16:creationId xmlns:a16="http://schemas.microsoft.com/office/drawing/2014/main" id="{60E6565E-1B44-434A-ABF2-76E183A0BCD5}"/>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D24BE83-4A26-4C95-8DB3-23E287AAC48D}"/>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8D24BE83-4A26-4C95-8DB3-23E287AAC48D}"/>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31"/>
                  <a:stretch>
                    <a:fillRect/>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E5B06ECA-9945-474F-A5AE-3A3CA55C6ABA}"/>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C155B68-727A-4EE4-B7CD-AD1AD1313CB5}"/>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2" name="TextBox 101">
                  <a:extLst>
                    <a:ext uri="{FF2B5EF4-FFF2-40B4-BE49-F238E27FC236}">
                      <a16:creationId xmlns:a16="http://schemas.microsoft.com/office/drawing/2014/main" id="{5C155B68-727A-4EE4-B7CD-AD1AD1313CB5}"/>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074E76-A431-4581-841B-CDA8F23D6879}"/>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3" name="TextBox 102">
                  <a:extLst>
                    <a:ext uri="{FF2B5EF4-FFF2-40B4-BE49-F238E27FC236}">
                      <a16:creationId xmlns:a16="http://schemas.microsoft.com/office/drawing/2014/main" id="{69074E76-A431-4581-841B-CDA8F23D6879}"/>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B9C19F74-238B-422A-BDDA-9591F8911BAD}"/>
                </a:ext>
              </a:extLst>
            </p:cNvPr>
            <p:cNvSpPr/>
            <p:nvPr/>
          </p:nvSpPr>
          <p:spPr bwMode="auto">
            <a:xfrm>
              <a:off x="11407484" y="1557500"/>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A266008-1EF0-4BBD-8757-8EFB5A71EB2A}"/>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5" name="TextBox 104">
                  <a:extLst>
                    <a:ext uri="{FF2B5EF4-FFF2-40B4-BE49-F238E27FC236}">
                      <a16:creationId xmlns:a16="http://schemas.microsoft.com/office/drawing/2014/main" id="{3A266008-1EF0-4BBD-8757-8EFB5A71EB2A}"/>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3BA8F9-DA04-46AF-8079-9894199CB419}"/>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6" name="TextBox 105">
                  <a:extLst>
                    <a:ext uri="{FF2B5EF4-FFF2-40B4-BE49-F238E27FC236}">
                      <a16:creationId xmlns:a16="http://schemas.microsoft.com/office/drawing/2014/main" id="{723BA8F9-DA04-46AF-8079-9894199CB419}"/>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34"/>
                  <a:stretch>
                    <a:fillRect/>
                  </a:stretch>
                </a:blipFill>
              </p:spPr>
              <p:txBody>
                <a:bodyPr/>
                <a:lstStyle/>
                <a:p>
                  <a:r>
                    <a:rPr lang="en-US">
                      <a:noFill/>
                    </a:rPr>
                    <a:t> </a:t>
                  </a:r>
                </a:p>
              </p:txBody>
            </p:sp>
          </mc:Fallback>
        </mc:AlternateContent>
        <p:sp>
          <p:nvSpPr>
            <p:cNvPr id="107" name="Oval 106">
              <a:extLst>
                <a:ext uri="{FF2B5EF4-FFF2-40B4-BE49-F238E27FC236}">
                  <a16:creationId xmlns:a16="http://schemas.microsoft.com/office/drawing/2014/main" id="{D8519105-2E6B-4B55-AE6A-9D5CA9EA0B10}"/>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4D724B1-2E8D-4E28-83F1-252F769F20F3}"/>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8" name="TextBox 107">
                  <a:extLst>
                    <a:ext uri="{FF2B5EF4-FFF2-40B4-BE49-F238E27FC236}">
                      <a16:creationId xmlns:a16="http://schemas.microsoft.com/office/drawing/2014/main" id="{54D724B1-2E8D-4E28-83F1-252F769F20F3}"/>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35"/>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2" name="Star: 5 Points 111">
            <a:extLst>
              <a:ext uri="{FF2B5EF4-FFF2-40B4-BE49-F238E27FC236}">
                <a16:creationId xmlns:a16="http://schemas.microsoft.com/office/drawing/2014/main" id="{2E20B8E7-34B5-4816-A198-067F81CD2867}"/>
              </a:ext>
            </a:extLst>
          </p:cNvPr>
          <p:cNvSpPr/>
          <p:nvPr/>
        </p:nvSpPr>
        <p:spPr bwMode="auto">
          <a:xfrm>
            <a:off x="12409678" y="5847074"/>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6"/>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4"/>
                <a:stretch>
                  <a:fillRect l="-5634" t="-9211" r="-4577" b="-3026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6B9DD50-E3BC-49C4-8053-FB54B49D612C}"/>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73" name="Rectangle 72">
            <a:hlinkClick r:id="rId37" action="ppaction://hlinksldjump"/>
            <a:extLst>
              <a:ext uri="{FF2B5EF4-FFF2-40B4-BE49-F238E27FC236}">
                <a16:creationId xmlns:a16="http://schemas.microsoft.com/office/drawing/2014/main" id="{2DDD33CA-F072-40FC-99CD-13BB48F8EA4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85989454"/>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 Model</a:t>
            </a:r>
          </a:p>
          <a:p>
            <a:pPr lvl="1"/>
            <a:r>
              <a:rPr lang="en-US" dirty="0">
                <a:cs typeface="Arial"/>
              </a:rPr>
              <a:t>Two sets of entities place preferences for each other </a:t>
            </a:r>
          </a:p>
          <a:p>
            <a:pPr lvl="1"/>
            <a:r>
              <a:rPr lang="en-US" dirty="0">
                <a:solidFill>
                  <a:schemeClr val="bg2">
                    <a:lumMod val="60000"/>
                    <a:lumOff val="40000"/>
                  </a:schemeClr>
                </a:solidFill>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For many-to-one, there is the Hospital/Residents Variant</a:t>
            </a:r>
          </a:p>
          <a:p>
            <a:pPr lvl="1"/>
            <a:r>
              <a:rPr lang="en-US" dirty="0">
                <a:solidFill>
                  <a:schemeClr val="bg2">
                    <a:lumMod val="60000"/>
                    <a:lumOff val="40000"/>
                  </a:schemeClr>
                </a:solidFill>
                <a:cs typeface="Arial"/>
              </a:rPr>
              <a:t>Issues with the Model</a:t>
            </a:r>
          </a:p>
          <a:p>
            <a:pPr lvl="2"/>
            <a:r>
              <a:rPr lang="en-US" dirty="0">
                <a:solidFill>
                  <a:schemeClr val="bg2">
                    <a:lumMod val="60000"/>
                    <a:lumOff val="40000"/>
                  </a:schemeClr>
                </a:solidFill>
                <a:cs typeface="Arial"/>
              </a:rPr>
              <a:t>Ordinal rankings, not utility values</a:t>
            </a:r>
          </a:p>
          <a:p>
            <a:pPr lvl="2"/>
            <a:r>
              <a:rPr lang="en-US" dirty="0">
                <a:solidFill>
                  <a:schemeClr val="bg2">
                    <a:lumMod val="60000"/>
                    <a:lumOff val="40000"/>
                  </a:schemeClr>
                </a:solidFill>
                <a:cs typeface="Arial"/>
              </a:rPr>
              <a:t>Incomplete preference lists</a:t>
            </a:r>
          </a:p>
          <a:p>
            <a:pPr lvl="2"/>
            <a:r>
              <a:rPr lang="en-US" dirty="0">
                <a:solidFill>
                  <a:schemeClr val="bg2">
                    <a:lumMod val="60000"/>
                    <a:lumOff val="40000"/>
                  </a:schemeClr>
                </a:solidFill>
                <a:cs typeface="Arial"/>
              </a:rPr>
              <a:t>Incorrect AFSC preference assumptions</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73" name="Group 72">
            <a:extLst>
              <a:ext uri="{FF2B5EF4-FFF2-40B4-BE49-F238E27FC236}">
                <a16:creationId xmlns:a16="http://schemas.microsoft.com/office/drawing/2014/main" id="{5A369B57-C319-49A6-A20D-A9159A962185}"/>
              </a:ext>
            </a:extLst>
          </p:cNvPr>
          <p:cNvGrpSpPr/>
          <p:nvPr/>
        </p:nvGrpSpPr>
        <p:grpSpPr>
          <a:xfrm>
            <a:off x="7282494" y="2320671"/>
            <a:ext cx="5637373" cy="2948495"/>
            <a:chOff x="7282494" y="2320672"/>
            <a:chExt cx="5637373" cy="2948495"/>
          </a:xfrm>
        </p:grpSpPr>
        <p:grpSp>
          <p:nvGrpSpPr>
            <p:cNvPr id="74" name="Group 73">
              <a:extLst>
                <a:ext uri="{FF2B5EF4-FFF2-40B4-BE49-F238E27FC236}">
                  <a16:creationId xmlns:a16="http://schemas.microsoft.com/office/drawing/2014/main" id="{77B8EC4C-B530-4253-9858-1E56F5B5BD40}"/>
                </a:ext>
              </a:extLst>
            </p:cNvPr>
            <p:cNvGrpSpPr/>
            <p:nvPr/>
          </p:nvGrpSpPr>
          <p:grpSpPr>
            <a:xfrm>
              <a:off x="7282494" y="2957886"/>
              <a:ext cx="5637373" cy="1674065"/>
              <a:chOff x="3929364" y="4868257"/>
              <a:chExt cx="5637373" cy="1674065"/>
            </a:xfrm>
          </p:grpSpPr>
          <p:grpSp>
            <p:nvGrpSpPr>
              <p:cNvPr id="77" name="Group 76">
                <a:extLst>
                  <a:ext uri="{FF2B5EF4-FFF2-40B4-BE49-F238E27FC236}">
                    <a16:creationId xmlns:a16="http://schemas.microsoft.com/office/drawing/2014/main" id="{8F20F9C7-217B-40F6-9105-0C7E13F99DEC}"/>
                  </a:ext>
                </a:extLst>
              </p:cNvPr>
              <p:cNvGrpSpPr/>
              <p:nvPr/>
            </p:nvGrpSpPr>
            <p:grpSpPr>
              <a:xfrm>
                <a:off x="4936623" y="4868257"/>
                <a:ext cx="3620503" cy="1674065"/>
                <a:chOff x="5088068" y="4790594"/>
                <a:chExt cx="3317615" cy="1534014"/>
              </a:xfrm>
            </p:grpSpPr>
            <p:cxnSp>
              <p:nvCxnSpPr>
                <p:cNvPr id="84" name="Straight Connector 83">
                  <a:extLst>
                    <a:ext uri="{FF2B5EF4-FFF2-40B4-BE49-F238E27FC236}">
                      <a16:creationId xmlns:a16="http://schemas.microsoft.com/office/drawing/2014/main" id="{D20F8380-AB22-4908-B6E5-11F0587651F0}"/>
                    </a:ext>
                  </a:extLst>
                </p:cNvPr>
                <p:cNvCxnSpPr>
                  <a:cxnSpLocks/>
                  <a:stCxn id="109" idx="4"/>
                  <a:endCxn id="113"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09" name="Oval 108">
                  <a:extLst>
                    <a:ext uri="{FF2B5EF4-FFF2-40B4-BE49-F238E27FC236}">
                      <a16:creationId xmlns:a16="http://schemas.microsoft.com/office/drawing/2014/main" id="{008EADB2-2793-41A2-B8EA-AB060F254C77}"/>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3" name="Oval 112">
                  <a:extLst>
                    <a:ext uri="{FF2B5EF4-FFF2-40B4-BE49-F238E27FC236}">
                      <a16:creationId xmlns:a16="http://schemas.microsoft.com/office/drawing/2014/main" id="{710700EA-6153-46B4-890F-56ED0E0ADF03}"/>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5" name="Straight Connector 114">
                  <a:extLst>
                    <a:ext uri="{FF2B5EF4-FFF2-40B4-BE49-F238E27FC236}">
                      <a16:creationId xmlns:a16="http://schemas.microsoft.com/office/drawing/2014/main" id="{358A8D57-8A11-4CF4-9F06-22AF20D74C25}"/>
                    </a:ext>
                  </a:extLst>
                </p:cNvPr>
                <p:cNvCxnSpPr>
                  <a:cxnSpLocks/>
                  <a:stCxn id="117" idx="4"/>
                  <a:endCxn id="118"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B0C437E3-73CD-4B3D-92D4-3F66BBA3027D}"/>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8" name="Oval 117">
                  <a:extLst>
                    <a:ext uri="{FF2B5EF4-FFF2-40B4-BE49-F238E27FC236}">
                      <a16:creationId xmlns:a16="http://schemas.microsoft.com/office/drawing/2014/main" id="{F1C32A95-0DF4-4300-AB40-35BD2D6636F2}"/>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9" name="Straight Connector 118">
                  <a:extLst>
                    <a:ext uri="{FF2B5EF4-FFF2-40B4-BE49-F238E27FC236}">
                      <a16:creationId xmlns:a16="http://schemas.microsoft.com/office/drawing/2014/main" id="{E1D17390-3582-47F0-8906-E9AE3E11F06C}"/>
                    </a:ext>
                  </a:extLst>
                </p:cNvPr>
                <p:cNvCxnSpPr>
                  <a:cxnSpLocks/>
                  <a:stCxn id="120" idx="4"/>
                  <a:endCxn id="121"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0" name="Oval 119">
                  <a:extLst>
                    <a:ext uri="{FF2B5EF4-FFF2-40B4-BE49-F238E27FC236}">
                      <a16:creationId xmlns:a16="http://schemas.microsoft.com/office/drawing/2014/main" id="{288B6253-4505-4412-A5AB-20C1BA789F20}"/>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1" name="Oval 120">
                  <a:extLst>
                    <a:ext uri="{FF2B5EF4-FFF2-40B4-BE49-F238E27FC236}">
                      <a16:creationId xmlns:a16="http://schemas.microsoft.com/office/drawing/2014/main" id="{6E3DCEB6-D558-444C-8BE9-67D7C999A68D}"/>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2" name="Straight Connector 121">
                  <a:extLst>
                    <a:ext uri="{FF2B5EF4-FFF2-40B4-BE49-F238E27FC236}">
                      <a16:creationId xmlns:a16="http://schemas.microsoft.com/office/drawing/2014/main" id="{173E7029-F59D-47FE-8888-AADCB2CCFBB6}"/>
                    </a:ext>
                  </a:extLst>
                </p:cNvPr>
                <p:cNvCxnSpPr>
                  <a:cxnSpLocks/>
                  <a:stCxn id="123" idx="4"/>
                  <a:endCxn id="124"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3" name="Oval 122">
                  <a:extLst>
                    <a:ext uri="{FF2B5EF4-FFF2-40B4-BE49-F238E27FC236}">
                      <a16:creationId xmlns:a16="http://schemas.microsoft.com/office/drawing/2014/main" id="{2AFF7AFF-6DDD-4EBC-AD11-B5E0D5663D9E}"/>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4" name="Oval 123">
                  <a:extLst>
                    <a:ext uri="{FF2B5EF4-FFF2-40B4-BE49-F238E27FC236}">
                      <a16:creationId xmlns:a16="http://schemas.microsoft.com/office/drawing/2014/main" id="{9205AD48-3E90-4F7C-8F94-F49787A79B90}"/>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8" name="Straight Connector 77">
                <a:extLst>
                  <a:ext uri="{FF2B5EF4-FFF2-40B4-BE49-F238E27FC236}">
                    <a16:creationId xmlns:a16="http://schemas.microsoft.com/office/drawing/2014/main" id="{C7242879-35E3-40AC-ADC4-1B1DEB754794}"/>
                  </a:ext>
                </a:extLst>
              </p:cNvPr>
              <p:cNvCxnSpPr>
                <a:cxnSpLocks/>
                <a:stCxn id="79" idx="4"/>
                <a:endCxn id="80"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9" name="Oval 78">
                <a:extLst>
                  <a:ext uri="{FF2B5EF4-FFF2-40B4-BE49-F238E27FC236}">
                    <a16:creationId xmlns:a16="http://schemas.microsoft.com/office/drawing/2014/main" id="{E8570CD5-BED5-4FED-890D-EF0E97357DCC}"/>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0" name="Oval 79">
                <a:extLst>
                  <a:ext uri="{FF2B5EF4-FFF2-40B4-BE49-F238E27FC236}">
                    <a16:creationId xmlns:a16="http://schemas.microsoft.com/office/drawing/2014/main" id="{0E4922FB-B60C-4BD5-B91D-FC336636B82A}"/>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1" name="Straight Connector 80">
                <a:extLst>
                  <a:ext uri="{FF2B5EF4-FFF2-40B4-BE49-F238E27FC236}">
                    <a16:creationId xmlns:a16="http://schemas.microsoft.com/office/drawing/2014/main" id="{8E575323-4E2B-4149-B73D-8EF7DA5E9812}"/>
                  </a:ext>
                </a:extLst>
              </p:cNvPr>
              <p:cNvCxnSpPr>
                <a:cxnSpLocks/>
                <a:stCxn id="82" idx="4"/>
                <a:endCxn id="83"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6347D691-E75F-41D0-B1A1-F407D5109E18}"/>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3" name="Oval 82">
                <a:extLst>
                  <a:ext uri="{FF2B5EF4-FFF2-40B4-BE49-F238E27FC236}">
                    <a16:creationId xmlns:a16="http://schemas.microsoft.com/office/drawing/2014/main" id="{57AEC76E-C887-4167-AB5B-7D67CCACA193}"/>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75" name="TextBox 74">
              <a:extLst>
                <a:ext uri="{FF2B5EF4-FFF2-40B4-BE49-F238E27FC236}">
                  <a16:creationId xmlns:a16="http://schemas.microsoft.com/office/drawing/2014/main" id="{281177AC-2A77-4827-AB95-4EF34305DFFF}"/>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76" name="TextBox 75">
              <a:extLst>
                <a:ext uri="{FF2B5EF4-FFF2-40B4-BE49-F238E27FC236}">
                  <a16:creationId xmlns:a16="http://schemas.microsoft.com/office/drawing/2014/main" id="{595C9BAE-8DCF-4003-AC43-EBFB5F26634D}"/>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27" name="Rectangle 26">
            <a:hlinkClick r:id="rId3" action="ppaction://hlinksldjump"/>
            <a:extLst>
              <a:ext uri="{FF2B5EF4-FFF2-40B4-BE49-F238E27FC236}">
                <a16:creationId xmlns:a16="http://schemas.microsoft.com/office/drawing/2014/main" id="{EFF06695-3BCD-4CBC-8905-61B3945215B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0541508"/>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63DEE065-5A86-4059-8359-BA7DCCD7DF58}"/>
              </a:ext>
            </a:extLst>
          </p:cNvPr>
          <p:cNvGrpSpPr/>
          <p:nvPr/>
        </p:nvGrpSpPr>
        <p:grpSpPr>
          <a:xfrm>
            <a:off x="7282494" y="2320671"/>
            <a:ext cx="5637373" cy="2948495"/>
            <a:chOff x="7282494" y="2320672"/>
            <a:chExt cx="5637373" cy="2948495"/>
          </a:xfrm>
        </p:grpSpPr>
        <p:grpSp>
          <p:nvGrpSpPr>
            <p:cNvPr id="28" name="Group 27">
              <a:extLst>
                <a:ext uri="{FF2B5EF4-FFF2-40B4-BE49-F238E27FC236}">
                  <a16:creationId xmlns:a16="http://schemas.microsoft.com/office/drawing/2014/main" id="{A56976DE-C478-400F-9B22-2BE931AD4AF2}"/>
                </a:ext>
              </a:extLst>
            </p:cNvPr>
            <p:cNvGrpSpPr/>
            <p:nvPr/>
          </p:nvGrpSpPr>
          <p:grpSpPr>
            <a:xfrm>
              <a:off x="7282494" y="2957886"/>
              <a:ext cx="5637373" cy="1674065"/>
              <a:chOff x="3929364" y="4868257"/>
              <a:chExt cx="5637373" cy="1674065"/>
            </a:xfrm>
          </p:grpSpPr>
          <p:grpSp>
            <p:nvGrpSpPr>
              <p:cNvPr id="31" name="Group 30">
                <a:extLst>
                  <a:ext uri="{FF2B5EF4-FFF2-40B4-BE49-F238E27FC236}">
                    <a16:creationId xmlns:a16="http://schemas.microsoft.com/office/drawing/2014/main" id="{7BB8FD95-9432-4064-9C9B-11C5DFF4DEC1}"/>
                  </a:ext>
                </a:extLst>
              </p:cNvPr>
              <p:cNvGrpSpPr/>
              <p:nvPr/>
            </p:nvGrpSpPr>
            <p:grpSpPr>
              <a:xfrm>
                <a:off x="4936623" y="4868257"/>
                <a:ext cx="3620503" cy="1674065"/>
                <a:chOff x="5088068" y="4790594"/>
                <a:chExt cx="3317615" cy="1534014"/>
              </a:xfrm>
            </p:grpSpPr>
            <p:cxnSp>
              <p:nvCxnSpPr>
                <p:cNvPr id="38" name="Straight Connector 37">
                  <a:extLst>
                    <a:ext uri="{FF2B5EF4-FFF2-40B4-BE49-F238E27FC236}">
                      <a16:creationId xmlns:a16="http://schemas.microsoft.com/office/drawing/2014/main" id="{4831C81B-79B4-4E27-9B8E-8322761CF239}"/>
                    </a:ext>
                  </a:extLst>
                </p:cNvPr>
                <p:cNvCxnSpPr>
                  <a:cxnSpLocks/>
                  <a:stCxn id="39" idx="4"/>
                  <a:endCxn id="40"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9" name="Oval 38">
                  <a:extLst>
                    <a:ext uri="{FF2B5EF4-FFF2-40B4-BE49-F238E27FC236}">
                      <a16:creationId xmlns:a16="http://schemas.microsoft.com/office/drawing/2014/main" id="{511835DD-8BA9-4F9F-BAE2-A0F8BCCFF0AC}"/>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Oval 39">
                  <a:extLst>
                    <a:ext uri="{FF2B5EF4-FFF2-40B4-BE49-F238E27FC236}">
                      <a16:creationId xmlns:a16="http://schemas.microsoft.com/office/drawing/2014/main" id="{9FD8920A-DF71-443C-8942-5792E842A2D5}"/>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1" name="Straight Connector 40">
                  <a:extLst>
                    <a:ext uri="{FF2B5EF4-FFF2-40B4-BE49-F238E27FC236}">
                      <a16:creationId xmlns:a16="http://schemas.microsoft.com/office/drawing/2014/main" id="{076347A8-B3B9-48EA-BFE0-C4890F96586E}"/>
                    </a:ext>
                  </a:extLst>
                </p:cNvPr>
                <p:cNvCxnSpPr>
                  <a:cxnSpLocks/>
                  <a:stCxn id="42" idx="4"/>
                  <a:endCxn id="43"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2" name="Oval 41">
                  <a:extLst>
                    <a:ext uri="{FF2B5EF4-FFF2-40B4-BE49-F238E27FC236}">
                      <a16:creationId xmlns:a16="http://schemas.microsoft.com/office/drawing/2014/main" id="{39DAE688-2DCE-46D9-A5C8-0A41E59A6D97}"/>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id="{74E8FE74-C9FF-4369-A9AB-6F3C45CBBDA9}"/>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4" name="Straight Connector 43">
                  <a:extLst>
                    <a:ext uri="{FF2B5EF4-FFF2-40B4-BE49-F238E27FC236}">
                      <a16:creationId xmlns:a16="http://schemas.microsoft.com/office/drawing/2014/main" id="{6785B92E-1A9E-40F2-BA08-5FD4385D075F}"/>
                    </a:ext>
                  </a:extLst>
                </p:cNvPr>
                <p:cNvCxnSpPr>
                  <a:cxnSpLocks/>
                  <a:stCxn id="45" idx="4"/>
                  <a:endCxn id="46"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F322E58C-7F3D-4DD7-8818-0602FAD840F3}"/>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Oval 45">
                  <a:extLst>
                    <a:ext uri="{FF2B5EF4-FFF2-40B4-BE49-F238E27FC236}">
                      <a16:creationId xmlns:a16="http://schemas.microsoft.com/office/drawing/2014/main" id="{BEF5F8CD-21E3-46A2-9B0B-ED5420132D25}"/>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7" name="Straight Connector 46">
                  <a:extLst>
                    <a:ext uri="{FF2B5EF4-FFF2-40B4-BE49-F238E27FC236}">
                      <a16:creationId xmlns:a16="http://schemas.microsoft.com/office/drawing/2014/main" id="{EFEA36E0-9B58-4556-8A59-13264CBF1EEF}"/>
                    </a:ext>
                  </a:extLst>
                </p:cNvPr>
                <p:cNvCxnSpPr>
                  <a:cxnSpLocks/>
                  <a:stCxn id="48" idx="4"/>
                  <a:endCxn id="49"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8" name="Oval 47">
                  <a:extLst>
                    <a:ext uri="{FF2B5EF4-FFF2-40B4-BE49-F238E27FC236}">
                      <a16:creationId xmlns:a16="http://schemas.microsoft.com/office/drawing/2014/main" id="{E0355A08-FEFA-4749-ACF7-CFC52BC9832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id="{D41D3159-8936-4A66-B1B8-CBE9EAC0A92A}"/>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32" name="Straight Connector 31">
                <a:extLst>
                  <a:ext uri="{FF2B5EF4-FFF2-40B4-BE49-F238E27FC236}">
                    <a16:creationId xmlns:a16="http://schemas.microsoft.com/office/drawing/2014/main" id="{969B6611-ED7A-4854-83CA-C5A74A10EE99}"/>
                  </a:ext>
                </a:extLst>
              </p:cNvPr>
              <p:cNvCxnSpPr>
                <a:cxnSpLocks/>
                <a:stCxn id="33" idx="4"/>
                <a:endCxn id="34"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3" name="Oval 32">
                <a:extLst>
                  <a:ext uri="{FF2B5EF4-FFF2-40B4-BE49-F238E27FC236}">
                    <a16:creationId xmlns:a16="http://schemas.microsoft.com/office/drawing/2014/main" id="{D9CC37AA-985A-4322-8B17-26C2F6B058E2}"/>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id="{BB807BA1-42F8-420F-BE4A-FFB2F2E5098C}"/>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35" name="Straight Connector 34">
                <a:extLst>
                  <a:ext uri="{FF2B5EF4-FFF2-40B4-BE49-F238E27FC236}">
                    <a16:creationId xmlns:a16="http://schemas.microsoft.com/office/drawing/2014/main" id="{443BB956-C0A1-4A4C-A2CE-AC62E5C370E1}"/>
                  </a:ext>
                </a:extLst>
              </p:cNvPr>
              <p:cNvCxnSpPr>
                <a:cxnSpLocks/>
                <a:stCxn id="36" idx="4"/>
                <a:endCxn id="37"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6" name="Oval 35">
                <a:extLst>
                  <a:ext uri="{FF2B5EF4-FFF2-40B4-BE49-F238E27FC236}">
                    <a16:creationId xmlns:a16="http://schemas.microsoft.com/office/drawing/2014/main" id="{37D60006-94B9-4339-9165-1391EF16F138}"/>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7" name="Oval 36">
                <a:extLst>
                  <a:ext uri="{FF2B5EF4-FFF2-40B4-BE49-F238E27FC236}">
                    <a16:creationId xmlns:a16="http://schemas.microsoft.com/office/drawing/2014/main" id="{53727C0D-EFBF-4478-B869-F82ED6DBE8E9}"/>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29" name="TextBox 28">
              <a:extLst>
                <a:ext uri="{FF2B5EF4-FFF2-40B4-BE49-F238E27FC236}">
                  <a16:creationId xmlns:a16="http://schemas.microsoft.com/office/drawing/2014/main" id="{15B81D47-9D52-43F2-98A4-877E712AF2BE}"/>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30" name="TextBox 29">
              <a:extLst>
                <a:ext uri="{FF2B5EF4-FFF2-40B4-BE49-F238E27FC236}">
                  <a16:creationId xmlns:a16="http://schemas.microsoft.com/office/drawing/2014/main" id="{D4AA2120-AA53-4353-B0A2-560B1282721B}"/>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 Model</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For many-to-one, there is the Hospital/Residents Variant</a:t>
            </a:r>
          </a:p>
          <a:p>
            <a:pPr lvl="1"/>
            <a:r>
              <a:rPr lang="en-US" dirty="0">
                <a:solidFill>
                  <a:schemeClr val="bg2">
                    <a:lumMod val="60000"/>
                    <a:lumOff val="40000"/>
                  </a:schemeClr>
                </a:solidFill>
                <a:cs typeface="Arial"/>
              </a:rPr>
              <a:t>Issues with the Model</a:t>
            </a:r>
          </a:p>
          <a:p>
            <a:pPr lvl="2"/>
            <a:r>
              <a:rPr lang="en-US" dirty="0">
                <a:solidFill>
                  <a:schemeClr val="bg2">
                    <a:lumMod val="60000"/>
                    <a:lumOff val="40000"/>
                  </a:schemeClr>
                </a:solidFill>
                <a:cs typeface="Arial"/>
              </a:rPr>
              <a:t>Ordinal rankings, not utility values</a:t>
            </a:r>
          </a:p>
          <a:p>
            <a:pPr lvl="2"/>
            <a:r>
              <a:rPr lang="en-US" dirty="0">
                <a:solidFill>
                  <a:schemeClr val="bg2">
                    <a:lumMod val="60000"/>
                    <a:lumOff val="40000"/>
                  </a:schemeClr>
                </a:solidFill>
                <a:cs typeface="Arial"/>
              </a:rPr>
              <a:t>Incomplete preference lists</a:t>
            </a:r>
          </a:p>
          <a:p>
            <a:pPr lvl="2"/>
            <a:r>
              <a:rPr lang="en-US" dirty="0">
                <a:solidFill>
                  <a:schemeClr val="bg2">
                    <a:lumMod val="60000"/>
                    <a:lumOff val="40000"/>
                  </a:schemeClr>
                </a:solidFill>
                <a:cs typeface="Arial"/>
              </a:rPr>
              <a:t>Incorrect AFSC preference assumptions</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50" name="Arrow: Right 49">
            <a:extLst>
              <a:ext uri="{FF2B5EF4-FFF2-40B4-BE49-F238E27FC236}">
                <a16:creationId xmlns:a16="http://schemas.microsoft.com/office/drawing/2014/main" id="{B8C945DB-65F4-40E3-95AF-964AD23AEB30}"/>
              </a:ext>
            </a:extLst>
          </p:cNvPr>
          <p:cNvSpPr/>
          <p:nvPr/>
        </p:nvSpPr>
        <p:spPr bwMode="auto">
          <a:xfrm rot="16200000">
            <a:off x="7464993" y="5707890"/>
            <a:ext cx="457200"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1" name="TextBox 50">
            <a:extLst>
              <a:ext uri="{FF2B5EF4-FFF2-40B4-BE49-F238E27FC236}">
                <a16:creationId xmlns:a16="http://schemas.microsoft.com/office/drawing/2014/main" id="{D85E0910-05D2-46B8-ABB3-AEC873279C31}"/>
              </a:ext>
            </a:extLst>
          </p:cNvPr>
          <p:cNvSpPr txBox="1"/>
          <p:nvPr/>
        </p:nvSpPr>
        <p:spPr>
          <a:xfrm>
            <a:off x="7836847" y="5589125"/>
            <a:ext cx="2563522" cy="461665"/>
          </a:xfrm>
          <a:prstGeom prst="rect">
            <a:avLst/>
          </a:prstGeom>
          <a:noFill/>
        </p:spPr>
        <p:txBody>
          <a:bodyPr wrap="none" rtlCol="0">
            <a:spAutoFit/>
          </a:bodyPr>
          <a:lstStyle/>
          <a:p>
            <a:r>
              <a:rPr lang="en-US" sz="2400" dirty="0">
                <a:latin typeface="+mn-lt"/>
              </a:rPr>
              <a:t>Preferred Partner</a:t>
            </a:r>
          </a:p>
        </p:txBody>
      </p:sp>
      <p:sp>
        <p:nvSpPr>
          <p:cNvPr id="52" name="TextBox 51">
            <a:extLst>
              <a:ext uri="{FF2B5EF4-FFF2-40B4-BE49-F238E27FC236}">
                <a16:creationId xmlns:a16="http://schemas.microsoft.com/office/drawing/2014/main" id="{BFC8FAE5-CEA8-40BD-AC06-B2A490C9527A}"/>
              </a:ext>
            </a:extLst>
          </p:cNvPr>
          <p:cNvSpPr txBox="1"/>
          <p:nvPr/>
        </p:nvSpPr>
        <p:spPr>
          <a:xfrm>
            <a:off x="7421852" y="2367038"/>
            <a:ext cx="1263487" cy="461665"/>
          </a:xfrm>
          <a:prstGeom prst="rect">
            <a:avLst/>
          </a:prstGeom>
          <a:noFill/>
        </p:spPr>
        <p:txBody>
          <a:bodyPr wrap="none" rtlCol="0">
            <a:spAutoFit/>
          </a:bodyPr>
          <a:lstStyle/>
          <a:p>
            <a:r>
              <a:rPr lang="en-US" sz="2400" dirty="0">
                <a:latin typeface="+mn-lt"/>
              </a:rPr>
              <a:t>(Stable)</a:t>
            </a:r>
          </a:p>
        </p:txBody>
      </p:sp>
      <p:sp>
        <p:nvSpPr>
          <p:cNvPr id="53" name="Arrow: Up-Down 52">
            <a:extLst>
              <a:ext uri="{FF2B5EF4-FFF2-40B4-BE49-F238E27FC236}">
                <a16:creationId xmlns:a16="http://schemas.microsoft.com/office/drawing/2014/main" id="{F6443EBA-042D-475E-8F33-16822ABCB17D}"/>
              </a:ext>
            </a:extLst>
          </p:cNvPr>
          <p:cNvSpPr/>
          <p:nvPr/>
        </p:nvSpPr>
        <p:spPr bwMode="auto">
          <a:xfrm>
            <a:off x="7479135" y="3440016"/>
            <a:ext cx="228600" cy="721605"/>
          </a:xfrm>
          <a:prstGeom prst="up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4" name="Arrow: Right 53">
            <a:extLst>
              <a:ext uri="{FF2B5EF4-FFF2-40B4-BE49-F238E27FC236}">
                <a16:creationId xmlns:a16="http://schemas.microsoft.com/office/drawing/2014/main" id="{3BFA23CC-5866-4C8F-99E6-0E6F7C436105}"/>
              </a:ext>
            </a:extLst>
          </p:cNvPr>
          <p:cNvSpPr/>
          <p:nvPr/>
        </p:nvSpPr>
        <p:spPr bwMode="auto">
          <a:xfrm rot="13797616">
            <a:off x="7557682" y="3639504"/>
            <a:ext cx="991829"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4078CBF5-D90F-4120-A971-0476FCCB0BEC}"/>
              </a:ext>
            </a:extLst>
          </p:cNvPr>
          <p:cNvSpPr/>
          <p:nvPr/>
        </p:nvSpPr>
        <p:spPr bwMode="auto">
          <a:xfrm>
            <a:off x="7047756" y="2800318"/>
            <a:ext cx="2011680" cy="2011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6" name="TextBox 55">
            <a:extLst>
              <a:ext uri="{FF2B5EF4-FFF2-40B4-BE49-F238E27FC236}">
                <a16:creationId xmlns:a16="http://schemas.microsoft.com/office/drawing/2014/main" id="{B434E039-7038-4B1A-904C-0934B0D6E0DB}"/>
              </a:ext>
            </a:extLst>
          </p:cNvPr>
          <p:cNvSpPr txBox="1"/>
          <p:nvPr/>
        </p:nvSpPr>
        <p:spPr>
          <a:xfrm>
            <a:off x="7398056" y="3009129"/>
            <a:ext cx="372218" cy="430887"/>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ACFB62C1-4E12-47E1-98FA-041A24C7463B}"/>
              </a:ext>
            </a:extLst>
          </p:cNvPr>
          <p:cNvSpPr txBox="1"/>
          <p:nvPr/>
        </p:nvSpPr>
        <p:spPr>
          <a:xfrm>
            <a:off x="7413241" y="4117141"/>
            <a:ext cx="372218" cy="430887"/>
          </a:xfrm>
          <a:prstGeom prst="rect">
            <a:avLst/>
          </a:prstGeom>
          <a:noFill/>
        </p:spPr>
        <p:txBody>
          <a:bodyPr wrap="none" rtlCol="0">
            <a:spAutoFit/>
          </a:bodyPr>
          <a:lstStyle/>
          <a:p>
            <a:r>
              <a:rPr lang="en-US" dirty="0"/>
              <a:t>A</a:t>
            </a:r>
          </a:p>
        </p:txBody>
      </p:sp>
      <p:sp>
        <p:nvSpPr>
          <p:cNvPr id="58" name="TextBox 57">
            <a:extLst>
              <a:ext uri="{FF2B5EF4-FFF2-40B4-BE49-F238E27FC236}">
                <a16:creationId xmlns:a16="http://schemas.microsoft.com/office/drawing/2014/main" id="{945D84B1-6735-4D90-84BA-BB7097F82AC2}"/>
              </a:ext>
            </a:extLst>
          </p:cNvPr>
          <p:cNvSpPr txBox="1"/>
          <p:nvPr/>
        </p:nvSpPr>
        <p:spPr>
          <a:xfrm>
            <a:off x="8391587" y="4117140"/>
            <a:ext cx="372218" cy="430887"/>
          </a:xfrm>
          <a:prstGeom prst="rect">
            <a:avLst/>
          </a:prstGeom>
          <a:noFill/>
        </p:spPr>
        <p:txBody>
          <a:bodyPr wrap="none" rtlCol="0">
            <a:spAutoFit/>
          </a:bodyPr>
          <a:lstStyle/>
          <a:p>
            <a:r>
              <a:rPr lang="en-US" dirty="0"/>
              <a:t>B</a:t>
            </a:r>
          </a:p>
        </p:txBody>
      </p:sp>
      <p:sp>
        <p:nvSpPr>
          <p:cNvPr id="59" name="TextBox 58">
            <a:extLst>
              <a:ext uri="{FF2B5EF4-FFF2-40B4-BE49-F238E27FC236}">
                <a16:creationId xmlns:a16="http://schemas.microsoft.com/office/drawing/2014/main" id="{590252F9-A9C3-4772-9BE9-DBD2BFDFC95E}"/>
              </a:ext>
            </a:extLst>
          </p:cNvPr>
          <p:cNvSpPr txBox="1"/>
          <p:nvPr/>
        </p:nvSpPr>
        <p:spPr>
          <a:xfrm>
            <a:off x="8391587" y="3046539"/>
            <a:ext cx="372218" cy="430887"/>
          </a:xfrm>
          <a:prstGeom prst="rect">
            <a:avLst/>
          </a:prstGeom>
          <a:noFill/>
        </p:spPr>
        <p:txBody>
          <a:bodyPr wrap="none" rtlCol="0">
            <a:spAutoFit/>
          </a:bodyPr>
          <a:lstStyle/>
          <a:p>
            <a:r>
              <a:rPr lang="en-US" dirty="0"/>
              <a:t>B</a:t>
            </a:r>
          </a:p>
        </p:txBody>
      </p:sp>
      <p:sp>
        <p:nvSpPr>
          <p:cNvPr id="60" name="Arrow: Right 59">
            <a:extLst>
              <a:ext uri="{FF2B5EF4-FFF2-40B4-BE49-F238E27FC236}">
                <a16:creationId xmlns:a16="http://schemas.microsoft.com/office/drawing/2014/main" id="{C8A41F83-6590-4D5D-8FC1-FA0E59CD162F}"/>
              </a:ext>
            </a:extLst>
          </p:cNvPr>
          <p:cNvSpPr/>
          <p:nvPr/>
        </p:nvSpPr>
        <p:spPr bwMode="auto">
          <a:xfrm rot="5400000" flipV="1">
            <a:off x="8293033" y="3733786"/>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1" name="Rectangle 60">
            <a:hlinkClick r:id="rId3" action="ppaction://hlinksldjump"/>
            <a:extLst>
              <a:ext uri="{FF2B5EF4-FFF2-40B4-BE49-F238E27FC236}">
                <a16:creationId xmlns:a16="http://schemas.microsoft.com/office/drawing/2014/main" id="{0902B78A-E78A-4E1B-9372-E4F5FAA6132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66593003"/>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 Model</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For many-to-one, there is the Hospital/Residents Variant</a:t>
            </a:r>
          </a:p>
          <a:p>
            <a:pPr lvl="1"/>
            <a:r>
              <a:rPr lang="en-US" dirty="0">
                <a:solidFill>
                  <a:schemeClr val="bg2">
                    <a:lumMod val="60000"/>
                    <a:lumOff val="40000"/>
                  </a:schemeClr>
                </a:solidFill>
                <a:cs typeface="Arial"/>
              </a:rPr>
              <a:t>Issues with the Model</a:t>
            </a:r>
          </a:p>
          <a:p>
            <a:pPr lvl="2"/>
            <a:r>
              <a:rPr lang="en-US" dirty="0">
                <a:solidFill>
                  <a:schemeClr val="bg2">
                    <a:lumMod val="60000"/>
                    <a:lumOff val="40000"/>
                  </a:schemeClr>
                </a:solidFill>
                <a:cs typeface="Arial"/>
              </a:rPr>
              <a:t>Ordinal rankings, not utility values</a:t>
            </a:r>
          </a:p>
          <a:p>
            <a:pPr lvl="2"/>
            <a:r>
              <a:rPr lang="en-US" dirty="0">
                <a:solidFill>
                  <a:schemeClr val="bg2">
                    <a:lumMod val="60000"/>
                    <a:lumOff val="40000"/>
                  </a:schemeClr>
                </a:solidFill>
                <a:cs typeface="Arial"/>
              </a:rPr>
              <a:t>Incomplete preference lists</a:t>
            </a:r>
          </a:p>
          <a:p>
            <a:pPr lvl="2"/>
            <a:r>
              <a:rPr lang="en-US" dirty="0">
                <a:solidFill>
                  <a:schemeClr val="bg2">
                    <a:lumMod val="60000"/>
                    <a:lumOff val="40000"/>
                  </a:schemeClr>
                </a:solidFill>
                <a:cs typeface="Arial"/>
              </a:rPr>
              <a:t>Incorrect AFSC preference assumptions</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73" name="Group 72">
            <a:extLst>
              <a:ext uri="{FF2B5EF4-FFF2-40B4-BE49-F238E27FC236}">
                <a16:creationId xmlns:a16="http://schemas.microsoft.com/office/drawing/2014/main" id="{5A369B57-C319-49A6-A20D-A9159A962185}"/>
              </a:ext>
            </a:extLst>
          </p:cNvPr>
          <p:cNvGrpSpPr/>
          <p:nvPr/>
        </p:nvGrpSpPr>
        <p:grpSpPr>
          <a:xfrm>
            <a:off x="7282494" y="2320671"/>
            <a:ext cx="5637373" cy="2948495"/>
            <a:chOff x="7282494" y="2320672"/>
            <a:chExt cx="5637373" cy="2948495"/>
          </a:xfrm>
        </p:grpSpPr>
        <p:grpSp>
          <p:nvGrpSpPr>
            <p:cNvPr id="74" name="Group 73">
              <a:extLst>
                <a:ext uri="{FF2B5EF4-FFF2-40B4-BE49-F238E27FC236}">
                  <a16:creationId xmlns:a16="http://schemas.microsoft.com/office/drawing/2014/main" id="{77B8EC4C-B530-4253-9858-1E56F5B5BD40}"/>
                </a:ext>
              </a:extLst>
            </p:cNvPr>
            <p:cNvGrpSpPr/>
            <p:nvPr/>
          </p:nvGrpSpPr>
          <p:grpSpPr>
            <a:xfrm>
              <a:off x="7282494" y="2957886"/>
              <a:ext cx="5637373" cy="1674065"/>
              <a:chOff x="3929364" y="4868257"/>
              <a:chExt cx="5637373" cy="1674065"/>
            </a:xfrm>
          </p:grpSpPr>
          <p:grpSp>
            <p:nvGrpSpPr>
              <p:cNvPr id="77" name="Group 76">
                <a:extLst>
                  <a:ext uri="{FF2B5EF4-FFF2-40B4-BE49-F238E27FC236}">
                    <a16:creationId xmlns:a16="http://schemas.microsoft.com/office/drawing/2014/main" id="{8F20F9C7-217B-40F6-9105-0C7E13F99DEC}"/>
                  </a:ext>
                </a:extLst>
              </p:cNvPr>
              <p:cNvGrpSpPr/>
              <p:nvPr/>
            </p:nvGrpSpPr>
            <p:grpSpPr>
              <a:xfrm>
                <a:off x="4936623" y="4868257"/>
                <a:ext cx="3620503" cy="1674065"/>
                <a:chOff x="5088068" y="4790594"/>
                <a:chExt cx="3317615" cy="1534014"/>
              </a:xfrm>
            </p:grpSpPr>
            <p:cxnSp>
              <p:nvCxnSpPr>
                <p:cNvPr id="84" name="Straight Connector 83">
                  <a:extLst>
                    <a:ext uri="{FF2B5EF4-FFF2-40B4-BE49-F238E27FC236}">
                      <a16:creationId xmlns:a16="http://schemas.microsoft.com/office/drawing/2014/main" id="{D20F8380-AB22-4908-B6E5-11F0587651F0}"/>
                    </a:ext>
                  </a:extLst>
                </p:cNvPr>
                <p:cNvCxnSpPr>
                  <a:cxnSpLocks/>
                  <a:stCxn id="109" idx="4"/>
                  <a:endCxn id="113"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09" name="Oval 108">
                  <a:extLst>
                    <a:ext uri="{FF2B5EF4-FFF2-40B4-BE49-F238E27FC236}">
                      <a16:creationId xmlns:a16="http://schemas.microsoft.com/office/drawing/2014/main" id="{008EADB2-2793-41A2-B8EA-AB060F254C77}"/>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3" name="Oval 112">
                  <a:extLst>
                    <a:ext uri="{FF2B5EF4-FFF2-40B4-BE49-F238E27FC236}">
                      <a16:creationId xmlns:a16="http://schemas.microsoft.com/office/drawing/2014/main" id="{710700EA-6153-46B4-890F-56ED0E0ADF03}"/>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5" name="Straight Connector 114">
                  <a:extLst>
                    <a:ext uri="{FF2B5EF4-FFF2-40B4-BE49-F238E27FC236}">
                      <a16:creationId xmlns:a16="http://schemas.microsoft.com/office/drawing/2014/main" id="{358A8D57-8A11-4CF4-9F06-22AF20D74C25}"/>
                    </a:ext>
                  </a:extLst>
                </p:cNvPr>
                <p:cNvCxnSpPr>
                  <a:cxnSpLocks/>
                  <a:stCxn id="117" idx="4"/>
                  <a:endCxn id="118"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B0C437E3-73CD-4B3D-92D4-3F66BBA3027D}"/>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8" name="Oval 117">
                  <a:extLst>
                    <a:ext uri="{FF2B5EF4-FFF2-40B4-BE49-F238E27FC236}">
                      <a16:creationId xmlns:a16="http://schemas.microsoft.com/office/drawing/2014/main" id="{F1C32A95-0DF4-4300-AB40-35BD2D6636F2}"/>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9" name="Straight Connector 118">
                  <a:extLst>
                    <a:ext uri="{FF2B5EF4-FFF2-40B4-BE49-F238E27FC236}">
                      <a16:creationId xmlns:a16="http://schemas.microsoft.com/office/drawing/2014/main" id="{E1D17390-3582-47F0-8906-E9AE3E11F06C}"/>
                    </a:ext>
                  </a:extLst>
                </p:cNvPr>
                <p:cNvCxnSpPr>
                  <a:cxnSpLocks/>
                  <a:stCxn id="120" idx="4"/>
                  <a:endCxn id="121"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0" name="Oval 119">
                  <a:extLst>
                    <a:ext uri="{FF2B5EF4-FFF2-40B4-BE49-F238E27FC236}">
                      <a16:creationId xmlns:a16="http://schemas.microsoft.com/office/drawing/2014/main" id="{288B6253-4505-4412-A5AB-20C1BA789F20}"/>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1" name="Oval 120">
                  <a:extLst>
                    <a:ext uri="{FF2B5EF4-FFF2-40B4-BE49-F238E27FC236}">
                      <a16:creationId xmlns:a16="http://schemas.microsoft.com/office/drawing/2014/main" id="{6E3DCEB6-D558-444C-8BE9-67D7C999A68D}"/>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2" name="Straight Connector 121">
                  <a:extLst>
                    <a:ext uri="{FF2B5EF4-FFF2-40B4-BE49-F238E27FC236}">
                      <a16:creationId xmlns:a16="http://schemas.microsoft.com/office/drawing/2014/main" id="{173E7029-F59D-47FE-8888-AADCB2CCFBB6}"/>
                    </a:ext>
                  </a:extLst>
                </p:cNvPr>
                <p:cNvCxnSpPr>
                  <a:cxnSpLocks/>
                  <a:stCxn id="123" idx="4"/>
                  <a:endCxn id="124"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3" name="Oval 122">
                  <a:extLst>
                    <a:ext uri="{FF2B5EF4-FFF2-40B4-BE49-F238E27FC236}">
                      <a16:creationId xmlns:a16="http://schemas.microsoft.com/office/drawing/2014/main" id="{2AFF7AFF-6DDD-4EBC-AD11-B5E0D5663D9E}"/>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4" name="Oval 123">
                  <a:extLst>
                    <a:ext uri="{FF2B5EF4-FFF2-40B4-BE49-F238E27FC236}">
                      <a16:creationId xmlns:a16="http://schemas.microsoft.com/office/drawing/2014/main" id="{9205AD48-3E90-4F7C-8F94-F49787A79B90}"/>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8" name="Straight Connector 77">
                <a:extLst>
                  <a:ext uri="{FF2B5EF4-FFF2-40B4-BE49-F238E27FC236}">
                    <a16:creationId xmlns:a16="http://schemas.microsoft.com/office/drawing/2014/main" id="{C7242879-35E3-40AC-ADC4-1B1DEB754794}"/>
                  </a:ext>
                </a:extLst>
              </p:cNvPr>
              <p:cNvCxnSpPr>
                <a:cxnSpLocks/>
                <a:stCxn id="79" idx="4"/>
                <a:endCxn id="80"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9" name="Oval 78">
                <a:extLst>
                  <a:ext uri="{FF2B5EF4-FFF2-40B4-BE49-F238E27FC236}">
                    <a16:creationId xmlns:a16="http://schemas.microsoft.com/office/drawing/2014/main" id="{E8570CD5-BED5-4FED-890D-EF0E97357DCC}"/>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0" name="Oval 79">
                <a:extLst>
                  <a:ext uri="{FF2B5EF4-FFF2-40B4-BE49-F238E27FC236}">
                    <a16:creationId xmlns:a16="http://schemas.microsoft.com/office/drawing/2014/main" id="{0E4922FB-B60C-4BD5-B91D-FC336636B82A}"/>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1" name="Straight Connector 80">
                <a:extLst>
                  <a:ext uri="{FF2B5EF4-FFF2-40B4-BE49-F238E27FC236}">
                    <a16:creationId xmlns:a16="http://schemas.microsoft.com/office/drawing/2014/main" id="{8E575323-4E2B-4149-B73D-8EF7DA5E9812}"/>
                  </a:ext>
                </a:extLst>
              </p:cNvPr>
              <p:cNvCxnSpPr>
                <a:cxnSpLocks/>
                <a:stCxn id="82" idx="4"/>
                <a:endCxn id="83"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2" name="Oval 81">
                <a:extLst>
                  <a:ext uri="{FF2B5EF4-FFF2-40B4-BE49-F238E27FC236}">
                    <a16:creationId xmlns:a16="http://schemas.microsoft.com/office/drawing/2014/main" id="{6347D691-E75F-41D0-B1A1-F407D5109E18}"/>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3" name="Oval 82">
                <a:extLst>
                  <a:ext uri="{FF2B5EF4-FFF2-40B4-BE49-F238E27FC236}">
                    <a16:creationId xmlns:a16="http://schemas.microsoft.com/office/drawing/2014/main" id="{57AEC76E-C887-4167-AB5B-7D67CCACA193}"/>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75" name="TextBox 74">
              <a:extLst>
                <a:ext uri="{FF2B5EF4-FFF2-40B4-BE49-F238E27FC236}">
                  <a16:creationId xmlns:a16="http://schemas.microsoft.com/office/drawing/2014/main" id="{281177AC-2A77-4827-AB95-4EF34305DFFF}"/>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76" name="TextBox 75">
              <a:extLst>
                <a:ext uri="{FF2B5EF4-FFF2-40B4-BE49-F238E27FC236}">
                  <a16:creationId xmlns:a16="http://schemas.microsoft.com/office/drawing/2014/main" id="{595C9BAE-8DCF-4003-AC43-EBFB5F26634D}"/>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27" name="TextBox 26">
            <a:extLst>
              <a:ext uri="{FF2B5EF4-FFF2-40B4-BE49-F238E27FC236}">
                <a16:creationId xmlns:a16="http://schemas.microsoft.com/office/drawing/2014/main" id="{DAF0B7B4-9EC5-439E-A86C-B3F30E37E0C2}"/>
              </a:ext>
            </a:extLst>
          </p:cNvPr>
          <p:cNvSpPr txBox="1"/>
          <p:nvPr/>
        </p:nvSpPr>
        <p:spPr>
          <a:xfrm>
            <a:off x="7246781" y="2369539"/>
            <a:ext cx="1606530" cy="461665"/>
          </a:xfrm>
          <a:prstGeom prst="rect">
            <a:avLst/>
          </a:prstGeom>
          <a:noFill/>
        </p:spPr>
        <p:txBody>
          <a:bodyPr wrap="none" rtlCol="0">
            <a:spAutoFit/>
          </a:bodyPr>
          <a:lstStyle/>
          <a:p>
            <a:r>
              <a:rPr lang="en-US" sz="2400" dirty="0">
                <a:latin typeface="+mn-lt"/>
              </a:rPr>
              <a:t>(Unstable)</a:t>
            </a:r>
          </a:p>
        </p:txBody>
      </p:sp>
      <p:sp>
        <p:nvSpPr>
          <p:cNvPr id="51" name="Arrow: Right 50">
            <a:extLst>
              <a:ext uri="{FF2B5EF4-FFF2-40B4-BE49-F238E27FC236}">
                <a16:creationId xmlns:a16="http://schemas.microsoft.com/office/drawing/2014/main" id="{C3B6628F-E806-46D1-B30B-D2A2673F36D3}"/>
              </a:ext>
            </a:extLst>
          </p:cNvPr>
          <p:cNvSpPr/>
          <p:nvPr/>
        </p:nvSpPr>
        <p:spPr bwMode="auto">
          <a:xfrm rot="16200000">
            <a:off x="7464993" y="5707890"/>
            <a:ext cx="457200"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2" name="TextBox 51">
            <a:extLst>
              <a:ext uri="{FF2B5EF4-FFF2-40B4-BE49-F238E27FC236}">
                <a16:creationId xmlns:a16="http://schemas.microsoft.com/office/drawing/2014/main" id="{372DD993-916D-4127-A6EA-D6C6BC562F13}"/>
              </a:ext>
            </a:extLst>
          </p:cNvPr>
          <p:cNvSpPr txBox="1"/>
          <p:nvPr/>
        </p:nvSpPr>
        <p:spPr>
          <a:xfrm>
            <a:off x="7836847" y="5589125"/>
            <a:ext cx="2563522" cy="461665"/>
          </a:xfrm>
          <a:prstGeom prst="rect">
            <a:avLst/>
          </a:prstGeom>
          <a:noFill/>
        </p:spPr>
        <p:txBody>
          <a:bodyPr wrap="none" rtlCol="0">
            <a:spAutoFit/>
          </a:bodyPr>
          <a:lstStyle/>
          <a:p>
            <a:r>
              <a:rPr lang="en-US" sz="2400" dirty="0">
                <a:latin typeface="+mn-lt"/>
              </a:rPr>
              <a:t>Preferred Partner</a:t>
            </a:r>
          </a:p>
        </p:txBody>
      </p:sp>
      <p:sp>
        <p:nvSpPr>
          <p:cNvPr id="53" name="Arrow: Up-Down 52">
            <a:extLst>
              <a:ext uri="{FF2B5EF4-FFF2-40B4-BE49-F238E27FC236}">
                <a16:creationId xmlns:a16="http://schemas.microsoft.com/office/drawing/2014/main" id="{B7BCD5EF-0A56-41A2-BD09-22D21E847205}"/>
              </a:ext>
            </a:extLst>
          </p:cNvPr>
          <p:cNvSpPr/>
          <p:nvPr/>
        </p:nvSpPr>
        <p:spPr bwMode="auto">
          <a:xfrm rot="19193024">
            <a:off x="7972927" y="3244196"/>
            <a:ext cx="228600" cy="1105607"/>
          </a:xfrm>
          <a:prstGeom prst="upDown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4" name="Arrow: Right 53">
            <a:extLst>
              <a:ext uri="{FF2B5EF4-FFF2-40B4-BE49-F238E27FC236}">
                <a16:creationId xmlns:a16="http://schemas.microsoft.com/office/drawing/2014/main" id="{680F2394-3569-4266-BB75-8B9A43113926}"/>
              </a:ext>
            </a:extLst>
          </p:cNvPr>
          <p:cNvSpPr/>
          <p:nvPr/>
        </p:nvSpPr>
        <p:spPr bwMode="auto">
          <a:xfrm rot="16200000">
            <a:off x="7296832" y="3622318"/>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5" name="Rectangle 54">
            <a:extLst>
              <a:ext uri="{FF2B5EF4-FFF2-40B4-BE49-F238E27FC236}">
                <a16:creationId xmlns:a16="http://schemas.microsoft.com/office/drawing/2014/main" id="{0CD5D9AC-19C4-4464-AA0C-C1D15806A761}"/>
              </a:ext>
            </a:extLst>
          </p:cNvPr>
          <p:cNvSpPr/>
          <p:nvPr/>
        </p:nvSpPr>
        <p:spPr bwMode="auto">
          <a:xfrm>
            <a:off x="7047756" y="2800318"/>
            <a:ext cx="2011680" cy="2011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6" name="TextBox 55">
            <a:extLst>
              <a:ext uri="{FF2B5EF4-FFF2-40B4-BE49-F238E27FC236}">
                <a16:creationId xmlns:a16="http://schemas.microsoft.com/office/drawing/2014/main" id="{078B2CC9-AFA5-4978-B4DF-8C9B4B965690}"/>
              </a:ext>
            </a:extLst>
          </p:cNvPr>
          <p:cNvSpPr txBox="1"/>
          <p:nvPr/>
        </p:nvSpPr>
        <p:spPr>
          <a:xfrm>
            <a:off x="7398056" y="3009129"/>
            <a:ext cx="372218" cy="430887"/>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B0A1D933-7831-4C7C-87EF-4391B419428A}"/>
              </a:ext>
            </a:extLst>
          </p:cNvPr>
          <p:cNvSpPr txBox="1"/>
          <p:nvPr/>
        </p:nvSpPr>
        <p:spPr>
          <a:xfrm>
            <a:off x="7413241" y="4117141"/>
            <a:ext cx="372218" cy="430887"/>
          </a:xfrm>
          <a:prstGeom prst="rect">
            <a:avLst/>
          </a:prstGeom>
          <a:noFill/>
        </p:spPr>
        <p:txBody>
          <a:bodyPr wrap="none" rtlCol="0">
            <a:spAutoFit/>
          </a:bodyPr>
          <a:lstStyle/>
          <a:p>
            <a:r>
              <a:rPr lang="en-US" dirty="0"/>
              <a:t>A</a:t>
            </a:r>
          </a:p>
        </p:txBody>
      </p:sp>
      <p:sp>
        <p:nvSpPr>
          <p:cNvPr id="58" name="TextBox 57">
            <a:extLst>
              <a:ext uri="{FF2B5EF4-FFF2-40B4-BE49-F238E27FC236}">
                <a16:creationId xmlns:a16="http://schemas.microsoft.com/office/drawing/2014/main" id="{E4AE67B7-2B39-42B4-A023-93630A337895}"/>
              </a:ext>
            </a:extLst>
          </p:cNvPr>
          <p:cNvSpPr txBox="1"/>
          <p:nvPr/>
        </p:nvSpPr>
        <p:spPr>
          <a:xfrm>
            <a:off x="8391587" y="4117140"/>
            <a:ext cx="372218" cy="430887"/>
          </a:xfrm>
          <a:prstGeom prst="rect">
            <a:avLst/>
          </a:prstGeom>
          <a:noFill/>
        </p:spPr>
        <p:txBody>
          <a:bodyPr wrap="none" rtlCol="0">
            <a:spAutoFit/>
          </a:bodyPr>
          <a:lstStyle/>
          <a:p>
            <a:r>
              <a:rPr lang="en-US" dirty="0"/>
              <a:t>B</a:t>
            </a:r>
          </a:p>
        </p:txBody>
      </p:sp>
      <p:sp>
        <p:nvSpPr>
          <p:cNvPr id="59" name="TextBox 58">
            <a:extLst>
              <a:ext uri="{FF2B5EF4-FFF2-40B4-BE49-F238E27FC236}">
                <a16:creationId xmlns:a16="http://schemas.microsoft.com/office/drawing/2014/main" id="{A3F4361E-DD44-444C-829E-8457AC40AE76}"/>
              </a:ext>
            </a:extLst>
          </p:cNvPr>
          <p:cNvSpPr txBox="1"/>
          <p:nvPr/>
        </p:nvSpPr>
        <p:spPr>
          <a:xfrm>
            <a:off x="8391587" y="3046539"/>
            <a:ext cx="372218" cy="430887"/>
          </a:xfrm>
          <a:prstGeom prst="rect">
            <a:avLst/>
          </a:prstGeom>
          <a:noFill/>
        </p:spPr>
        <p:txBody>
          <a:bodyPr wrap="none" rtlCol="0">
            <a:spAutoFit/>
          </a:bodyPr>
          <a:lstStyle/>
          <a:p>
            <a:r>
              <a:rPr lang="en-US" dirty="0"/>
              <a:t>B</a:t>
            </a:r>
          </a:p>
        </p:txBody>
      </p:sp>
      <p:sp>
        <p:nvSpPr>
          <p:cNvPr id="60" name="Arrow: Right 59">
            <a:extLst>
              <a:ext uri="{FF2B5EF4-FFF2-40B4-BE49-F238E27FC236}">
                <a16:creationId xmlns:a16="http://schemas.microsoft.com/office/drawing/2014/main" id="{4DBEF3BC-8B4A-4EBC-8AB9-7F06D7F27A29}"/>
              </a:ext>
            </a:extLst>
          </p:cNvPr>
          <p:cNvSpPr/>
          <p:nvPr/>
        </p:nvSpPr>
        <p:spPr bwMode="auto">
          <a:xfrm rot="5400000" flipV="1">
            <a:off x="8293033" y="3733786"/>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1" name="Rectangle 60">
            <a:hlinkClick r:id="rId3" action="ppaction://hlinksldjump"/>
            <a:extLst>
              <a:ext uri="{FF2B5EF4-FFF2-40B4-BE49-F238E27FC236}">
                <a16:creationId xmlns:a16="http://schemas.microsoft.com/office/drawing/2014/main" id="{32675A92-E2A2-4C60-B295-698C6755460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43699256"/>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Modeling Techniques</a:t>
            </a:r>
          </a:p>
          <a:p>
            <a:r>
              <a:rPr lang="en-US" dirty="0">
                <a:solidFill>
                  <a:schemeClr val="bg2">
                    <a:lumMod val="60000"/>
                    <a:lumOff val="40000"/>
                  </a:schemeClr>
                </a:solidFill>
              </a:rPr>
              <a:t>Original Methodology</a:t>
            </a:r>
          </a:p>
          <a:p>
            <a:r>
              <a:rPr lang="en-US" dirty="0">
                <a:solidFill>
                  <a:schemeClr val="bg2">
                    <a:lumMod val="60000"/>
                    <a:lumOff val="40000"/>
                  </a:schemeClr>
                </a:solidFill>
              </a:rPr>
              <a:t>New Approach</a:t>
            </a:r>
          </a:p>
          <a:p>
            <a:r>
              <a:rPr lang="en-US" dirty="0">
                <a:solidFill>
                  <a:schemeClr val="bg2">
                    <a:lumMod val="60000"/>
                    <a:lumOff val="40000"/>
                  </a:schemeClr>
                </a:solidFill>
              </a:rPr>
              <a:t>Solution Methods</a:t>
            </a:r>
          </a:p>
          <a:p>
            <a:r>
              <a:rPr lang="en-US" dirty="0">
                <a:solidFill>
                  <a:schemeClr val="bg2">
                    <a:lumMod val="60000"/>
                    <a:lumOff val="40000"/>
                  </a:schemeClr>
                </a:solidFill>
              </a:rPr>
              <a:t>Model Comparison</a:t>
            </a:r>
          </a:p>
          <a:p>
            <a:r>
              <a:rPr lang="en-US" dirty="0">
                <a:solidFill>
                  <a:schemeClr val="bg2">
                    <a:lumMod val="60000"/>
                    <a:lumOff val="40000"/>
                  </a:schemeClr>
                </a:solidFill>
              </a:rPr>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0CE29560-A6EA-47B3-8C8F-786E753842B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71280789"/>
      </p:ext>
    </p:ext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9072D1D-5730-4340-8CA8-4E62CEA9A092}"/>
              </a:ext>
            </a:extLst>
          </p:cNvPr>
          <p:cNvGrpSpPr/>
          <p:nvPr/>
        </p:nvGrpSpPr>
        <p:grpSpPr>
          <a:xfrm>
            <a:off x="7282494" y="2320671"/>
            <a:ext cx="5637373" cy="2948495"/>
            <a:chOff x="7282494" y="2320672"/>
            <a:chExt cx="5637373" cy="2948495"/>
          </a:xfrm>
        </p:grpSpPr>
        <p:grpSp>
          <p:nvGrpSpPr>
            <p:cNvPr id="28" name="Group 27">
              <a:extLst>
                <a:ext uri="{FF2B5EF4-FFF2-40B4-BE49-F238E27FC236}">
                  <a16:creationId xmlns:a16="http://schemas.microsoft.com/office/drawing/2014/main" id="{F66A75D5-68BA-4D1D-855D-835EA535071F}"/>
                </a:ext>
              </a:extLst>
            </p:cNvPr>
            <p:cNvGrpSpPr/>
            <p:nvPr/>
          </p:nvGrpSpPr>
          <p:grpSpPr>
            <a:xfrm>
              <a:off x="7282494" y="2957886"/>
              <a:ext cx="5637373" cy="1674065"/>
              <a:chOff x="3929364" y="4868257"/>
              <a:chExt cx="5637373" cy="1674065"/>
            </a:xfrm>
          </p:grpSpPr>
          <p:grpSp>
            <p:nvGrpSpPr>
              <p:cNvPr id="31" name="Group 30">
                <a:extLst>
                  <a:ext uri="{FF2B5EF4-FFF2-40B4-BE49-F238E27FC236}">
                    <a16:creationId xmlns:a16="http://schemas.microsoft.com/office/drawing/2014/main" id="{8518B3E6-CB95-4A6E-A793-20ED6F609B02}"/>
                  </a:ext>
                </a:extLst>
              </p:cNvPr>
              <p:cNvGrpSpPr/>
              <p:nvPr/>
            </p:nvGrpSpPr>
            <p:grpSpPr>
              <a:xfrm>
                <a:off x="4936623" y="4868257"/>
                <a:ext cx="3620503" cy="1674065"/>
                <a:chOff x="5088068" y="4790594"/>
                <a:chExt cx="3317615" cy="1534014"/>
              </a:xfrm>
            </p:grpSpPr>
            <p:cxnSp>
              <p:nvCxnSpPr>
                <p:cNvPr id="36" name="Straight Connector 35">
                  <a:extLst>
                    <a:ext uri="{FF2B5EF4-FFF2-40B4-BE49-F238E27FC236}">
                      <a16:creationId xmlns:a16="http://schemas.microsoft.com/office/drawing/2014/main" id="{D55770F1-6BF5-479F-92DF-669BDAAEF399}"/>
                    </a:ext>
                  </a:extLst>
                </p:cNvPr>
                <p:cNvCxnSpPr>
                  <a:cxnSpLocks/>
                  <a:stCxn id="37" idx="4"/>
                  <a:endCxn id="42"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7" name="Oval 36">
                  <a:extLst>
                    <a:ext uri="{FF2B5EF4-FFF2-40B4-BE49-F238E27FC236}">
                      <a16:creationId xmlns:a16="http://schemas.microsoft.com/office/drawing/2014/main" id="{93444603-346D-429F-B0D5-1BB299578E49}"/>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38" name="Straight Connector 37">
                  <a:extLst>
                    <a:ext uri="{FF2B5EF4-FFF2-40B4-BE49-F238E27FC236}">
                      <a16:creationId xmlns:a16="http://schemas.microsoft.com/office/drawing/2014/main" id="{4426530B-CA0B-4A01-A631-27AD51DB8102}"/>
                    </a:ext>
                  </a:extLst>
                </p:cNvPr>
                <p:cNvCxnSpPr>
                  <a:cxnSpLocks/>
                  <a:stCxn id="39" idx="4"/>
                  <a:endCxn id="45"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9" name="Oval 38">
                  <a:extLst>
                    <a:ext uri="{FF2B5EF4-FFF2-40B4-BE49-F238E27FC236}">
                      <a16:creationId xmlns:a16="http://schemas.microsoft.com/office/drawing/2014/main" id="{7E69E347-3C24-4D97-8FC3-1A12C04CA2E5}"/>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0" name="Straight Connector 39">
                  <a:extLst>
                    <a:ext uri="{FF2B5EF4-FFF2-40B4-BE49-F238E27FC236}">
                      <a16:creationId xmlns:a16="http://schemas.microsoft.com/office/drawing/2014/main" id="{FAC12AFC-64A8-4CC9-89B5-4691CCDC2D77}"/>
                    </a:ext>
                  </a:extLst>
                </p:cNvPr>
                <p:cNvCxnSpPr>
                  <a:cxnSpLocks/>
                  <a:stCxn id="41" idx="4"/>
                  <a:endCxn id="42"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1" name="Oval 40">
                  <a:extLst>
                    <a:ext uri="{FF2B5EF4-FFF2-40B4-BE49-F238E27FC236}">
                      <a16:creationId xmlns:a16="http://schemas.microsoft.com/office/drawing/2014/main" id="{B2290006-109B-455C-B448-6633DDB4FFE3}"/>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Oval 41">
                  <a:extLst>
                    <a:ext uri="{FF2B5EF4-FFF2-40B4-BE49-F238E27FC236}">
                      <a16:creationId xmlns:a16="http://schemas.microsoft.com/office/drawing/2014/main" id="{11D86D04-80DA-4499-94F5-39D8CA3E93E1}"/>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3" name="Straight Connector 42">
                  <a:extLst>
                    <a:ext uri="{FF2B5EF4-FFF2-40B4-BE49-F238E27FC236}">
                      <a16:creationId xmlns:a16="http://schemas.microsoft.com/office/drawing/2014/main" id="{C7E98F42-EDF3-41D5-9AAB-12926827C0CE}"/>
                    </a:ext>
                  </a:extLst>
                </p:cNvPr>
                <p:cNvCxnSpPr>
                  <a:cxnSpLocks/>
                  <a:stCxn id="44" idx="4"/>
                  <a:endCxn id="45"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6CD686B0-59B7-4235-8CA3-82FA4680A640}"/>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5" name="Oval 44">
                  <a:extLst>
                    <a:ext uri="{FF2B5EF4-FFF2-40B4-BE49-F238E27FC236}">
                      <a16:creationId xmlns:a16="http://schemas.microsoft.com/office/drawing/2014/main" id="{5D60274B-6E6B-4757-8A47-BE240A94B2FB}"/>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32" name="Straight Connector 31">
                <a:extLst>
                  <a:ext uri="{FF2B5EF4-FFF2-40B4-BE49-F238E27FC236}">
                    <a16:creationId xmlns:a16="http://schemas.microsoft.com/office/drawing/2014/main" id="{F11C9DA8-A2EB-4750-BC74-AE9AE1270F13}"/>
                  </a:ext>
                </a:extLst>
              </p:cNvPr>
              <p:cNvCxnSpPr>
                <a:cxnSpLocks/>
                <a:stCxn id="33" idx="4"/>
                <a:endCxn id="42"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3" name="Oval 32">
                <a:extLst>
                  <a:ext uri="{FF2B5EF4-FFF2-40B4-BE49-F238E27FC236}">
                    <a16:creationId xmlns:a16="http://schemas.microsoft.com/office/drawing/2014/main" id="{946B8EB9-0D0E-4DF3-A0EF-E15998BE4537}"/>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34" name="Straight Connector 33">
                <a:extLst>
                  <a:ext uri="{FF2B5EF4-FFF2-40B4-BE49-F238E27FC236}">
                    <a16:creationId xmlns:a16="http://schemas.microsoft.com/office/drawing/2014/main" id="{2F3DDAA2-90A6-447F-999E-6D7CCA8A5DD2}"/>
                  </a:ext>
                </a:extLst>
              </p:cNvPr>
              <p:cNvCxnSpPr>
                <a:cxnSpLocks/>
                <a:stCxn id="35" idx="4"/>
                <a:endCxn id="45"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5" name="Oval 34">
                <a:extLst>
                  <a:ext uri="{FF2B5EF4-FFF2-40B4-BE49-F238E27FC236}">
                    <a16:creationId xmlns:a16="http://schemas.microsoft.com/office/drawing/2014/main" id="{F79550EA-AB48-4FBA-9F31-37011AB310D3}"/>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29" name="TextBox 28">
              <a:extLst>
                <a:ext uri="{FF2B5EF4-FFF2-40B4-BE49-F238E27FC236}">
                  <a16:creationId xmlns:a16="http://schemas.microsoft.com/office/drawing/2014/main" id="{50873567-A29A-4ED1-94A1-B037E5C0C2FF}"/>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30" name="TextBox 29">
              <a:extLst>
                <a:ext uri="{FF2B5EF4-FFF2-40B4-BE49-F238E27FC236}">
                  <a16:creationId xmlns:a16="http://schemas.microsoft.com/office/drawing/2014/main" id="{55749DB6-1492-4042-A03D-7762837174FA}"/>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 Model</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cs typeface="Arial"/>
              </a:rPr>
              <a:t>For many-to-one, there is the Hospital/Residents Variant</a:t>
            </a:r>
          </a:p>
          <a:p>
            <a:pPr lvl="1"/>
            <a:r>
              <a:rPr lang="en-US" dirty="0">
                <a:solidFill>
                  <a:schemeClr val="bg2">
                    <a:lumMod val="60000"/>
                    <a:lumOff val="40000"/>
                  </a:schemeClr>
                </a:solidFill>
                <a:cs typeface="Arial"/>
              </a:rPr>
              <a:t>Issues with the Model</a:t>
            </a:r>
          </a:p>
          <a:p>
            <a:pPr lvl="2"/>
            <a:r>
              <a:rPr lang="en-US" dirty="0">
                <a:solidFill>
                  <a:schemeClr val="bg2">
                    <a:lumMod val="60000"/>
                    <a:lumOff val="40000"/>
                  </a:schemeClr>
                </a:solidFill>
                <a:cs typeface="Arial"/>
              </a:rPr>
              <a:t>Ordinal rankings, not utility values</a:t>
            </a:r>
          </a:p>
          <a:p>
            <a:pPr lvl="2"/>
            <a:r>
              <a:rPr lang="en-US" dirty="0">
                <a:solidFill>
                  <a:schemeClr val="bg2">
                    <a:lumMod val="60000"/>
                    <a:lumOff val="40000"/>
                  </a:schemeClr>
                </a:solidFill>
                <a:cs typeface="Arial"/>
              </a:rPr>
              <a:t>Incomplete preference lists</a:t>
            </a:r>
          </a:p>
          <a:p>
            <a:pPr lvl="2"/>
            <a:r>
              <a:rPr lang="en-US" dirty="0">
                <a:solidFill>
                  <a:schemeClr val="bg2">
                    <a:lumMod val="60000"/>
                    <a:lumOff val="40000"/>
                  </a:schemeClr>
                </a:solidFill>
                <a:cs typeface="Arial"/>
              </a:rPr>
              <a:t>Incorrect AFSC preference assumptions</a:t>
            </a:r>
          </a:p>
          <a:p>
            <a:pPr marL="1003282" lvl="2" indent="0">
              <a:buNone/>
            </a:pPr>
            <a:endParaRPr lang="en-US" dirty="0">
              <a:cs typeface="Aria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46" name="Rectangle 45">
            <a:hlinkClick r:id="rId3" action="ppaction://hlinksldjump"/>
            <a:extLst>
              <a:ext uri="{FF2B5EF4-FFF2-40B4-BE49-F238E27FC236}">
                <a16:creationId xmlns:a16="http://schemas.microsoft.com/office/drawing/2014/main" id="{8AF2381D-90D6-4E30-B049-7FE1FAB3C7B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61132865"/>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9072D1D-5730-4340-8CA8-4E62CEA9A092}"/>
              </a:ext>
            </a:extLst>
          </p:cNvPr>
          <p:cNvGrpSpPr/>
          <p:nvPr/>
        </p:nvGrpSpPr>
        <p:grpSpPr>
          <a:xfrm>
            <a:off x="7282494" y="2320671"/>
            <a:ext cx="5637373" cy="2948495"/>
            <a:chOff x="7282494" y="2320672"/>
            <a:chExt cx="5637373" cy="2948495"/>
          </a:xfrm>
        </p:grpSpPr>
        <p:grpSp>
          <p:nvGrpSpPr>
            <p:cNvPr id="28" name="Group 27">
              <a:extLst>
                <a:ext uri="{FF2B5EF4-FFF2-40B4-BE49-F238E27FC236}">
                  <a16:creationId xmlns:a16="http://schemas.microsoft.com/office/drawing/2014/main" id="{F66A75D5-68BA-4D1D-855D-835EA535071F}"/>
                </a:ext>
              </a:extLst>
            </p:cNvPr>
            <p:cNvGrpSpPr/>
            <p:nvPr/>
          </p:nvGrpSpPr>
          <p:grpSpPr>
            <a:xfrm>
              <a:off x="7282494" y="2957886"/>
              <a:ext cx="5637373" cy="1674065"/>
              <a:chOff x="3929364" y="4868257"/>
              <a:chExt cx="5637373" cy="1674065"/>
            </a:xfrm>
          </p:grpSpPr>
          <p:grpSp>
            <p:nvGrpSpPr>
              <p:cNvPr id="31" name="Group 30">
                <a:extLst>
                  <a:ext uri="{FF2B5EF4-FFF2-40B4-BE49-F238E27FC236}">
                    <a16:creationId xmlns:a16="http://schemas.microsoft.com/office/drawing/2014/main" id="{8518B3E6-CB95-4A6E-A793-20ED6F609B02}"/>
                  </a:ext>
                </a:extLst>
              </p:cNvPr>
              <p:cNvGrpSpPr/>
              <p:nvPr/>
            </p:nvGrpSpPr>
            <p:grpSpPr>
              <a:xfrm>
                <a:off x="4936623" y="4868257"/>
                <a:ext cx="3620503" cy="1674065"/>
                <a:chOff x="5088068" y="4790594"/>
                <a:chExt cx="3317615" cy="1534014"/>
              </a:xfrm>
            </p:grpSpPr>
            <p:cxnSp>
              <p:nvCxnSpPr>
                <p:cNvPr id="36" name="Straight Connector 35">
                  <a:extLst>
                    <a:ext uri="{FF2B5EF4-FFF2-40B4-BE49-F238E27FC236}">
                      <a16:creationId xmlns:a16="http://schemas.microsoft.com/office/drawing/2014/main" id="{D55770F1-6BF5-479F-92DF-669BDAAEF399}"/>
                    </a:ext>
                  </a:extLst>
                </p:cNvPr>
                <p:cNvCxnSpPr>
                  <a:cxnSpLocks/>
                  <a:stCxn id="37" idx="4"/>
                  <a:endCxn id="42"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7" name="Oval 36">
                  <a:extLst>
                    <a:ext uri="{FF2B5EF4-FFF2-40B4-BE49-F238E27FC236}">
                      <a16:creationId xmlns:a16="http://schemas.microsoft.com/office/drawing/2014/main" id="{93444603-346D-429F-B0D5-1BB299578E49}"/>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38" name="Straight Connector 37">
                  <a:extLst>
                    <a:ext uri="{FF2B5EF4-FFF2-40B4-BE49-F238E27FC236}">
                      <a16:creationId xmlns:a16="http://schemas.microsoft.com/office/drawing/2014/main" id="{4426530B-CA0B-4A01-A631-27AD51DB8102}"/>
                    </a:ext>
                  </a:extLst>
                </p:cNvPr>
                <p:cNvCxnSpPr>
                  <a:cxnSpLocks/>
                  <a:stCxn id="39" idx="4"/>
                  <a:endCxn id="45"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9" name="Oval 38">
                  <a:extLst>
                    <a:ext uri="{FF2B5EF4-FFF2-40B4-BE49-F238E27FC236}">
                      <a16:creationId xmlns:a16="http://schemas.microsoft.com/office/drawing/2014/main" id="{7E69E347-3C24-4D97-8FC3-1A12C04CA2E5}"/>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0" name="Straight Connector 39">
                  <a:extLst>
                    <a:ext uri="{FF2B5EF4-FFF2-40B4-BE49-F238E27FC236}">
                      <a16:creationId xmlns:a16="http://schemas.microsoft.com/office/drawing/2014/main" id="{FAC12AFC-64A8-4CC9-89B5-4691CCDC2D77}"/>
                    </a:ext>
                  </a:extLst>
                </p:cNvPr>
                <p:cNvCxnSpPr>
                  <a:cxnSpLocks/>
                  <a:stCxn id="41" idx="4"/>
                  <a:endCxn id="42"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1" name="Oval 40">
                  <a:extLst>
                    <a:ext uri="{FF2B5EF4-FFF2-40B4-BE49-F238E27FC236}">
                      <a16:creationId xmlns:a16="http://schemas.microsoft.com/office/drawing/2014/main" id="{B2290006-109B-455C-B448-6633DDB4FFE3}"/>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Oval 41">
                  <a:extLst>
                    <a:ext uri="{FF2B5EF4-FFF2-40B4-BE49-F238E27FC236}">
                      <a16:creationId xmlns:a16="http://schemas.microsoft.com/office/drawing/2014/main" id="{11D86D04-80DA-4499-94F5-39D8CA3E93E1}"/>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43" name="Straight Connector 42">
                  <a:extLst>
                    <a:ext uri="{FF2B5EF4-FFF2-40B4-BE49-F238E27FC236}">
                      <a16:creationId xmlns:a16="http://schemas.microsoft.com/office/drawing/2014/main" id="{C7E98F42-EDF3-41D5-9AAB-12926827C0CE}"/>
                    </a:ext>
                  </a:extLst>
                </p:cNvPr>
                <p:cNvCxnSpPr>
                  <a:cxnSpLocks/>
                  <a:stCxn id="44" idx="4"/>
                  <a:endCxn id="45"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6CD686B0-59B7-4235-8CA3-82FA4680A640}"/>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5" name="Oval 44">
                  <a:extLst>
                    <a:ext uri="{FF2B5EF4-FFF2-40B4-BE49-F238E27FC236}">
                      <a16:creationId xmlns:a16="http://schemas.microsoft.com/office/drawing/2014/main" id="{5D60274B-6E6B-4757-8A47-BE240A94B2FB}"/>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32" name="Straight Connector 31">
                <a:extLst>
                  <a:ext uri="{FF2B5EF4-FFF2-40B4-BE49-F238E27FC236}">
                    <a16:creationId xmlns:a16="http://schemas.microsoft.com/office/drawing/2014/main" id="{F11C9DA8-A2EB-4750-BC74-AE9AE1270F13}"/>
                  </a:ext>
                </a:extLst>
              </p:cNvPr>
              <p:cNvCxnSpPr>
                <a:cxnSpLocks/>
                <a:stCxn id="33" idx="4"/>
                <a:endCxn id="42"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3" name="Oval 32">
                <a:extLst>
                  <a:ext uri="{FF2B5EF4-FFF2-40B4-BE49-F238E27FC236}">
                    <a16:creationId xmlns:a16="http://schemas.microsoft.com/office/drawing/2014/main" id="{946B8EB9-0D0E-4DF3-A0EF-E15998BE4537}"/>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34" name="Straight Connector 33">
                <a:extLst>
                  <a:ext uri="{FF2B5EF4-FFF2-40B4-BE49-F238E27FC236}">
                    <a16:creationId xmlns:a16="http://schemas.microsoft.com/office/drawing/2014/main" id="{2F3DDAA2-90A6-447F-999E-6D7CCA8A5DD2}"/>
                  </a:ext>
                </a:extLst>
              </p:cNvPr>
              <p:cNvCxnSpPr>
                <a:cxnSpLocks/>
                <a:stCxn id="35" idx="4"/>
                <a:endCxn id="45"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35" name="Oval 34">
                <a:extLst>
                  <a:ext uri="{FF2B5EF4-FFF2-40B4-BE49-F238E27FC236}">
                    <a16:creationId xmlns:a16="http://schemas.microsoft.com/office/drawing/2014/main" id="{F79550EA-AB48-4FBA-9F31-37011AB310D3}"/>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29" name="TextBox 28">
              <a:extLst>
                <a:ext uri="{FF2B5EF4-FFF2-40B4-BE49-F238E27FC236}">
                  <a16:creationId xmlns:a16="http://schemas.microsoft.com/office/drawing/2014/main" id="{50873567-A29A-4ED1-94A1-B037E5C0C2FF}"/>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30" name="TextBox 29">
              <a:extLst>
                <a:ext uri="{FF2B5EF4-FFF2-40B4-BE49-F238E27FC236}">
                  <a16:creationId xmlns:a16="http://schemas.microsoft.com/office/drawing/2014/main" id="{55749DB6-1492-4042-A03D-7762837174FA}"/>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 Model</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cs typeface="Arial"/>
              </a:rPr>
              <a:t>For many-to-one, there is the Hospital/Residents Variant</a:t>
            </a:r>
          </a:p>
          <a:p>
            <a:pPr lvl="1"/>
            <a:r>
              <a:rPr lang="en-US" dirty="0">
                <a:solidFill>
                  <a:schemeClr val="accent6">
                    <a:lumMod val="75000"/>
                  </a:schemeClr>
                </a:solidFill>
                <a:cs typeface="Arial"/>
                <a:hlinkClick r:id="rId3" action="ppaction://hlinksldjump">
                  <a:extLst>
                    <a:ext uri="{A12FA001-AC4F-418D-AE19-62706E023703}">
                      <ahyp:hlinkClr xmlns:ahyp="http://schemas.microsoft.com/office/drawing/2018/hyperlinkcolor" val="tx"/>
                    </a:ext>
                  </a:extLst>
                </a:hlinkClick>
              </a:rPr>
              <a:t>Issues with the Model</a:t>
            </a:r>
            <a:endParaRPr lang="en-US" dirty="0">
              <a:solidFill>
                <a:schemeClr val="accent6">
                  <a:lumMod val="75000"/>
                </a:schemeClr>
              </a:solidFill>
              <a:cs typeface="Arial"/>
            </a:endParaRPr>
          </a:p>
          <a:p>
            <a:pPr lvl="2"/>
            <a:r>
              <a:rPr lang="en-US" dirty="0">
                <a:cs typeface="Arial"/>
              </a:rPr>
              <a:t>Ordinal rankings, not utility values</a:t>
            </a:r>
          </a:p>
          <a:p>
            <a:pPr lvl="2"/>
            <a:r>
              <a:rPr lang="en-US" dirty="0">
                <a:cs typeface="Arial"/>
              </a:rPr>
              <a:t>Incomplete preference lists</a:t>
            </a:r>
          </a:p>
          <a:p>
            <a:pPr lvl="2"/>
            <a:r>
              <a:rPr lang="en-US" dirty="0">
                <a:cs typeface="Arial"/>
              </a:rPr>
              <a:t>Incorrect AFSC preference assumptions</a:t>
            </a:r>
          </a:p>
          <a:p>
            <a:pPr marL="1003282" lvl="2" indent="0">
              <a:buNone/>
            </a:pPr>
            <a:endParaRPr lang="en-US" dirty="0">
              <a:cs typeface="Aria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3" name="Rectangle 22">
            <a:hlinkClick r:id="rId4" action="ppaction://hlinksldjump"/>
            <a:extLst>
              <a:ext uri="{FF2B5EF4-FFF2-40B4-BE49-F238E27FC236}">
                <a16:creationId xmlns:a16="http://schemas.microsoft.com/office/drawing/2014/main" id="{5EC4B973-A36C-46E6-9695-F79519E94D1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26921857"/>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solidFill>
                  <a:schemeClr val="bg2">
                    <a:lumMod val="60000"/>
                    <a:lumOff val="40000"/>
                  </a:schemeClr>
                </a:solidFill>
              </a:rPr>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4" name="Rectangle 3">
            <a:hlinkClick r:id="rId2" action="ppaction://hlinksldjump"/>
            <a:extLst>
              <a:ext uri="{FF2B5EF4-FFF2-40B4-BE49-F238E27FC236}">
                <a16:creationId xmlns:a16="http://schemas.microsoft.com/office/drawing/2014/main" id="{D56499AB-C6C4-4EC5-983A-92C93FDAF54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31459546"/>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4" name="Rectangle 3">
            <a:hlinkClick r:id="rId2" action="ppaction://hlinksldjump"/>
            <a:extLst>
              <a:ext uri="{FF2B5EF4-FFF2-40B4-BE49-F238E27FC236}">
                <a16:creationId xmlns:a16="http://schemas.microsoft.com/office/drawing/2014/main" id="{E47EFEB1-B0BF-4646-BB4F-0163FDD5984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86867213"/>
      </p:ext>
    </p:extLst>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solidFill>
                  <a:schemeClr val="bg2">
                    <a:lumMod val="60000"/>
                    <a:lumOff val="40000"/>
                  </a:schemeClr>
                </a:solidFill>
              </a:rPr>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sp>
        <p:nvSpPr>
          <p:cNvPr id="4" name="Rectangle 3">
            <a:hlinkClick r:id="rId2" action="ppaction://hlinksldjump"/>
            <a:extLst>
              <a:ext uri="{FF2B5EF4-FFF2-40B4-BE49-F238E27FC236}">
                <a16:creationId xmlns:a16="http://schemas.microsoft.com/office/drawing/2014/main" id="{71A89F9A-A515-442D-8454-D1C67C6E708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34434936"/>
      </p:ext>
    </p:extLst>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sp>
        <p:nvSpPr>
          <p:cNvPr id="4" name="Rectangle 3">
            <a:hlinkClick r:id="rId2" action="ppaction://hlinksldjump"/>
            <a:extLst>
              <a:ext uri="{FF2B5EF4-FFF2-40B4-BE49-F238E27FC236}">
                <a16:creationId xmlns:a16="http://schemas.microsoft.com/office/drawing/2014/main" id="{666B1796-F887-426B-AB7E-9D37FE60475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7708254"/>
      </p:ext>
    </p:extLst>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4" name="Group 3">
            <a:extLst>
              <a:ext uri="{FF2B5EF4-FFF2-40B4-BE49-F238E27FC236}">
                <a16:creationId xmlns:a16="http://schemas.microsoft.com/office/drawing/2014/main" id="{308FEC8A-E23C-4F36-9C47-E220D36A2188}"/>
              </a:ext>
            </a:extLst>
          </p:cNvPr>
          <p:cNvGrpSpPr/>
          <p:nvPr/>
        </p:nvGrpSpPr>
        <p:grpSpPr>
          <a:xfrm>
            <a:off x="6702353" y="1435508"/>
            <a:ext cx="6486453" cy="982530"/>
            <a:chOff x="369210" y="4916603"/>
            <a:chExt cx="12755328" cy="1932103"/>
          </a:xfrm>
        </p:grpSpPr>
        <p:pic>
          <p:nvPicPr>
            <p:cNvPr id="6" name="Picture 5">
              <a:extLst>
                <a:ext uri="{FF2B5EF4-FFF2-40B4-BE49-F238E27FC236}">
                  <a16:creationId xmlns:a16="http://schemas.microsoft.com/office/drawing/2014/main" id="{F591238D-A2F4-46ED-B125-3ECEA524AD5D}"/>
                </a:ext>
              </a:extLst>
            </p:cNvPr>
            <p:cNvPicPr>
              <a:picLocks noChangeAspect="1"/>
            </p:cNvPicPr>
            <p:nvPr/>
          </p:nvPicPr>
          <p:blipFill rotWithShape="1">
            <a:blip r:embed="rId2">
              <a:alphaModFix/>
            </a:blip>
            <a:srcRect l="1182" t="33332" r="4290" b="47843"/>
            <a:stretch/>
          </p:blipFill>
          <p:spPr>
            <a:xfrm>
              <a:off x="369212" y="5472784"/>
              <a:ext cx="12755326" cy="1375922"/>
            </a:xfrm>
            <a:prstGeom prst="rect">
              <a:avLst/>
            </a:prstGeom>
          </p:spPr>
        </p:pic>
        <p:pic>
          <p:nvPicPr>
            <p:cNvPr id="7" name="Picture 6">
              <a:extLst>
                <a:ext uri="{FF2B5EF4-FFF2-40B4-BE49-F238E27FC236}">
                  <a16:creationId xmlns:a16="http://schemas.microsoft.com/office/drawing/2014/main" id="{914E089C-AA93-4E39-840A-D9960870DC4A}"/>
                </a:ext>
              </a:extLst>
            </p:cNvPr>
            <p:cNvPicPr>
              <a:picLocks noChangeAspect="1"/>
            </p:cNvPicPr>
            <p:nvPr/>
          </p:nvPicPr>
          <p:blipFill rotWithShape="1">
            <a:blip r:embed="rId2">
              <a:alphaModFix/>
            </a:blip>
            <a:srcRect l="1182" t="21239" r="4290" b="73206"/>
            <a:stretch/>
          </p:blipFill>
          <p:spPr>
            <a:xfrm>
              <a:off x="369210" y="4916603"/>
              <a:ext cx="12755327" cy="405990"/>
            </a:xfrm>
            <a:prstGeom prst="rect">
              <a:avLst/>
            </a:prstGeom>
          </p:spPr>
        </p:pic>
      </p:grpSp>
      <p:sp>
        <p:nvSpPr>
          <p:cNvPr id="8" name="Rectangle 7">
            <a:hlinkClick r:id="rId3" action="ppaction://hlinksldjump"/>
            <a:extLst>
              <a:ext uri="{FF2B5EF4-FFF2-40B4-BE49-F238E27FC236}">
                <a16:creationId xmlns:a16="http://schemas.microsoft.com/office/drawing/2014/main" id="{08A61441-AF5A-4DAF-A89E-8C59147F011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87276886"/>
      </p:ext>
    </p:extLst>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4" name="Group 3">
            <a:extLst>
              <a:ext uri="{FF2B5EF4-FFF2-40B4-BE49-F238E27FC236}">
                <a16:creationId xmlns:a16="http://schemas.microsoft.com/office/drawing/2014/main" id="{308FEC8A-E23C-4F36-9C47-E220D36A2188}"/>
              </a:ext>
            </a:extLst>
          </p:cNvPr>
          <p:cNvGrpSpPr/>
          <p:nvPr/>
        </p:nvGrpSpPr>
        <p:grpSpPr>
          <a:xfrm>
            <a:off x="6702353" y="1435508"/>
            <a:ext cx="6486453" cy="982530"/>
            <a:chOff x="369210" y="4916603"/>
            <a:chExt cx="12755328" cy="1932103"/>
          </a:xfrm>
        </p:grpSpPr>
        <p:pic>
          <p:nvPicPr>
            <p:cNvPr id="6" name="Picture 5">
              <a:extLst>
                <a:ext uri="{FF2B5EF4-FFF2-40B4-BE49-F238E27FC236}">
                  <a16:creationId xmlns:a16="http://schemas.microsoft.com/office/drawing/2014/main" id="{F591238D-A2F4-46ED-B125-3ECEA524AD5D}"/>
                </a:ext>
              </a:extLst>
            </p:cNvPr>
            <p:cNvPicPr>
              <a:picLocks noChangeAspect="1"/>
            </p:cNvPicPr>
            <p:nvPr/>
          </p:nvPicPr>
          <p:blipFill rotWithShape="1">
            <a:blip r:embed="rId2">
              <a:alphaModFix/>
            </a:blip>
            <a:srcRect l="1182" t="33332" r="4290" b="47843"/>
            <a:stretch/>
          </p:blipFill>
          <p:spPr>
            <a:xfrm>
              <a:off x="369212" y="5472784"/>
              <a:ext cx="12755326" cy="1375922"/>
            </a:xfrm>
            <a:prstGeom prst="rect">
              <a:avLst/>
            </a:prstGeom>
          </p:spPr>
        </p:pic>
        <p:pic>
          <p:nvPicPr>
            <p:cNvPr id="7" name="Picture 6">
              <a:extLst>
                <a:ext uri="{FF2B5EF4-FFF2-40B4-BE49-F238E27FC236}">
                  <a16:creationId xmlns:a16="http://schemas.microsoft.com/office/drawing/2014/main" id="{914E089C-AA93-4E39-840A-D9960870DC4A}"/>
                </a:ext>
              </a:extLst>
            </p:cNvPr>
            <p:cNvPicPr>
              <a:picLocks noChangeAspect="1"/>
            </p:cNvPicPr>
            <p:nvPr/>
          </p:nvPicPr>
          <p:blipFill rotWithShape="1">
            <a:blip r:embed="rId2">
              <a:alphaModFix/>
            </a:blip>
            <a:srcRect l="1182" t="21239" r="4290" b="73206"/>
            <a:stretch/>
          </p:blipFill>
          <p:spPr>
            <a:xfrm>
              <a:off x="369210" y="4916603"/>
              <a:ext cx="12755327" cy="405990"/>
            </a:xfrm>
            <a:prstGeom prst="rect">
              <a:avLst/>
            </a:prstGeom>
          </p:spPr>
        </p:pic>
      </p:grpSp>
      <p:pic>
        <p:nvPicPr>
          <p:cNvPr id="8" name="Picture 7">
            <a:extLst>
              <a:ext uri="{FF2B5EF4-FFF2-40B4-BE49-F238E27FC236}">
                <a16:creationId xmlns:a16="http://schemas.microsoft.com/office/drawing/2014/main" id="{53E09F55-FD6B-41EC-B669-DC031CBE2D4F}"/>
              </a:ext>
            </a:extLst>
          </p:cNvPr>
          <p:cNvPicPr>
            <a:picLocks noChangeAspect="1"/>
          </p:cNvPicPr>
          <p:nvPr/>
        </p:nvPicPr>
        <p:blipFill rotWithShape="1">
          <a:blip r:embed="rId3">
            <a:alphaModFix/>
          </a:blip>
          <a:srcRect l="1183" t="29209" r="4252" b="12749"/>
          <a:stretch/>
        </p:blipFill>
        <p:spPr>
          <a:xfrm>
            <a:off x="6702121" y="2840699"/>
            <a:ext cx="6486684" cy="2156602"/>
          </a:xfrm>
          <a:prstGeom prst="rect">
            <a:avLst/>
          </a:prstGeom>
        </p:spPr>
      </p:pic>
      <p:pic>
        <p:nvPicPr>
          <p:cNvPr id="9" name="Picture 8">
            <a:extLst>
              <a:ext uri="{FF2B5EF4-FFF2-40B4-BE49-F238E27FC236}">
                <a16:creationId xmlns:a16="http://schemas.microsoft.com/office/drawing/2014/main" id="{F4ACED6B-8F5E-4180-A9FC-78BDDACF9184}"/>
              </a:ext>
            </a:extLst>
          </p:cNvPr>
          <p:cNvPicPr>
            <a:picLocks noChangeAspect="1"/>
          </p:cNvPicPr>
          <p:nvPr/>
        </p:nvPicPr>
        <p:blipFill rotWithShape="1">
          <a:blip r:embed="rId3">
            <a:alphaModFix/>
          </a:blip>
          <a:srcRect l="1183" t="17232" r="4252" b="76575"/>
          <a:stretch/>
        </p:blipFill>
        <p:spPr>
          <a:xfrm>
            <a:off x="6702121" y="2537243"/>
            <a:ext cx="6486684" cy="230107"/>
          </a:xfrm>
          <a:prstGeom prst="rect">
            <a:avLst/>
          </a:prstGeom>
        </p:spPr>
      </p:pic>
      <p:sp>
        <p:nvSpPr>
          <p:cNvPr id="10" name="Rectangle 9">
            <a:hlinkClick r:id="rId4" action="ppaction://hlinksldjump"/>
            <a:extLst>
              <a:ext uri="{FF2B5EF4-FFF2-40B4-BE49-F238E27FC236}">
                <a16:creationId xmlns:a16="http://schemas.microsoft.com/office/drawing/2014/main" id="{00BC871A-B6B9-4E14-89C4-42701632C6D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22904442"/>
      </p:ext>
    </p:extLst>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4" name="Group 3">
            <a:extLst>
              <a:ext uri="{FF2B5EF4-FFF2-40B4-BE49-F238E27FC236}">
                <a16:creationId xmlns:a16="http://schemas.microsoft.com/office/drawing/2014/main" id="{308FEC8A-E23C-4F36-9C47-E220D36A2188}"/>
              </a:ext>
            </a:extLst>
          </p:cNvPr>
          <p:cNvGrpSpPr/>
          <p:nvPr/>
        </p:nvGrpSpPr>
        <p:grpSpPr>
          <a:xfrm>
            <a:off x="6702353" y="1435508"/>
            <a:ext cx="6486453" cy="982530"/>
            <a:chOff x="369210" y="4916603"/>
            <a:chExt cx="12755328" cy="1932103"/>
          </a:xfrm>
        </p:grpSpPr>
        <p:pic>
          <p:nvPicPr>
            <p:cNvPr id="6" name="Picture 5">
              <a:extLst>
                <a:ext uri="{FF2B5EF4-FFF2-40B4-BE49-F238E27FC236}">
                  <a16:creationId xmlns:a16="http://schemas.microsoft.com/office/drawing/2014/main" id="{F591238D-A2F4-46ED-B125-3ECEA524AD5D}"/>
                </a:ext>
              </a:extLst>
            </p:cNvPr>
            <p:cNvPicPr>
              <a:picLocks noChangeAspect="1"/>
            </p:cNvPicPr>
            <p:nvPr/>
          </p:nvPicPr>
          <p:blipFill rotWithShape="1">
            <a:blip r:embed="rId2">
              <a:alphaModFix/>
            </a:blip>
            <a:srcRect l="1182" t="33332" r="4290" b="47843"/>
            <a:stretch/>
          </p:blipFill>
          <p:spPr>
            <a:xfrm>
              <a:off x="369212" y="5472784"/>
              <a:ext cx="12755326" cy="1375922"/>
            </a:xfrm>
            <a:prstGeom prst="rect">
              <a:avLst/>
            </a:prstGeom>
          </p:spPr>
        </p:pic>
        <p:pic>
          <p:nvPicPr>
            <p:cNvPr id="7" name="Picture 6">
              <a:extLst>
                <a:ext uri="{FF2B5EF4-FFF2-40B4-BE49-F238E27FC236}">
                  <a16:creationId xmlns:a16="http://schemas.microsoft.com/office/drawing/2014/main" id="{914E089C-AA93-4E39-840A-D9960870DC4A}"/>
                </a:ext>
              </a:extLst>
            </p:cNvPr>
            <p:cNvPicPr>
              <a:picLocks noChangeAspect="1"/>
            </p:cNvPicPr>
            <p:nvPr/>
          </p:nvPicPr>
          <p:blipFill rotWithShape="1">
            <a:blip r:embed="rId2">
              <a:alphaModFix/>
            </a:blip>
            <a:srcRect l="1182" t="21239" r="4290" b="73206"/>
            <a:stretch/>
          </p:blipFill>
          <p:spPr>
            <a:xfrm>
              <a:off x="369210" y="4916603"/>
              <a:ext cx="12755327" cy="405990"/>
            </a:xfrm>
            <a:prstGeom prst="rect">
              <a:avLst/>
            </a:prstGeom>
          </p:spPr>
        </p:pic>
      </p:grpSp>
      <p:pic>
        <p:nvPicPr>
          <p:cNvPr id="8" name="Picture 7">
            <a:extLst>
              <a:ext uri="{FF2B5EF4-FFF2-40B4-BE49-F238E27FC236}">
                <a16:creationId xmlns:a16="http://schemas.microsoft.com/office/drawing/2014/main" id="{53E09F55-FD6B-41EC-B669-DC031CBE2D4F}"/>
              </a:ext>
            </a:extLst>
          </p:cNvPr>
          <p:cNvPicPr>
            <a:picLocks noChangeAspect="1"/>
          </p:cNvPicPr>
          <p:nvPr/>
        </p:nvPicPr>
        <p:blipFill rotWithShape="1">
          <a:blip r:embed="rId3">
            <a:alphaModFix/>
          </a:blip>
          <a:srcRect l="1183" t="29209" r="4252" b="12749"/>
          <a:stretch/>
        </p:blipFill>
        <p:spPr>
          <a:xfrm>
            <a:off x="6702121" y="2840699"/>
            <a:ext cx="6486684" cy="2156602"/>
          </a:xfrm>
          <a:prstGeom prst="rect">
            <a:avLst/>
          </a:prstGeom>
        </p:spPr>
      </p:pic>
      <p:pic>
        <p:nvPicPr>
          <p:cNvPr id="9" name="Picture 8">
            <a:extLst>
              <a:ext uri="{FF2B5EF4-FFF2-40B4-BE49-F238E27FC236}">
                <a16:creationId xmlns:a16="http://schemas.microsoft.com/office/drawing/2014/main" id="{F4ACED6B-8F5E-4180-A9FC-78BDDACF9184}"/>
              </a:ext>
            </a:extLst>
          </p:cNvPr>
          <p:cNvPicPr>
            <a:picLocks noChangeAspect="1"/>
          </p:cNvPicPr>
          <p:nvPr/>
        </p:nvPicPr>
        <p:blipFill rotWithShape="1">
          <a:blip r:embed="rId3">
            <a:alphaModFix/>
          </a:blip>
          <a:srcRect l="1183" t="17232" r="4252" b="76575"/>
          <a:stretch/>
        </p:blipFill>
        <p:spPr>
          <a:xfrm>
            <a:off x="6702121" y="2537243"/>
            <a:ext cx="6486684" cy="230107"/>
          </a:xfrm>
          <a:prstGeom prst="rect">
            <a:avLst/>
          </a:prstGeom>
        </p:spPr>
      </p:pic>
      <p:pic>
        <p:nvPicPr>
          <p:cNvPr id="10" name="Picture 9">
            <a:extLst>
              <a:ext uri="{FF2B5EF4-FFF2-40B4-BE49-F238E27FC236}">
                <a16:creationId xmlns:a16="http://schemas.microsoft.com/office/drawing/2014/main" id="{2FDAE385-0D41-4ACE-8F4B-DF6060F6158C}"/>
              </a:ext>
            </a:extLst>
          </p:cNvPr>
          <p:cNvPicPr>
            <a:picLocks noChangeAspect="1"/>
          </p:cNvPicPr>
          <p:nvPr/>
        </p:nvPicPr>
        <p:blipFill rotWithShape="1">
          <a:blip r:embed="rId4">
            <a:alphaModFix/>
          </a:blip>
          <a:srcRect l="1186" t="33891" r="4254" b="59242"/>
          <a:stretch/>
        </p:blipFill>
        <p:spPr>
          <a:xfrm>
            <a:off x="6702121" y="5108013"/>
            <a:ext cx="6483096" cy="255009"/>
          </a:xfrm>
          <a:prstGeom prst="rect">
            <a:avLst/>
          </a:prstGeom>
        </p:spPr>
      </p:pic>
      <p:pic>
        <p:nvPicPr>
          <p:cNvPr id="11" name="Picture 10">
            <a:extLst>
              <a:ext uri="{FF2B5EF4-FFF2-40B4-BE49-F238E27FC236}">
                <a16:creationId xmlns:a16="http://schemas.microsoft.com/office/drawing/2014/main" id="{42BF3942-8256-4AF5-831B-22B2C27F43F7}"/>
              </a:ext>
            </a:extLst>
          </p:cNvPr>
          <p:cNvPicPr>
            <a:picLocks noChangeAspect="1"/>
          </p:cNvPicPr>
          <p:nvPr/>
        </p:nvPicPr>
        <p:blipFill rotWithShape="1">
          <a:blip r:embed="rId4">
            <a:alphaModFix/>
          </a:blip>
          <a:srcRect l="1186" t="45946" r="4254" b="47187"/>
          <a:stretch/>
        </p:blipFill>
        <p:spPr>
          <a:xfrm>
            <a:off x="6702121" y="5344288"/>
            <a:ext cx="6483096" cy="255009"/>
          </a:xfrm>
          <a:prstGeom prst="rect">
            <a:avLst/>
          </a:prstGeom>
        </p:spPr>
      </p:pic>
      <p:sp>
        <p:nvSpPr>
          <p:cNvPr id="12" name="Rectangle 11">
            <a:hlinkClick r:id="rId5" action="ppaction://hlinksldjump"/>
            <a:extLst>
              <a:ext uri="{FF2B5EF4-FFF2-40B4-BE49-F238E27FC236}">
                <a16:creationId xmlns:a16="http://schemas.microsoft.com/office/drawing/2014/main" id="{453C6D0F-FE8E-4969-9305-F533379E16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95523889"/>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sp>
        <p:nvSpPr>
          <p:cNvPr id="6" name="Rectangle 5">
            <a:hlinkClick r:id="rId3" action="ppaction://hlinksldjump"/>
            <a:extLst>
              <a:ext uri="{FF2B5EF4-FFF2-40B4-BE49-F238E27FC236}">
                <a16:creationId xmlns:a16="http://schemas.microsoft.com/office/drawing/2014/main" id="{4E84B985-850C-4792-8D2E-6BECE546743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94845770"/>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Modeling Techniques</a:t>
            </a:r>
          </a:p>
          <a:p>
            <a:r>
              <a:rPr lang="en-US" dirty="0"/>
              <a:t>Original Methodology</a:t>
            </a:r>
          </a:p>
          <a:p>
            <a:r>
              <a:rPr lang="en-US" dirty="0">
                <a:solidFill>
                  <a:schemeClr val="bg2">
                    <a:lumMod val="60000"/>
                    <a:lumOff val="40000"/>
                  </a:schemeClr>
                </a:solidFill>
              </a:rPr>
              <a:t>New Approach</a:t>
            </a:r>
          </a:p>
          <a:p>
            <a:r>
              <a:rPr lang="en-US" dirty="0">
                <a:solidFill>
                  <a:schemeClr val="bg2">
                    <a:lumMod val="60000"/>
                    <a:lumOff val="40000"/>
                  </a:schemeClr>
                </a:solidFill>
              </a:rPr>
              <a:t>Solution Methods</a:t>
            </a:r>
          </a:p>
          <a:p>
            <a:r>
              <a:rPr lang="en-US" dirty="0">
                <a:solidFill>
                  <a:schemeClr val="bg2">
                    <a:lumMod val="60000"/>
                    <a:lumOff val="40000"/>
                  </a:schemeClr>
                </a:solidFill>
              </a:rPr>
              <a:t>Model Comparison</a:t>
            </a:r>
          </a:p>
          <a:p>
            <a:r>
              <a:rPr lang="en-US" dirty="0">
                <a:solidFill>
                  <a:schemeClr val="bg2">
                    <a:lumMod val="60000"/>
                    <a:lumOff val="40000"/>
                  </a:schemeClr>
                </a:solidFill>
              </a:rPr>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7AABFFA0-1F85-462A-A689-D23392964EE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3219027"/>
      </p:ext>
    </p:extLst>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sp>
        <p:nvSpPr>
          <p:cNvPr id="8" name="Rectangle 7">
            <a:hlinkClick r:id="rId4" action="ppaction://hlinksldjump"/>
            <a:extLst>
              <a:ext uri="{FF2B5EF4-FFF2-40B4-BE49-F238E27FC236}">
                <a16:creationId xmlns:a16="http://schemas.microsoft.com/office/drawing/2014/main" id="{755785F2-81ED-4DD6-B8E1-83894E67932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31734451"/>
      </p:ext>
    </p:extLst>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pic>
        <p:nvPicPr>
          <p:cNvPr id="8" name="Picture 7">
            <a:extLst>
              <a:ext uri="{FF2B5EF4-FFF2-40B4-BE49-F238E27FC236}">
                <a16:creationId xmlns:a16="http://schemas.microsoft.com/office/drawing/2014/main" id="{4C53BA02-06A7-4213-A239-290D8C81ED6F}"/>
              </a:ext>
            </a:extLst>
          </p:cNvPr>
          <p:cNvPicPr>
            <a:picLocks noChangeAspect="1"/>
          </p:cNvPicPr>
          <p:nvPr/>
        </p:nvPicPr>
        <p:blipFill rotWithShape="1">
          <a:blip r:embed="rId2">
            <a:alphaModFix/>
          </a:blip>
          <a:srcRect l="1187" t="54709" r="4252" b="31959"/>
          <a:stretch/>
        </p:blipFill>
        <p:spPr>
          <a:xfrm>
            <a:off x="6872605" y="2899197"/>
            <a:ext cx="6483096" cy="495101"/>
          </a:xfrm>
          <a:prstGeom prst="rect">
            <a:avLst/>
          </a:prstGeom>
        </p:spPr>
      </p:pic>
      <p:sp>
        <p:nvSpPr>
          <p:cNvPr id="9" name="Rectangle 8">
            <a:hlinkClick r:id="rId4" action="ppaction://hlinksldjump"/>
            <a:extLst>
              <a:ext uri="{FF2B5EF4-FFF2-40B4-BE49-F238E27FC236}">
                <a16:creationId xmlns:a16="http://schemas.microsoft.com/office/drawing/2014/main" id="{07B5FFAE-9534-4496-AF03-6A0FBCAA0E9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56932468"/>
      </p:ext>
    </p:extLst>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pic>
        <p:nvPicPr>
          <p:cNvPr id="8" name="Picture 7">
            <a:extLst>
              <a:ext uri="{FF2B5EF4-FFF2-40B4-BE49-F238E27FC236}">
                <a16:creationId xmlns:a16="http://schemas.microsoft.com/office/drawing/2014/main" id="{4C53BA02-06A7-4213-A239-290D8C81ED6F}"/>
              </a:ext>
            </a:extLst>
          </p:cNvPr>
          <p:cNvPicPr>
            <a:picLocks noChangeAspect="1"/>
          </p:cNvPicPr>
          <p:nvPr/>
        </p:nvPicPr>
        <p:blipFill rotWithShape="1">
          <a:blip r:embed="rId2">
            <a:alphaModFix/>
          </a:blip>
          <a:srcRect l="1187" t="54709" r="4252" b="31959"/>
          <a:stretch/>
        </p:blipFill>
        <p:spPr>
          <a:xfrm>
            <a:off x="6872605" y="2899197"/>
            <a:ext cx="6483096" cy="495101"/>
          </a:xfrm>
          <a:prstGeom prst="rect">
            <a:avLst/>
          </a:prstGeom>
        </p:spPr>
      </p:pic>
      <p:pic>
        <p:nvPicPr>
          <p:cNvPr id="9" name="Picture 8">
            <a:extLst>
              <a:ext uri="{FF2B5EF4-FFF2-40B4-BE49-F238E27FC236}">
                <a16:creationId xmlns:a16="http://schemas.microsoft.com/office/drawing/2014/main" id="{9DA1DCDE-61E7-482F-96F7-A08E9436C612}"/>
              </a:ext>
            </a:extLst>
          </p:cNvPr>
          <p:cNvPicPr>
            <a:picLocks noChangeAspect="1"/>
          </p:cNvPicPr>
          <p:nvPr/>
        </p:nvPicPr>
        <p:blipFill rotWithShape="1">
          <a:blip r:embed="rId2">
            <a:alphaModFix/>
          </a:blip>
          <a:srcRect l="1187" t="67261" r="4252" b="4653"/>
          <a:stretch/>
        </p:blipFill>
        <p:spPr>
          <a:xfrm>
            <a:off x="6872605" y="3394298"/>
            <a:ext cx="6483096" cy="1043018"/>
          </a:xfrm>
          <a:prstGeom prst="rect">
            <a:avLst/>
          </a:prstGeom>
        </p:spPr>
      </p:pic>
      <p:sp>
        <p:nvSpPr>
          <p:cNvPr id="10" name="Rectangle 9">
            <a:hlinkClick r:id="rId4" action="ppaction://hlinksldjump"/>
            <a:extLst>
              <a:ext uri="{FF2B5EF4-FFF2-40B4-BE49-F238E27FC236}">
                <a16:creationId xmlns:a16="http://schemas.microsoft.com/office/drawing/2014/main" id="{E28979B7-8A8A-4397-9D74-D23F4860439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84558714"/>
      </p:ext>
    </p:extLst>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pic>
        <p:nvPicPr>
          <p:cNvPr id="8" name="Picture 7">
            <a:extLst>
              <a:ext uri="{FF2B5EF4-FFF2-40B4-BE49-F238E27FC236}">
                <a16:creationId xmlns:a16="http://schemas.microsoft.com/office/drawing/2014/main" id="{4C53BA02-06A7-4213-A239-290D8C81ED6F}"/>
              </a:ext>
            </a:extLst>
          </p:cNvPr>
          <p:cNvPicPr>
            <a:picLocks noChangeAspect="1"/>
          </p:cNvPicPr>
          <p:nvPr/>
        </p:nvPicPr>
        <p:blipFill rotWithShape="1">
          <a:blip r:embed="rId2">
            <a:alphaModFix/>
          </a:blip>
          <a:srcRect l="1187" t="54709" r="4252" b="31959"/>
          <a:stretch/>
        </p:blipFill>
        <p:spPr>
          <a:xfrm>
            <a:off x="6872605" y="2899197"/>
            <a:ext cx="6483096" cy="495101"/>
          </a:xfrm>
          <a:prstGeom prst="rect">
            <a:avLst/>
          </a:prstGeom>
        </p:spPr>
      </p:pic>
      <p:pic>
        <p:nvPicPr>
          <p:cNvPr id="9" name="Picture 8">
            <a:extLst>
              <a:ext uri="{FF2B5EF4-FFF2-40B4-BE49-F238E27FC236}">
                <a16:creationId xmlns:a16="http://schemas.microsoft.com/office/drawing/2014/main" id="{9DA1DCDE-61E7-482F-96F7-A08E9436C612}"/>
              </a:ext>
            </a:extLst>
          </p:cNvPr>
          <p:cNvPicPr>
            <a:picLocks noChangeAspect="1"/>
          </p:cNvPicPr>
          <p:nvPr/>
        </p:nvPicPr>
        <p:blipFill rotWithShape="1">
          <a:blip r:embed="rId2">
            <a:alphaModFix/>
          </a:blip>
          <a:srcRect l="1187" t="67261" r="4252" b="4653"/>
          <a:stretch/>
        </p:blipFill>
        <p:spPr>
          <a:xfrm>
            <a:off x="6872605" y="3394298"/>
            <a:ext cx="6483096" cy="1043018"/>
          </a:xfrm>
          <a:prstGeom prst="rect">
            <a:avLst/>
          </a:prstGeom>
        </p:spPr>
      </p:pic>
      <p:pic>
        <p:nvPicPr>
          <p:cNvPr id="10" name="Picture 9">
            <a:extLst>
              <a:ext uri="{FF2B5EF4-FFF2-40B4-BE49-F238E27FC236}">
                <a16:creationId xmlns:a16="http://schemas.microsoft.com/office/drawing/2014/main" id="{E888B275-0559-48EF-8657-66023CDB0597}"/>
              </a:ext>
            </a:extLst>
          </p:cNvPr>
          <p:cNvPicPr>
            <a:picLocks noChangeAspect="1"/>
          </p:cNvPicPr>
          <p:nvPr/>
        </p:nvPicPr>
        <p:blipFill rotWithShape="1">
          <a:blip r:embed="rId3">
            <a:alphaModFix/>
          </a:blip>
          <a:srcRect l="1187" t="50000" r="4254" b="36668"/>
          <a:stretch/>
        </p:blipFill>
        <p:spPr>
          <a:xfrm>
            <a:off x="6872605" y="4408369"/>
            <a:ext cx="6483096" cy="495101"/>
          </a:xfrm>
          <a:prstGeom prst="rect">
            <a:avLst/>
          </a:prstGeom>
        </p:spPr>
      </p:pic>
      <p:sp>
        <p:nvSpPr>
          <p:cNvPr id="11" name="Rectangle 10">
            <a:hlinkClick r:id="rId4" action="ppaction://hlinksldjump"/>
            <a:extLst>
              <a:ext uri="{FF2B5EF4-FFF2-40B4-BE49-F238E27FC236}">
                <a16:creationId xmlns:a16="http://schemas.microsoft.com/office/drawing/2014/main" id="{94B5FEC8-EAC1-4DED-A19F-9C79530792F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68798006"/>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11" name="Group 10">
            <a:extLst>
              <a:ext uri="{FF2B5EF4-FFF2-40B4-BE49-F238E27FC236}">
                <a16:creationId xmlns:a16="http://schemas.microsoft.com/office/drawing/2014/main" id="{EE33B01B-EEF4-4ABB-A8BC-C0DC3104E61E}"/>
              </a:ext>
            </a:extLst>
          </p:cNvPr>
          <p:cNvGrpSpPr/>
          <p:nvPr/>
        </p:nvGrpSpPr>
        <p:grpSpPr>
          <a:xfrm>
            <a:off x="6998677" y="1789468"/>
            <a:ext cx="6183223" cy="4010902"/>
            <a:chOff x="3977518" y="3245476"/>
            <a:chExt cx="5252008" cy="3406846"/>
          </a:xfrm>
        </p:grpSpPr>
        <p:pic>
          <p:nvPicPr>
            <p:cNvPr id="14" name="Picture 13">
              <a:extLst>
                <a:ext uri="{FF2B5EF4-FFF2-40B4-BE49-F238E27FC236}">
                  <a16:creationId xmlns:a16="http://schemas.microsoft.com/office/drawing/2014/main" id="{F0E00180-88A3-42EB-B54B-E23D07242FFE}"/>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5" name="Picture 14">
              <a:extLst>
                <a:ext uri="{FF2B5EF4-FFF2-40B4-BE49-F238E27FC236}">
                  <a16:creationId xmlns:a16="http://schemas.microsoft.com/office/drawing/2014/main" id="{E05308EF-BE31-4382-8B52-DCCF794218C7}"/>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16" name="Rectangle 15">
            <a:hlinkClick r:id="rId4" action="ppaction://hlinksldjump"/>
            <a:extLst>
              <a:ext uri="{FF2B5EF4-FFF2-40B4-BE49-F238E27FC236}">
                <a16:creationId xmlns:a16="http://schemas.microsoft.com/office/drawing/2014/main" id="{39516A42-FA38-4BCD-9F8D-6DCBC48672A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68855156"/>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p:txBody>
          <a:bodyPr/>
          <a:lstStyle/>
          <a:p>
            <a:r>
              <a:rPr lang="en-US" dirty="0"/>
              <a:t>Issues with Current Formulation</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69" name="Group 68">
            <a:extLst>
              <a:ext uri="{FF2B5EF4-FFF2-40B4-BE49-F238E27FC236}">
                <a16:creationId xmlns:a16="http://schemas.microsoft.com/office/drawing/2014/main" id="{53EBCDA7-BF1E-4E48-96FB-2236BA589047}"/>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19996734-46DC-45AA-9CBD-68C07E72ED5D}"/>
                    </a:ext>
                  </a:extLst>
                </p:cNvPr>
                <p:cNvSpPr/>
                <p:nvPr/>
              </p:nvSpPr>
              <p:spPr bwMode="auto">
                <a:xfrm>
                  <a:off x="9150009" y="3152775"/>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0" name="Rectangle 69">
                  <a:extLst>
                    <a:ext uri="{FF2B5EF4-FFF2-40B4-BE49-F238E27FC236}">
                      <a16:creationId xmlns:a16="http://schemas.microsoft.com/office/drawing/2014/main" id="{19996734-46DC-45AA-9CBD-68C07E72ED5D}"/>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71" name="Rectangle 70">
              <a:extLst>
                <a:ext uri="{FF2B5EF4-FFF2-40B4-BE49-F238E27FC236}">
                  <a16:creationId xmlns:a16="http://schemas.microsoft.com/office/drawing/2014/main" id="{A8A7FAF8-A03C-4C5D-9E2C-091E11D237B5}"/>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DEA5A179-5B98-4CCE-945B-2D5EFC8BFBD7}"/>
                    </a:ext>
                  </a:extLst>
                </p:cNvPr>
                <p:cNvSpPr/>
                <p:nvPr/>
              </p:nvSpPr>
              <p:spPr bwMode="auto">
                <a:xfrm>
                  <a:off x="7063976"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2" name="Rectangle 71">
                  <a:extLst>
                    <a:ext uri="{FF2B5EF4-FFF2-40B4-BE49-F238E27FC236}">
                      <a16:creationId xmlns:a16="http://schemas.microsoft.com/office/drawing/2014/main" id="{DEA5A179-5B98-4CCE-945B-2D5EFC8BFBD7}"/>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3A23B50C-267C-42E1-A1F9-AB68EAD81B31}"/>
                    </a:ext>
                  </a:extLst>
                </p:cNvPr>
                <p:cNvSpPr/>
                <p:nvPr/>
              </p:nvSpPr>
              <p:spPr bwMode="auto">
                <a:xfrm>
                  <a:off x="11236042"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3" name="Rectangle 72">
                  <a:extLst>
                    <a:ext uri="{FF2B5EF4-FFF2-40B4-BE49-F238E27FC236}">
                      <a16:creationId xmlns:a16="http://schemas.microsoft.com/office/drawing/2014/main" id="{3A23B50C-267C-42E1-A1F9-AB68EAD81B31}"/>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F2DA21A-9CE0-4485-B36F-B0B8F41AA20E}"/>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75" name="Rectangle 74">
              <a:extLst>
                <a:ext uri="{FF2B5EF4-FFF2-40B4-BE49-F238E27FC236}">
                  <a16:creationId xmlns:a16="http://schemas.microsoft.com/office/drawing/2014/main" id="{9CCE0516-6BB2-4FD6-936F-B3DA9EA14BEC}"/>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76" name="Rectangle 75">
              <a:extLst>
                <a:ext uri="{FF2B5EF4-FFF2-40B4-BE49-F238E27FC236}">
                  <a16:creationId xmlns:a16="http://schemas.microsoft.com/office/drawing/2014/main" id="{715A21BC-2ACE-4FEF-AFCA-3BFFC4FAB533}"/>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E044AB63-E0F3-4F8F-8C73-A0AC10A356FE}"/>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49E127E8-4DF8-4879-A1D5-73534B7BC416}"/>
                    </a:ext>
                  </a:extLst>
                </p:cNvPr>
                <p:cNvSpPr/>
                <p:nvPr/>
              </p:nvSpPr>
              <p:spPr bwMode="auto">
                <a:xfrm>
                  <a:off x="7062549"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8" name="Rectangle 77">
                  <a:extLst>
                    <a:ext uri="{FF2B5EF4-FFF2-40B4-BE49-F238E27FC236}">
                      <a16:creationId xmlns:a16="http://schemas.microsoft.com/office/drawing/2014/main" id="{49E127E8-4DF8-4879-A1D5-73534B7BC416}"/>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867178B0-9684-411C-915B-1B00FE9F821B}"/>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0" name="Rectangle 79">
              <a:extLst>
                <a:ext uri="{FF2B5EF4-FFF2-40B4-BE49-F238E27FC236}">
                  <a16:creationId xmlns:a16="http://schemas.microsoft.com/office/drawing/2014/main" id="{C1EE8217-3444-4FE7-966A-0E4088899987}"/>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81" name="Rectangle 80">
              <a:extLst>
                <a:ext uri="{FF2B5EF4-FFF2-40B4-BE49-F238E27FC236}">
                  <a16:creationId xmlns:a16="http://schemas.microsoft.com/office/drawing/2014/main" id="{E947F877-CAC9-4000-B151-C2CEFD09EFE6}"/>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82" name="Rectangle 81">
              <a:extLst>
                <a:ext uri="{FF2B5EF4-FFF2-40B4-BE49-F238E27FC236}">
                  <a16:creationId xmlns:a16="http://schemas.microsoft.com/office/drawing/2014/main" id="{9241C605-026D-44E5-8301-32098B681871}"/>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83" name="Rectangle 82">
              <a:extLst>
                <a:ext uri="{FF2B5EF4-FFF2-40B4-BE49-F238E27FC236}">
                  <a16:creationId xmlns:a16="http://schemas.microsoft.com/office/drawing/2014/main" id="{933E1F95-927C-428E-80C0-3694B118DB9B}"/>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20" name="Group 19">
            <a:extLst>
              <a:ext uri="{FF2B5EF4-FFF2-40B4-BE49-F238E27FC236}">
                <a16:creationId xmlns:a16="http://schemas.microsoft.com/office/drawing/2014/main" id="{99F4FE0E-74C7-487C-84E1-7D95974AB2DB}"/>
              </a:ext>
            </a:extLst>
          </p:cNvPr>
          <p:cNvGrpSpPr/>
          <p:nvPr/>
        </p:nvGrpSpPr>
        <p:grpSpPr>
          <a:xfrm>
            <a:off x="8421900" y="2638258"/>
            <a:ext cx="3668486" cy="3604312"/>
            <a:chOff x="1262743" y="2634344"/>
            <a:chExt cx="3668486" cy="3604312"/>
          </a:xfrm>
        </p:grpSpPr>
        <p:sp>
          <p:nvSpPr>
            <p:cNvPr id="21" name="Rectangle 20">
              <a:extLst>
                <a:ext uri="{FF2B5EF4-FFF2-40B4-BE49-F238E27FC236}">
                  <a16:creationId xmlns:a16="http://schemas.microsoft.com/office/drawing/2014/main" id="{EFF057F7-C198-438A-8718-70AB88BB322B}"/>
                </a:ext>
              </a:extLst>
            </p:cNvPr>
            <p:cNvSpPr/>
            <p:nvPr/>
          </p:nvSpPr>
          <p:spPr bwMode="auto">
            <a:xfrm>
              <a:off x="1262743" y="2634344"/>
              <a:ext cx="3668486"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D9730E56-FCF6-4FD0-8B6E-5C1826646DA8}"/>
                </a:ext>
              </a:extLst>
            </p:cNvPr>
            <p:cNvSpPr/>
            <p:nvPr/>
          </p:nvSpPr>
          <p:spPr bwMode="auto">
            <a:xfrm>
              <a:off x="1738292" y="2815984"/>
              <a:ext cx="2710216"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15A Preference List</a:t>
              </a:r>
            </a:p>
          </p:txBody>
        </p:sp>
        <p:grpSp>
          <p:nvGrpSpPr>
            <p:cNvPr id="23" name="Group 22">
              <a:extLst>
                <a:ext uri="{FF2B5EF4-FFF2-40B4-BE49-F238E27FC236}">
                  <a16:creationId xmlns:a16="http://schemas.microsoft.com/office/drawing/2014/main" id="{0344F04C-AB88-4052-989D-1F2FE87E35B5}"/>
                </a:ext>
              </a:extLst>
            </p:cNvPr>
            <p:cNvGrpSpPr/>
            <p:nvPr/>
          </p:nvGrpSpPr>
          <p:grpSpPr>
            <a:xfrm>
              <a:off x="2044875" y="3251379"/>
              <a:ext cx="1944504" cy="509494"/>
              <a:chOff x="1738292" y="3540172"/>
              <a:chExt cx="1944504" cy="509494"/>
            </a:xfrm>
          </p:grpSpPr>
          <p:sp>
            <p:nvSpPr>
              <p:cNvPr id="37" name="Rectangle 36">
                <a:extLst>
                  <a:ext uri="{FF2B5EF4-FFF2-40B4-BE49-F238E27FC236}">
                    <a16:creationId xmlns:a16="http://schemas.microsoft.com/office/drawing/2014/main" id="{B6766766-F640-4888-9398-B8DCA0F2BA23}"/>
                  </a:ext>
                </a:extLst>
              </p:cNvPr>
              <p:cNvSpPr/>
              <p:nvPr/>
            </p:nvSpPr>
            <p:spPr bwMode="auto">
              <a:xfrm>
                <a:off x="1738292" y="3540172"/>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charset="0"/>
                  </a:rPr>
                  <a:t>Cadet</a:t>
                </a:r>
              </a:p>
            </p:txBody>
          </p:sp>
          <p:sp>
            <p:nvSpPr>
              <p:cNvPr id="38" name="Rectangle 37">
                <a:extLst>
                  <a:ext uri="{FF2B5EF4-FFF2-40B4-BE49-F238E27FC236}">
                    <a16:creationId xmlns:a16="http://schemas.microsoft.com/office/drawing/2014/main" id="{BA750243-CC92-4B5A-BB23-F2CFB30C9546}"/>
                  </a:ext>
                </a:extLst>
              </p:cNvPr>
              <p:cNvSpPr/>
              <p:nvPr/>
            </p:nvSpPr>
            <p:spPr bwMode="auto">
              <a:xfrm>
                <a:off x="2710544" y="3540172"/>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Rank</a:t>
                </a:r>
              </a:p>
            </p:txBody>
          </p:sp>
        </p:grpSp>
        <p:grpSp>
          <p:nvGrpSpPr>
            <p:cNvPr id="24" name="Group 23">
              <a:extLst>
                <a:ext uri="{FF2B5EF4-FFF2-40B4-BE49-F238E27FC236}">
                  <a16:creationId xmlns:a16="http://schemas.microsoft.com/office/drawing/2014/main" id="{FA636E3C-5F3B-439F-82FC-656D8C85AEBF}"/>
                </a:ext>
              </a:extLst>
            </p:cNvPr>
            <p:cNvGrpSpPr/>
            <p:nvPr/>
          </p:nvGrpSpPr>
          <p:grpSpPr>
            <a:xfrm>
              <a:off x="2346965" y="3793785"/>
              <a:ext cx="1325123" cy="2296035"/>
              <a:chOff x="-79631" y="3854371"/>
              <a:chExt cx="1325123" cy="2296035"/>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BB01781-3AEE-45E7-BA4E-BC1E66499378}"/>
                      </a:ext>
                    </a:extLst>
                  </p:cNvPr>
                  <p:cNvSpPr/>
                  <p:nvPr/>
                </p:nvSpPr>
                <p:spPr bwMode="auto">
                  <a:xfrm>
                    <a:off x="-79631" y="425312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4" name="Rectangle 13">
                    <a:extLst>
                      <a:ext uri="{FF2B5EF4-FFF2-40B4-BE49-F238E27FC236}">
                        <a16:creationId xmlns:a16="http://schemas.microsoft.com/office/drawing/2014/main" id="{9ECFA8F9-2D36-4089-8559-10538D11274A}"/>
                      </a:ext>
                    </a:extLst>
                  </p:cNvPr>
                  <p:cNvSpPr>
                    <a:spLocks noRot="1" noChangeAspect="1" noMove="1" noResize="1" noEditPoints="1" noAdjustHandles="1" noChangeArrowheads="1" noChangeShapeType="1" noTextEdit="1"/>
                  </p:cNvSpPr>
                  <p:nvPr/>
                </p:nvSpPr>
                <p:spPr bwMode="auto">
                  <a:xfrm>
                    <a:off x="-79631" y="4253127"/>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F4715BD4-0F99-4AE2-A72F-A99B87D3399D}"/>
                      </a:ext>
                    </a:extLst>
                  </p:cNvPr>
                  <p:cNvSpPr/>
                  <p:nvPr/>
                </p:nvSpPr>
                <p:spPr bwMode="auto">
                  <a:xfrm>
                    <a:off x="-79631" y="465074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5" name="Rectangle 14">
                    <a:extLst>
                      <a:ext uri="{FF2B5EF4-FFF2-40B4-BE49-F238E27FC236}">
                        <a16:creationId xmlns:a16="http://schemas.microsoft.com/office/drawing/2014/main" id="{DF24130A-E26E-4DED-A941-2413C1A64463}"/>
                      </a:ext>
                    </a:extLst>
                  </p:cNvPr>
                  <p:cNvSpPr>
                    <a:spLocks noRot="1" noChangeAspect="1" noMove="1" noResize="1" noEditPoints="1" noAdjustHandles="1" noChangeArrowheads="1" noChangeShapeType="1" noTextEdit="1"/>
                  </p:cNvSpPr>
                  <p:nvPr/>
                </p:nvSpPr>
                <p:spPr bwMode="auto">
                  <a:xfrm>
                    <a:off x="-79631" y="4650749"/>
                    <a:ext cx="368072" cy="307274"/>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5C034DD-181B-466B-AF00-53D340CF6023}"/>
                      </a:ext>
                    </a:extLst>
                  </p:cNvPr>
                  <p:cNvSpPr/>
                  <p:nvPr/>
                </p:nvSpPr>
                <p:spPr bwMode="auto">
                  <a:xfrm>
                    <a:off x="-78887" y="5049520"/>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6" name="Rectangle 15">
                    <a:extLst>
                      <a:ext uri="{FF2B5EF4-FFF2-40B4-BE49-F238E27FC236}">
                        <a16:creationId xmlns:a16="http://schemas.microsoft.com/office/drawing/2014/main" id="{93CE3402-6308-4EBB-A26C-5D840E162DFA}"/>
                      </a:ext>
                    </a:extLst>
                  </p:cNvPr>
                  <p:cNvSpPr>
                    <a:spLocks noRot="1" noChangeAspect="1" noMove="1" noResize="1" noEditPoints="1" noAdjustHandles="1" noChangeArrowheads="1" noChangeShapeType="1" noTextEdit="1"/>
                  </p:cNvSpPr>
                  <p:nvPr/>
                </p:nvSpPr>
                <p:spPr bwMode="auto">
                  <a:xfrm>
                    <a:off x="-78887" y="5049520"/>
                    <a:ext cx="368072" cy="307274"/>
                  </a:xfrm>
                  <a:prstGeom prst="rect">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A277153D-853F-4B23-A5A6-F6918B9A0219}"/>
                      </a:ext>
                    </a:extLst>
                  </p:cNvPr>
                  <p:cNvSpPr/>
                  <p:nvPr/>
                </p:nvSpPr>
                <p:spPr bwMode="auto">
                  <a:xfrm>
                    <a:off x="-79631" y="5447142"/>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7" name="Rectangle 16">
                    <a:extLst>
                      <a:ext uri="{FF2B5EF4-FFF2-40B4-BE49-F238E27FC236}">
                        <a16:creationId xmlns:a16="http://schemas.microsoft.com/office/drawing/2014/main" id="{05F8F515-263A-4DFE-AC88-1C19A2022694}"/>
                      </a:ext>
                    </a:extLst>
                  </p:cNvPr>
                  <p:cNvSpPr>
                    <a:spLocks noRot="1" noChangeAspect="1" noMove="1" noResize="1" noEditPoints="1" noAdjustHandles="1" noChangeArrowheads="1" noChangeShapeType="1" noTextEdit="1"/>
                  </p:cNvSpPr>
                  <p:nvPr/>
                </p:nvSpPr>
                <p:spPr bwMode="auto">
                  <a:xfrm>
                    <a:off x="-79631" y="5447142"/>
                    <a:ext cx="368072" cy="307274"/>
                  </a:xfrm>
                  <a:prstGeom prst="rect">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45D85D7-ADD1-4A50-92EB-F5BDA7512828}"/>
                      </a:ext>
                    </a:extLst>
                  </p:cNvPr>
                  <p:cNvSpPr/>
                  <p:nvPr/>
                </p:nvSpPr>
                <p:spPr bwMode="auto">
                  <a:xfrm>
                    <a:off x="-79631" y="5843132"/>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8" name="Rectangle 17">
                    <a:extLst>
                      <a:ext uri="{FF2B5EF4-FFF2-40B4-BE49-F238E27FC236}">
                        <a16:creationId xmlns:a16="http://schemas.microsoft.com/office/drawing/2014/main" id="{DCED4CD5-C106-4550-979C-FC14D8E0CD14}"/>
                      </a:ext>
                    </a:extLst>
                  </p:cNvPr>
                  <p:cNvSpPr>
                    <a:spLocks noRot="1" noChangeAspect="1" noMove="1" noResize="1" noEditPoints="1" noAdjustHandles="1" noChangeArrowheads="1" noChangeShapeType="1" noTextEdit="1"/>
                  </p:cNvSpPr>
                  <p:nvPr/>
                </p:nvSpPr>
                <p:spPr bwMode="auto">
                  <a:xfrm>
                    <a:off x="-79631" y="5843132"/>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4" name="Rectangle 33">
                <a:extLst>
                  <a:ext uri="{FF2B5EF4-FFF2-40B4-BE49-F238E27FC236}">
                    <a16:creationId xmlns:a16="http://schemas.microsoft.com/office/drawing/2014/main" id="{27BA1D3E-7D07-4101-A00A-1C6798C1FA66}"/>
                  </a:ext>
                </a:extLst>
              </p:cNvPr>
              <p:cNvSpPr/>
              <p:nvPr/>
            </p:nvSpPr>
            <p:spPr bwMode="auto">
              <a:xfrm>
                <a:off x="877420" y="3854371"/>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B37D3C9C-87D3-4FF5-8499-4171454DC218}"/>
                      </a:ext>
                    </a:extLst>
                  </p:cNvPr>
                  <p:cNvSpPr/>
                  <p:nvPr/>
                </p:nvSpPr>
                <p:spPr bwMode="auto">
                  <a:xfrm>
                    <a:off x="-79631" y="3855505"/>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3" name="Rectangle 42">
                    <a:extLst>
                      <a:ext uri="{FF2B5EF4-FFF2-40B4-BE49-F238E27FC236}">
                        <a16:creationId xmlns:a16="http://schemas.microsoft.com/office/drawing/2014/main" id="{BEC0501A-3485-403D-9B90-F0BF299F823A}"/>
                      </a:ext>
                    </a:extLst>
                  </p:cNvPr>
                  <p:cNvSpPr>
                    <a:spLocks noRot="1" noChangeAspect="1" noMove="1" noResize="1" noEditPoints="1" noAdjustHandles="1" noChangeArrowheads="1" noChangeShapeType="1" noTextEdit="1"/>
                  </p:cNvSpPr>
                  <p:nvPr/>
                </p:nvSpPr>
                <p:spPr bwMode="auto">
                  <a:xfrm>
                    <a:off x="-79631" y="3855505"/>
                    <a:ext cx="368072" cy="307274"/>
                  </a:xfrm>
                  <a:prstGeom prst="rect">
                    <a:avLst/>
                  </a:prstGeom>
                  <a:blipFill>
                    <a:blip r:embed="rId1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6" name="Rectangle 35">
                <a:extLst>
                  <a:ext uri="{FF2B5EF4-FFF2-40B4-BE49-F238E27FC236}">
                    <a16:creationId xmlns:a16="http://schemas.microsoft.com/office/drawing/2014/main" id="{8CE42D00-0AC3-4DB9-87A5-E36C0E84ABE8}"/>
                  </a:ext>
                </a:extLst>
              </p:cNvPr>
              <p:cNvSpPr/>
              <p:nvPr/>
            </p:nvSpPr>
            <p:spPr bwMode="auto">
              <a:xfrm>
                <a:off x="877420" y="4253127"/>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grpSp>
        <p:sp>
          <p:nvSpPr>
            <p:cNvPr id="25" name="Rectangle 24">
              <a:extLst>
                <a:ext uri="{FF2B5EF4-FFF2-40B4-BE49-F238E27FC236}">
                  <a16:creationId xmlns:a16="http://schemas.microsoft.com/office/drawing/2014/main" id="{558C1E75-3207-4848-BB05-9FE5D1F4FF54}"/>
                </a:ext>
              </a:extLst>
            </p:cNvPr>
            <p:cNvSpPr/>
            <p:nvPr/>
          </p:nvSpPr>
          <p:spPr bwMode="auto">
            <a:xfrm>
              <a:off x="3304016" y="4590178"/>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sp>
          <p:nvSpPr>
            <p:cNvPr id="26" name="Rectangle 25">
              <a:extLst>
                <a:ext uri="{FF2B5EF4-FFF2-40B4-BE49-F238E27FC236}">
                  <a16:creationId xmlns:a16="http://schemas.microsoft.com/office/drawing/2014/main" id="{BD199661-A45E-4627-861E-44A253F35F36}"/>
                </a:ext>
              </a:extLst>
            </p:cNvPr>
            <p:cNvSpPr/>
            <p:nvPr/>
          </p:nvSpPr>
          <p:spPr bwMode="auto">
            <a:xfrm>
              <a:off x="3304016" y="4988934"/>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sp>
          <p:nvSpPr>
            <p:cNvPr id="27" name="Rectangle 26">
              <a:extLst>
                <a:ext uri="{FF2B5EF4-FFF2-40B4-BE49-F238E27FC236}">
                  <a16:creationId xmlns:a16="http://schemas.microsoft.com/office/drawing/2014/main" id="{5319647D-0FF3-45F9-8F43-3EA8A03A134B}"/>
                </a:ext>
              </a:extLst>
            </p:cNvPr>
            <p:cNvSpPr/>
            <p:nvPr/>
          </p:nvSpPr>
          <p:spPr bwMode="auto">
            <a:xfrm>
              <a:off x="3304016" y="5349704"/>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sp>
          <p:nvSpPr>
            <p:cNvPr id="28" name="Rectangle 27">
              <a:extLst>
                <a:ext uri="{FF2B5EF4-FFF2-40B4-BE49-F238E27FC236}">
                  <a16:creationId xmlns:a16="http://schemas.microsoft.com/office/drawing/2014/main" id="{D0F0D5BF-DF1A-424E-8B14-0908E3D93C4E}"/>
                </a:ext>
              </a:extLst>
            </p:cNvPr>
            <p:cNvSpPr/>
            <p:nvPr/>
          </p:nvSpPr>
          <p:spPr bwMode="auto">
            <a:xfrm>
              <a:off x="3304016" y="5748460"/>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grpSp>
      <p:sp>
        <p:nvSpPr>
          <p:cNvPr id="39" name="Rectangle 38">
            <a:hlinkClick r:id="rId14" action="ppaction://hlinksldjump"/>
            <a:extLst>
              <a:ext uri="{FF2B5EF4-FFF2-40B4-BE49-F238E27FC236}">
                <a16:creationId xmlns:a16="http://schemas.microsoft.com/office/drawing/2014/main" id="{99455903-6F82-4225-9046-C7F2C052455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7318047"/>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p:txBody>
          <a:bodyPr/>
          <a:lstStyle/>
          <a:p>
            <a:r>
              <a:rPr lang="en-US" dirty="0"/>
              <a:t>Issues with Current Formulation</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39" name="Group 38">
            <a:extLst>
              <a:ext uri="{FF2B5EF4-FFF2-40B4-BE49-F238E27FC236}">
                <a16:creationId xmlns:a16="http://schemas.microsoft.com/office/drawing/2014/main" id="{057CD315-AEF0-4C83-B51B-4B2991031E68}"/>
              </a:ext>
            </a:extLst>
          </p:cNvPr>
          <p:cNvGrpSpPr/>
          <p:nvPr/>
        </p:nvGrpSpPr>
        <p:grpSpPr>
          <a:xfrm>
            <a:off x="7498249" y="2652629"/>
            <a:ext cx="5553139" cy="3604312"/>
            <a:chOff x="328377" y="2634344"/>
            <a:chExt cx="5553139" cy="3604312"/>
          </a:xfrm>
        </p:grpSpPr>
        <p:sp>
          <p:nvSpPr>
            <p:cNvPr id="40" name="Rectangle 39">
              <a:extLst>
                <a:ext uri="{FF2B5EF4-FFF2-40B4-BE49-F238E27FC236}">
                  <a16:creationId xmlns:a16="http://schemas.microsoft.com/office/drawing/2014/main" id="{508161EA-3D58-439C-A0CE-F6D9B99569C4}"/>
                </a:ext>
              </a:extLst>
            </p:cNvPr>
            <p:cNvSpPr/>
            <p:nvPr/>
          </p:nvSpPr>
          <p:spPr bwMode="auto">
            <a:xfrm>
              <a:off x="328377"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5FF78A2D-40F2-4E49-9B80-44FED14C4470}"/>
                </a:ext>
              </a:extLst>
            </p:cNvPr>
            <p:cNvSpPr/>
            <p:nvPr/>
          </p:nvSpPr>
          <p:spPr bwMode="auto">
            <a:xfrm>
              <a:off x="3143444"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117CA029-25BE-465F-9BE1-0CCF6B4CA4DF}"/>
                </a:ext>
              </a:extLst>
            </p:cNvPr>
            <p:cNvSpPr/>
            <p:nvPr/>
          </p:nvSpPr>
          <p:spPr bwMode="auto">
            <a:xfrm>
              <a:off x="771402" y="2811582"/>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1</a:t>
              </a:r>
            </a:p>
          </p:txBody>
        </p:sp>
        <p:sp>
          <p:nvSpPr>
            <p:cNvPr id="43" name="Rectangle 42">
              <a:extLst>
                <a:ext uri="{FF2B5EF4-FFF2-40B4-BE49-F238E27FC236}">
                  <a16:creationId xmlns:a16="http://schemas.microsoft.com/office/drawing/2014/main" id="{78F89D3F-3CCB-4BE7-BA6E-3FC6A7E07591}"/>
                </a:ext>
              </a:extLst>
            </p:cNvPr>
            <p:cNvSpPr/>
            <p:nvPr/>
          </p:nvSpPr>
          <p:spPr bwMode="auto">
            <a:xfrm>
              <a:off x="3587283" y="2811581"/>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2</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FFEBFB-91E9-4FA9-9B0F-BFD83CB5E62F}"/>
                    </a:ext>
                  </a:extLst>
                </p:cNvPr>
                <p:cNvSpPr/>
                <p:nvPr/>
              </p:nvSpPr>
              <p:spPr bwMode="auto">
                <a:xfrm>
                  <a:off x="561251" y="34060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4" name="Rectangle 43">
                  <a:extLst>
                    <a:ext uri="{FF2B5EF4-FFF2-40B4-BE49-F238E27FC236}">
                      <a16:creationId xmlns:a16="http://schemas.microsoft.com/office/drawing/2014/main" id="{31FFEBFB-91E9-4FA9-9B0F-BFD83CB5E62F}"/>
                    </a:ext>
                  </a:extLst>
                </p:cNvPr>
                <p:cNvSpPr>
                  <a:spLocks noRot="1" noChangeAspect="1" noMove="1" noResize="1" noEditPoints="1" noAdjustHandles="1" noChangeArrowheads="1" noChangeShapeType="1" noTextEdit="1"/>
                </p:cNvSpPr>
                <p:nvPr/>
              </p:nvSpPr>
              <p:spPr bwMode="auto">
                <a:xfrm>
                  <a:off x="561251" y="3406088"/>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C686D0F-D5B2-4192-B723-BD6D06F47EB5}"/>
                    </a:ext>
                  </a:extLst>
                </p:cNvPr>
                <p:cNvSpPr/>
                <p:nvPr/>
              </p:nvSpPr>
              <p:spPr bwMode="auto">
                <a:xfrm>
                  <a:off x="2426690" y="34252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5" name="Rectangle 44">
                  <a:extLst>
                    <a:ext uri="{FF2B5EF4-FFF2-40B4-BE49-F238E27FC236}">
                      <a16:creationId xmlns:a16="http://schemas.microsoft.com/office/drawing/2014/main" id="{9C686D0F-D5B2-4192-B723-BD6D06F47EB5}"/>
                    </a:ext>
                  </a:extLst>
                </p:cNvPr>
                <p:cNvSpPr>
                  <a:spLocks noRot="1" noChangeAspect="1" noMove="1" noResize="1" noEditPoints="1" noAdjustHandles="1" noChangeArrowheads="1" noChangeShapeType="1" noTextEdit="1"/>
                </p:cNvSpPr>
                <p:nvPr/>
              </p:nvSpPr>
              <p:spPr bwMode="auto">
                <a:xfrm>
                  <a:off x="2426690" y="3425288"/>
                  <a:ext cx="368072" cy="307274"/>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DBEB181-4335-490A-88AE-487B3C0A3CE7}"/>
                    </a:ext>
                  </a:extLst>
                </p:cNvPr>
                <p:cNvSpPr/>
                <p:nvPr/>
              </p:nvSpPr>
              <p:spPr bwMode="auto">
                <a:xfrm>
                  <a:off x="1183064"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6" name="Rectangle 45">
                  <a:extLst>
                    <a:ext uri="{FF2B5EF4-FFF2-40B4-BE49-F238E27FC236}">
                      <a16:creationId xmlns:a16="http://schemas.microsoft.com/office/drawing/2014/main" id="{1DBEB181-4335-490A-88AE-487B3C0A3CE7}"/>
                    </a:ext>
                  </a:extLst>
                </p:cNvPr>
                <p:cNvSpPr>
                  <a:spLocks noRot="1" noChangeAspect="1" noMove="1" noResize="1" noEditPoints="1" noAdjustHandles="1" noChangeArrowheads="1" noChangeShapeType="1" noTextEdit="1"/>
                </p:cNvSpPr>
                <p:nvPr/>
              </p:nvSpPr>
              <p:spPr bwMode="auto">
                <a:xfrm>
                  <a:off x="1183064" y="3423021"/>
                  <a:ext cx="368072" cy="307274"/>
                </a:xfrm>
                <a:prstGeom prst="rect">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EC0EF16-075D-4A79-BC35-A84B6C631326}"/>
                    </a:ext>
                  </a:extLst>
                </p:cNvPr>
                <p:cNvSpPr/>
                <p:nvPr/>
              </p:nvSpPr>
              <p:spPr bwMode="auto">
                <a:xfrm>
                  <a:off x="1804877"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7" name="Rectangle 46">
                  <a:extLst>
                    <a:ext uri="{FF2B5EF4-FFF2-40B4-BE49-F238E27FC236}">
                      <a16:creationId xmlns:a16="http://schemas.microsoft.com/office/drawing/2014/main" id="{CEC0EF16-075D-4A79-BC35-A84B6C631326}"/>
                    </a:ext>
                  </a:extLst>
                </p:cNvPr>
                <p:cNvSpPr>
                  <a:spLocks noRot="1" noChangeAspect="1" noMove="1" noResize="1" noEditPoints="1" noAdjustHandles="1" noChangeArrowheads="1" noChangeShapeType="1" noTextEdit="1"/>
                </p:cNvSpPr>
                <p:nvPr/>
              </p:nvSpPr>
              <p:spPr bwMode="auto">
                <a:xfrm>
                  <a:off x="1804877" y="3423021"/>
                  <a:ext cx="368072" cy="307274"/>
                </a:xfrm>
                <a:prstGeom prst="rect">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5C11DAE-B280-410B-B158-7EFC22B116A2}"/>
                </a:ext>
              </a:extLst>
            </p:cNvPr>
            <p:cNvGrpSpPr/>
            <p:nvPr/>
          </p:nvGrpSpPr>
          <p:grpSpPr>
            <a:xfrm>
              <a:off x="3471110" y="3423019"/>
              <a:ext cx="2083226" cy="324207"/>
              <a:chOff x="3526153" y="3421478"/>
              <a:chExt cx="2083226" cy="324207"/>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41920C6-FFBC-4D55-875F-13AFDDCD11A5}"/>
                      </a:ext>
                    </a:extLst>
                  </p:cNvPr>
                  <p:cNvSpPr/>
                  <p:nvPr/>
                </p:nvSpPr>
                <p:spPr bwMode="auto">
                  <a:xfrm>
                    <a:off x="3526153" y="342147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1" name="Rectangle 50">
                    <a:extLst>
                      <a:ext uri="{FF2B5EF4-FFF2-40B4-BE49-F238E27FC236}">
                        <a16:creationId xmlns:a16="http://schemas.microsoft.com/office/drawing/2014/main" id="{B8C2EE7C-EDB1-494C-A6E0-2FC463FC73AE}"/>
                      </a:ext>
                    </a:extLst>
                  </p:cNvPr>
                  <p:cNvSpPr>
                    <a:spLocks noRot="1" noChangeAspect="1" noMove="1" noResize="1" noEditPoints="1" noAdjustHandles="1" noChangeArrowheads="1" noChangeShapeType="1" noTextEdit="1"/>
                  </p:cNvSpPr>
                  <p:nvPr/>
                </p:nvSpPr>
                <p:spPr bwMode="auto">
                  <a:xfrm>
                    <a:off x="3526153" y="3421478"/>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A96B7A-CEA8-4880-8A36-4E0AF1098C9E}"/>
                      </a:ext>
                    </a:extLst>
                  </p:cNvPr>
                  <p:cNvSpPr/>
                  <p:nvPr/>
                </p:nvSpPr>
                <p:spPr bwMode="auto">
                  <a:xfrm>
                    <a:off x="4380692"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3" name="Rectangle 52">
                    <a:extLst>
                      <a:ext uri="{FF2B5EF4-FFF2-40B4-BE49-F238E27FC236}">
                        <a16:creationId xmlns:a16="http://schemas.microsoft.com/office/drawing/2014/main" id="{6FB06970-0AA8-4C2E-80BC-8D11C6056A44}"/>
                      </a:ext>
                    </a:extLst>
                  </p:cNvPr>
                  <p:cNvSpPr>
                    <a:spLocks noRot="1" noChangeAspect="1" noMove="1" noResize="1" noEditPoints="1" noAdjustHandles="1" noChangeArrowheads="1" noChangeShapeType="1" noTextEdit="1"/>
                  </p:cNvSpPr>
                  <p:nvPr/>
                </p:nvSpPr>
                <p:spPr bwMode="auto">
                  <a:xfrm>
                    <a:off x="4380692" y="3438411"/>
                    <a:ext cx="368072" cy="307274"/>
                  </a:xfrm>
                  <a:prstGeom prst="rect">
                    <a:avLst/>
                  </a:prstGeom>
                  <a:blipFill>
                    <a:blip r:embed="rId1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2B38B75-D011-438B-8CEC-F5473ACCC950}"/>
                      </a:ext>
                    </a:extLst>
                  </p:cNvPr>
                  <p:cNvSpPr/>
                  <p:nvPr/>
                </p:nvSpPr>
                <p:spPr bwMode="auto">
                  <a:xfrm>
                    <a:off x="5241307"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4" name="Rectangle 53">
                    <a:extLst>
                      <a:ext uri="{FF2B5EF4-FFF2-40B4-BE49-F238E27FC236}">
                        <a16:creationId xmlns:a16="http://schemas.microsoft.com/office/drawing/2014/main" id="{0524160C-FD1C-4545-A246-53980EB04823}"/>
                      </a:ext>
                    </a:extLst>
                  </p:cNvPr>
                  <p:cNvSpPr>
                    <a:spLocks noRot="1" noChangeAspect="1" noMove="1" noResize="1" noEditPoints="1" noAdjustHandles="1" noChangeArrowheads="1" noChangeShapeType="1" noTextEdit="1"/>
                  </p:cNvSpPr>
                  <p:nvPr/>
                </p:nvSpPr>
                <p:spPr bwMode="auto">
                  <a:xfrm>
                    <a:off x="5241307" y="3438411"/>
                    <a:ext cx="368072" cy="307274"/>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sp>
          <p:nvSpPr>
            <p:cNvPr id="49" name="Rectangle 48">
              <a:extLst>
                <a:ext uri="{FF2B5EF4-FFF2-40B4-BE49-F238E27FC236}">
                  <a16:creationId xmlns:a16="http://schemas.microsoft.com/office/drawing/2014/main" id="{7043CAD4-9D46-442F-89B7-74BF8BC89F72}"/>
                </a:ext>
              </a:extLst>
            </p:cNvPr>
            <p:cNvSpPr/>
            <p:nvPr/>
          </p:nvSpPr>
          <p:spPr bwMode="auto">
            <a:xfrm>
              <a:off x="436497"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0.7125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0.5875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4</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0" name="Rectangle 49">
              <a:extLst>
                <a:ext uri="{FF2B5EF4-FFF2-40B4-BE49-F238E27FC236}">
                  <a16:creationId xmlns:a16="http://schemas.microsoft.com/office/drawing/2014/main" id="{47F4BB17-69C3-4B93-BD7B-AB5EB5E70265}"/>
                </a:ext>
              </a:extLst>
            </p:cNvPr>
            <p:cNvSpPr/>
            <p:nvPr/>
          </p:nvSpPr>
          <p:spPr bwMode="auto">
            <a:xfrm>
              <a:off x="3226485"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0.383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0.433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nvGrpSpPr>
          <p:cNvPr id="35" name="Group 34">
            <a:extLst>
              <a:ext uri="{FF2B5EF4-FFF2-40B4-BE49-F238E27FC236}">
                <a16:creationId xmlns:a16="http://schemas.microsoft.com/office/drawing/2014/main" id="{78653228-5A44-4EAE-A181-9D16A48BF7CC}"/>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019254C-3F66-4907-9A22-F9CCC39C8DA5}"/>
                    </a:ext>
                  </a:extLst>
                </p:cNvPr>
                <p:cNvSpPr/>
                <p:nvPr/>
              </p:nvSpPr>
              <p:spPr bwMode="auto">
                <a:xfrm>
                  <a:off x="9150009" y="3152775"/>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0" name="Rectangle 69">
                  <a:extLst>
                    <a:ext uri="{FF2B5EF4-FFF2-40B4-BE49-F238E27FC236}">
                      <a16:creationId xmlns:a16="http://schemas.microsoft.com/office/drawing/2014/main" id="{19996734-46DC-45AA-9CBD-68C07E72ED5D}"/>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8F4C9217-85E5-4F90-8205-B8B95A6365CB}"/>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1B3BCA3-D1C6-4876-8327-620FD934438A}"/>
                    </a:ext>
                  </a:extLst>
                </p:cNvPr>
                <p:cNvSpPr/>
                <p:nvPr/>
              </p:nvSpPr>
              <p:spPr bwMode="auto">
                <a:xfrm>
                  <a:off x="7063976"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2" name="Rectangle 71">
                  <a:extLst>
                    <a:ext uri="{FF2B5EF4-FFF2-40B4-BE49-F238E27FC236}">
                      <a16:creationId xmlns:a16="http://schemas.microsoft.com/office/drawing/2014/main" id="{DEA5A179-5B98-4CCE-945B-2D5EFC8BFBD7}"/>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2CAE056-47DF-4961-B6F7-A301739466D7}"/>
                    </a:ext>
                  </a:extLst>
                </p:cNvPr>
                <p:cNvSpPr/>
                <p:nvPr/>
              </p:nvSpPr>
              <p:spPr bwMode="auto">
                <a:xfrm>
                  <a:off x="11236042"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3" name="Rectangle 72">
                  <a:extLst>
                    <a:ext uri="{FF2B5EF4-FFF2-40B4-BE49-F238E27FC236}">
                      <a16:creationId xmlns:a16="http://schemas.microsoft.com/office/drawing/2014/main" id="{3A23B50C-267C-42E1-A1F9-AB68EAD81B31}"/>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EAE7A98-6E2E-4C18-B4AF-B3D7B6C10C79}"/>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56" name="Rectangle 55">
              <a:extLst>
                <a:ext uri="{FF2B5EF4-FFF2-40B4-BE49-F238E27FC236}">
                  <a16:creationId xmlns:a16="http://schemas.microsoft.com/office/drawing/2014/main" id="{77E6E373-6C73-4B2D-B7F8-AB4CB2CAE8CB}"/>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57" name="Rectangle 56">
              <a:extLst>
                <a:ext uri="{FF2B5EF4-FFF2-40B4-BE49-F238E27FC236}">
                  <a16:creationId xmlns:a16="http://schemas.microsoft.com/office/drawing/2014/main" id="{CF91299E-D362-4093-9ED2-0BB5CF537600}"/>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50589F-7E98-4770-AA7A-1B36D41759DB}"/>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561049-600C-45FC-BB47-B6125389B08F}"/>
                    </a:ext>
                  </a:extLst>
                </p:cNvPr>
                <p:cNvSpPr/>
                <p:nvPr/>
              </p:nvSpPr>
              <p:spPr bwMode="auto">
                <a:xfrm>
                  <a:off x="7062549"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8" name="Rectangle 77">
                  <a:extLst>
                    <a:ext uri="{FF2B5EF4-FFF2-40B4-BE49-F238E27FC236}">
                      <a16:creationId xmlns:a16="http://schemas.microsoft.com/office/drawing/2014/main" id="{49E127E8-4DF8-4879-A1D5-73534B7BC416}"/>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21B2547-D58D-403E-8223-2AEF30563965}"/>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8689AF4-3F34-45D9-AF53-287C84CE9A3B}"/>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62" name="Rectangle 61">
              <a:extLst>
                <a:ext uri="{FF2B5EF4-FFF2-40B4-BE49-F238E27FC236}">
                  <a16:creationId xmlns:a16="http://schemas.microsoft.com/office/drawing/2014/main" id="{15810AF2-7AD7-48B8-81C4-DC884CBA2218}"/>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3" name="Rectangle 62">
              <a:extLst>
                <a:ext uri="{FF2B5EF4-FFF2-40B4-BE49-F238E27FC236}">
                  <a16:creationId xmlns:a16="http://schemas.microsoft.com/office/drawing/2014/main" id="{1F0A9375-04E8-4DD9-81C1-C9D19D1D50EF}"/>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4" name="Rectangle 63">
              <a:extLst>
                <a:ext uri="{FF2B5EF4-FFF2-40B4-BE49-F238E27FC236}">
                  <a16:creationId xmlns:a16="http://schemas.microsoft.com/office/drawing/2014/main" id="{29FF63B3-A126-4214-B5B6-B68622368794}"/>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65" name="Rectangle 64">
            <a:hlinkClick r:id="rId15" action="ppaction://hlinksldjump"/>
            <a:extLst>
              <a:ext uri="{FF2B5EF4-FFF2-40B4-BE49-F238E27FC236}">
                <a16:creationId xmlns:a16="http://schemas.microsoft.com/office/drawing/2014/main" id="{B26B14FC-A256-4304-8421-6AF498B7682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99912365"/>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p:txBody>
          <a:bodyPr/>
          <a:lstStyle/>
          <a:p>
            <a:r>
              <a:rPr lang="en-US" dirty="0"/>
              <a:t>Issues with Current Formulation</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39" name="Group 38">
            <a:extLst>
              <a:ext uri="{FF2B5EF4-FFF2-40B4-BE49-F238E27FC236}">
                <a16:creationId xmlns:a16="http://schemas.microsoft.com/office/drawing/2014/main" id="{057CD315-AEF0-4C83-B51B-4B2991031E68}"/>
              </a:ext>
            </a:extLst>
          </p:cNvPr>
          <p:cNvGrpSpPr/>
          <p:nvPr/>
        </p:nvGrpSpPr>
        <p:grpSpPr>
          <a:xfrm>
            <a:off x="7498249" y="2652629"/>
            <a:ext cx="5553139" cy="3604312"/>
            <a:chOff x="328377" y="2634344"/>
            <a:chExt cx="5553139" cy="3604312"/>
          </a:xfrm>
        </p:grpSpPr>
        <p:sp>
          <p:nvSpPr>
            <p:cNvPr id="40" name="Rectangle 39">
              <a:extLst>
                <a:ext uri="{FF2B5EF4-FFF2-40B4-BE49-F238E27FC236}">
                  <a16:creationId xmlns:a16="http://schemas.microsoft.com/office/drawing/2014/main" id="{508161EA-3D58-439C-A0CE-F6D9B99569C4}"/>
                </a:ext>
              </a:extLst>
            </p:cNvPr>
            <p:cNvSpPr/>
            <p:nvPr/>
          </p:nvSpPr>
          <p:spPr bwMode="auto">
            <a:xfrm>
              <a:off x="328377" y="2634344"/>
              <a:ext cx="2713820" cy="360431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5FF78A2D-40F2-4E49-9B80-44FED14C4470}"/>
                </a:ext>
              </a:extLst>
            </p:cNvPr>
            <p:cNvSpPr/>
            <p:nvPr/>
          </p:nvSpPr>
          <p:spPr bwMode="auto">
            <a:xfrm>
              <a:off x="3143444"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117CA029-25BE-465F-9BE1-0CCF6B4CA4DF}"/>
                </a:ext>
              </a:extLst>
            </p:cNvPr>
            <p:cNvSpPr/>
            <p:nvPr/>
          </p:nvSpPr>
          <p:spPr bwMode="auto">
            <a:xfrm>
              <a:off x="771402" y="2811582"/>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1</a:t>
              </a:r>
            </a:p>
          </p:txBody>
        </p:sp>
        <p:sp>
          <p:nvSpPr>
            <p:cNvPr id="43" name="Rectangle 42">
              <a:extLst>
                <a:ext uri="{FF2B5EF4-FFF2-40B4-BE49-F238E27FC236}">
                  <a16:creationId xmlns:a16="http://schemas.microsoft.com/office/drawing/2014/main" id="{78F89D3F-3CCB-4BE7-BA6E-3FC6A7E07591}"/>
                </a:ext>
              </a:extLst>
            </p:cNvPr>
            <p:cNvSpPr/>
            <p:nvPr/>
          </p:nvSpPr>
          <p:spPr bwMode="auto">
            <a:xfrm>
              <a:off x="3587283" y="2811581"/>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2</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FFEBFB-91E9-4FA9-9B0F-BFD83CB5E62F}"/>
                    </a:ext>
                  </a:extLst>
                </p:cNvPr>
                <p:cNvSpPr/>
                <p:nvPr/>
              </p:nvSpPr>
              <p:spPr bwMode="auto">
                <a:xfrm>
                  <a:off x="561251" y="34060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4" name="Rectangle 43">
                  <a:extLst>
                    <a:ext uri="{FF2B5EF4-FFF2-40B4-BE49-F238E27FC236}">
                      <a16:creationId xmlns:a16="http://schemas.microsoft.com/office/drawing/2014/main" id="{31FFEBFB-91E9-4FA9-9B0F-BFD83CB5E62F}"/>
                    </a:ext>
                  </a:extLst>
                </p:cNvPr>
                <p:cNvSpPr>
                  <a:spLocks noRot="1" noChangeAspect="1" noMove="1" noResize="1" noEditPoints="1" noAdjustHandles="1" noChangeArrowheads="1" noChangeShapeType="1" noTextEdit="1"/>
                </p:cNvSpPr>
                <p:nvPr/>
              </p:nvSpPr>
              <p:spPr bwMode="auto">
                <a:xfrm>
                  <a:off x="561251" y="3406088"/>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C686D0F-D5B2-4192-B723-BD6D06F47EB5}"/>
                    </a:ext>
                  </a:extLst>
                </p:cNvPr>
                <p:cNvSpPr/>
                <p:nvPr/>
              </p:nvSpPr>
              <p:spPr bwMode="auto">
                <a:xfrm>
                  <a:off x="2426690" y="34252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5" name="Rectangle 44">
                  <a:extLst>
                    <a:ext uri="{FF2B5EF4-FFF2-40B4-BE49-F238E27FC236}">
                      <a16:creationId xmlns:a16="http://schemas.microsoft.com/office/drawing/2014/main" id="{9C686D0F-D5B2-4192-B723-BD6D06F47EB5}"/>
                    </a:ext>
                  </a:extLst>
                </p:cNvPr>
                <p:cNvSpPr>
                  <a:spLocks noRot="1" noChangeAspect="1" noMove="1" noResize="1" noEditPoints="1" noAdjustHandles="1" noChangeArrowheads="1" noChangeShapeType="1" noTextEdit="1"/>
                </p:cNvSpPr>
                <p:nvPr/>
              </p:nvSpPr>
              <p:spPr bwMode="auto">
                <a:xfrm>
                  <a:off x="2426690" y="3425288"/>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DBEB181-4335-490A-88AE-487B3C0A3CE7}"/>
                    </a:ext>
                  </a:extLst>
                </p:cNvPr>
                <p:cNvSpPr/>
                <p:nvPr/>
              </p:nvSpPr>
              <p:spPr bwMode="auto">
                <a:xfrm>
                  <a:off x="1183064"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6" name="Rectangle 45">
                  <a:extLst>
                    <a:ext uri="{FF2B5EF4-FFF2-40B4-BE49-F238E27FC236}">
                      <a16:creationId xmlns:a16="http://schemas.microsoft.com/office/drawing/2014/main" id="{1DBEB181-4335-490A-88AE-487B3C0A3CE7}"/>
                    </a:ext>
                  </a:extLst>
                </p:cNvPr>
                <p:cNvSpPr>
                  <a:spLocks noRot="1" noChangeAspect="1" noMove="1" noResize="1" noEditPoints="1" noAdjustHandles="1" noChangeArrowheads="1" noChangeShapeType="1" noTextEdit="1"/>
                </p:cNvSpPr>
                <p:nvPr/>
              </p:nvSpPr>
              <p:spPr bwMode="auto">
                <a:xfrm>
                  <a:off x="1183064" y="3423021"/>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EC0EF16-075D-4A79-BC35-A84B6C631326}"/>
                    </a:ext>
                  </a:extLst>
                </p:cNvPr>
                <p:cNvSpPr/>
                <p:nvPr/>
              </p:nvSpPr>
              <p:spPr bwMode="auto">
                <a:xfrm>
                  <a:off x="1804877"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7" name="Rectangle 46">
                  <a:extLst>
                    <a:ext uri="{FF2B5EF4-FFF2-40B4-BE49-F238E27FC236}">
                      <a16:creationId xmlns:a16="http://schemas.microsoft.com/office/drawing/2014/main" id="{CEC0EF16-075D-4A79-BC35-A84B6C631326}"/>
                    </a:ext>
                  </a:extLst>
                </p:cNvPr>
                <p:cNvSpPr>
                  <a:spLocks noRot="1" noChangeAspect="1" noMove="1" noResize="1" noEditPoints="1" noAdjustHandles="1" noChangeArrowheads="1" noChangeShapeType="1" noTextEdit="1"/>
                </p:cNvSpPr>
                <p:nvPr/>
              </p:nvSpPr>
              <p:spPr bwMode="auto">
                <a:xfrm>
                  <a:off x="1804877" y="3423021"/>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5C11DAE-B280-410B-B158-7EFC22B116A2}"/>
                </a:ext>
              </a:extLst>
            </p:cNvPr>
            <p:cNvGrpSpPr/>
            <p:nvPr/>
          </p:nvGrpSpPr>
          <p:grpSpPr>
            <a:xfrm>
              <a:off x="3471110" y="3423019"/>
              <a:ext cx="2083226" cy="324207"/>
              <a:chOff x="3526153" y="3421478"/>
              <a:chExt cx="2083226" cy="324207"/>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41920C6-FFBC-4D55-875F-13AFDDCD11A5}"/>
                      </a:ext>
                    </a:extLst>
                  </p:cNvPr>
                  <p:cNvSpPr/>
                  <p:nvPr/>
                </p:nvSpPr>
                <p:spPr bwMode="auto">
                  <a:xfrm>
                    <a:off x="3526153" y="342147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1" name="Rectangle 50">
                    <a:extLst>
                      <a:ext uri="{FF2B5EF4-FFF2-40B4-BE49-F238E27FC236}">
                        <a16:creationId xmlns:a16="http://schemas.microsoft.com/office/drawing/2014/main" id="{D41920C6-FFBC-4D55-875F-13AFDDCD11A5}"/>
                      </a:ext>
                    </a:extLst>
                  </p:cNvPr>
                  <p:cNvSpPr>
                    <a:spLocks noRot="1" noChangeAspect="1" noMove="1" noResize="1" noEditPoints="1" noAdjustHandles="1" noChangeArrowheads="1" noChangeShapeType="1" noTextEdit="1"/>
                  </p:cNvSpPr>
                  <p:nvPr/>
                </p:nvSpPr>
                <p:spPr bwMode="auto">
                  <a:xfrm>
                    <a:off x="3526153" y="3421478"/>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A96B7A-CEA8-4880-8A36-4E0AF1098C9E}"/>
                      </a:ext>
                    </a:extLst>
                  </p:cNvPr>
                  <p:cNvSpPr/>
                  <p:nvPr/>
                </p:nvSpPr>
                <p:spPr bwMode="auto">
                  <a:xfrm>
                    <a:off x="4380692"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2" name="Rectangle 51">
                    <a:extLst>
                      <a:ext uri="{FF2B5EF4-FFF2-40B4-BE49-F238E27FC236}">
                        <a16:creationId xmlns:a16="http://schemas.microsoft.com/office/drawing/2014/main" id="{06A96B7A-CEA8-4880-8A36-4E0AF1098C9E}"/>
                      </a:ext>
                    </a:extLst>
                  </p:cNvPr>
                  <p:cNvSpPr>
                    <a:spLocks noRot="1" noChangeAspect="1" noMove="1" noResize="1" noEditPoints="1" noAdjustHandles="1" noChangeArrowheads="1" noChangeShapeType="1" noTextEdit="1"/>
                  </p:cNvSpPr>
                  <p:nvPr/>
                </p:nvSpPr>
                <p:spPr bwMode="auto">
                  <a:xfrm>
                    <a:off x="4380692" y="343841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2B38B75-D011-438B-8CEC-F5473ACCC950}"/>
                      </a:ext>
                    </a:extLst>
                  </p:cNvPr>
                  <p:cNvSpPr/>
                  <p:nvPr/>
                </p:nvSpPr>
                <p:spPr bwMode="auto">
                  <a:xfrm>
                    <a:off x="5241307"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3" name="Rectangle 52">
                    <a:extLst>
                      <a:ext uri="{FF2B5EF4-FFF2-40B4-BE49-F238E27FC236}">
                        <a16:creationId xmlns:a16="http://schemas.microsoft.com/office/drawing/2014/main" id="{62B38B75-D011-438B-8CEC-F5473ACCC950}"/>
                      </a:ext>
                    </a:extLst>
                  </p:cNvPr>
                  <p:cNvSpPr>
                    <a:spLocks noRot="1" noChangeAspect="1" noMove="1" noResize="1" noEditPoints="1" noAdjustHandles="1" noChangeArrowheads="1" noChangeShapeType="1" noTextEdit="1"/>
                  </p:cNvSpPr>
                  <p:nvPr/>
                </p:nvSpPr>
                <p:spPr bwMode="auto">
                  <a:xfrm>
                    <a:off x="5241307" y="3438411"/>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sp>
          <p:nvSpPr>
            <p:cNvPr id="49" name="Rectangle 48">
              <a:extLst>
                <a:ext uri="{FF2B5EF4-FFF2-40B4-BE49-F238E27FC236}">
                  <a16:creationId xmlns:a16="http://schemas.microsoft.com/office/drawing/2014/main" id="{7043CAD4-9D46-442F-89B7-74BF8BC89F72}"/>
                </a:ext>
              </a:extLst>
            </p:cNvPr>
            <p:cNvSpPr/>
            <p:nvPr/>
          </p:nvSpPr>
          <p:spPr bwMode="auto">
            <a:xfrm>
              <a:off x="436497"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Average Merit: 0.7125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0.5875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4</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0" name="Rectangle 49">
              <a:extLst>
                <a:ext uri="{FF2B5EF4-FFF2-40B4-BE49-F238E27FC236}">
                  <a16:creationId xmlns:a16="http://schemas.microsoft.com/office/drawing/2014/main" id="{47F4BB17-69C3-4B93-BD7B-AB5EB5E70265}"/>
                </a:ext>
              </a:extLst>
            </p:cNvPr>
            <p:cNvSpPr/>
            <p:nvPr/>
          </p:nvSpPr>
          <p:spPr bwMode="auto">
            <a:xfrm>
              <a:off x="3226485"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0.383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0.433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nvGrpSpPr>
          <p:cNvPr id="35" name="Group 34">
            <a:extLst>
              <a:ext uri="{FF2B5EF4-FFF2-40B4-BE49-F238E27FC236}">
                <a16:creationId xmlns:a16="http://schemas.microsoft.com/office/drawing/2014/main" id="{78653228-5A44-4EAE-A181-9D16A48BF7CC}"/>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019254C-3F66-4907-9A22-F9CCC39C8DA5}"/>
                    </a:ext>
                  </a:extLst>
                </p:cNvPr>
                <p:cNvSpPr/>
                <p:nvPr/>
              </p:nvSpPr>
              <p:spPr bwMode="auto">
                <a:xfrm>
                  <a:off x="9150009" y="3152775"/>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6" name="Rectangle 35">
                  <a:extLst>
                    <a:ext uri="{FF2B5EF4-FFF2-40B4-BE49-F238E27FC236}">
                      <a16:creationId xmlns:a16="http://schemas.microsoft.com/office/drawing/2014/main" id="{A019254C-3F66-4907-9A22-F9CCC39C8DA5}"/>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9"/>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8F4C9217-85E5-4F90-8205-B8B95A6365CB}"/>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1B3BCA3-D1C6-4876-8327-620FD934438A}"/>
                    </a:ext>
                  </a:extLst>
                </p:cNvPr>
                <p:cNvSpPr/>
                <p:nvPr/>
              </p:nvSpPr>
              <p:spPr bwMode="auto">
                <a:xfrm>
                  <a:off x="7063976"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8" name="Rectangle 37">
                  <a:extLst>
                    <a:ext uri="{FF2B5EF4-FFF2-40B4-BE49-F238E27FC236}">
                      <a16:creationId xmlns:a16="http://schemas.microsoft.com/office/drawing/2014/main" id="{71B3BCA3-D1C6-4876-8327-620FD934438A}"/>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10"/>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2CAE056-47DF-4961-B6F7-A301739466D7}"/>
                    </a:ext>
                  </a:extLst>
                </p:cNvPr>
                <p:cNvSpPr/>
                <p:nvPr/>
              </p:nvSpPr>
              <p:spPr bwMode="auto">
                <a:xfrm>
                  <a:off x="11236042"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4" name="Rectangle 53">
                  <a:extLst>
                    <a:ext uri="{FF2B5EF4-FFF2-40B4-BE49-F238E27FC236}">
                      <a16:creationId xmlns:a16="http://schemas.microsoft.com/office/drawing/2014/main" id="{52CAE056-47DF-4961-B6F7-A301739466D7}"/>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11"/>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EAE7A98-6E2E-4C18-B4AF-B3D7B6C10C79}"/>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56" name="Rectangle 55">
              <a:extLst>
                <a:ext uri="{FF2B5EF4-FFF2-40B4-BE49-F238E27FC236}">
                  <a16:creationId xmlns:a16="http://schemas.microsoft.com/office/drawing/2014/main" id="{77E6E373-6C73-4B2D-B7F8-AB4CB2CAE8CB}"/>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57" name="Rectangle 56">
              <a:extLst>
                <a:ext uri="{FF2B5EF4-FFF2-40B4-BE49-F238E27FC236}">
                  <a16:creationId xmlns:a16="http://schemas.microsoft.com/office/drawing/2014/main" id="{CF91299E-D362-4093-9ED2-0BB5CF537600}"/>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50589F-7E98-4770-AA7A-1B36D41759DB}"/>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561049-600C-45FC-BB47-B6125389B08F}"/>
                    </a:ext>
                  </a:extLst>
                </p:cNvPr>
                <p:cNvSpPr/>
                <p:nvPr/>
              </p:nvSpPr>
              <p:spPr bwMode="auto">
                <a:xfrm>
                  <a:off x="7062549" y="4645291"/>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9" name="Rectangle 58">
                  <a:extLst>
                    <a:ext uri="{FF2B5EF4-FFF2-40B4-BE49-F238E27FC236}">
                      <a16:creationId xmlns:a16="http://schemas.microsoft.com/office/drawing/2014/main" id="{88561049-600C-45FC-BB47-B6125389B08F}"/>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13"/>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21B2547-D58D-403E-8223-2AEF30563965}"/>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8689AF4-3F34-45D9-AF53-287C84CE9A3B}"/>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62" name="Rectangle 61">
              <a:extLst>
                <a:ext uri="{FF2B5EF4-FFF2-40B4-BE49-F238E27FC236}">
                  <a16:creationId xmlns:a16="http://schemas.microsoft.com/office/drawing/2014/main" id="{15810AF2-7AD7-48B8-81C4-DC884CBA2218}"/>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3" name="Rectangle 62">
              <a:extLst>
                <a:ext uri="{FF2B5EF4-FFF2-40B4-BE49-F238E27FC236}">
                  <a16:creationId xmlns:a16="http://schemas.microsoft.com/office/drawing/2014/main" id="{1F0A9375-04E8-4DD9-81C1-C9D19D1D50EF}"/>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4" name="Rectangle 63">
              <a:extLst>
                <a:ext uri="{FF2B5EF4-FFF2-40B4-BE49-F238E27FC236}">
                  <a16:creationId xmlns:a16="http://schemas.microsoft.com/office/drawing/2014/main" id="{29FF63B3-A126-4214-B5B6-B68622368794}"/>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65" name="Rectangle 64">
            <a:hlinkClick r:id="rId15" action="ppaction://hlinksldjump"/>
            <a:extLst>
              <a:ext uri="{FF2B5EF4-FFF2-40B4-BE49-F238E27FC236}">
                <a16:creationId xmlns:a16="http://schemas.microsoft.com/office/drawing/2014/main" id="{049AF2AD-9CC8-4AB1-9425-8377EBDDA1B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21596523"/>
      </p:ext>
    </p:extLst>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p:txBody>
          <a:bodyPr/>
          <a:lstStyle/>
          <a:p>
            <a:r>
              <a:rPr lang="en-US" dirty="0"/>
              <a:t>Issues with Current Formulation</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39" name="Group 38">
            <a:extLst>
              <a:ext uri="{FF2B5EF4-FFF2-40B4-BE49-F238E27FC236}">
                <a16:creationId xmlns:a16="http://schemas.microsoft.com/office/drawing/2014/main" id="{057CD315-AEF0-4C83-B51B-4B2991031E68}"/>
              </a:ext>
            </a:extLst>
          </p:cNvPr>
          <p:cNvGrpSpPr/>
          <p:nvPr/>
        </p:nvGrpSpPr>
        <p:grpSpPr>
          <a:xfrm>
            <a:off x="7498249" y="2652629"/>
            <a:ext cx="5553139" cy="3604312"/>
            <a:chOff x="328377" y="2634344"/>
            <a:chExt cx="5553139" cy="3604312"/>
          </a:xfrm>
        </p:grpSpPr>
        <p:sp>
          <p:nvSpPr>
            <p:cNvPr id="40" name="Rectangle 39">
              <a:extLst>
                <a:ext uri="{FF2B5EF4-FFF2-40B4-BE49-F238E27FC236}">
                  <a16:creationId xmlns:a16="http://schemas.microsoft.com/office/drawing/2014/main" id="{508161EA-3D58-439C-A0CE-F6D9B99569C4}"/>
                </a:ext>
              </a:extLst>
            </p:cNvPr>
            <p:cNvSpPr/>
            <p:nvPr/>
          </p:nvSpPr>
          <p:spPr bwMode="auto">
            <a:xfrm>
              <a:off x="328377" y="2634344"/>
              <a:ext cx="2713820" cy="360431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5FF78A2D-40F2-4E49-9B80-44FED14C4470}"/>
                </a:ext>
              </a:extLst>
            </p:cNvPr>
            <p:cNvSpPr/>
            <p:nvPr/>
          </p:nvSpPr>
          <p:spPr bwMode="auto">
            <a:xfrm>
              <a:off x="3143444"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117CA029-25BE-465F-9BE1-0CCF6B4CA4DF}"/>
                </a:ext>
              </a:extLst>
            </p:cNvPr>
            <p:cNvSpPr/>
            <p:nvPr/>
          </p:nvSpPr>
          <p:spPr bwMode="auto">
            <a:xfrm>
              <a:off x="771402" y="2811582"/>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1</a:t>
              </a:r>
            </a:p>
          </p:txBody>
        </p:sp>
        <p:sp>
          <p:nvSpPr>
            <p:cNvPr id="43" name="Rectangle 42">
              <a:extLst>
                <a:ext uri="{FF2B5EF4-FFF2-40B4-BE49-F238E27FC236}">
                  <a16:creationId xmlns:a16="http://schemas.microsoft.com/office/drawing/2014/main" id="{78F89D3F-3CCB-4BE7-BA6E-3FC6A7E07591}"/>
                </a:ext>
              </a:extLst>
            </p:cNvPr>
            <p:cNvSpPr/>
            <p:nvPr/>
          </p:nvSpPr>
          <p:spPr bwMode="auto">
            <a:xfrm>
              <a:off x="3587283" y="2811581"/>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2</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FFEBFB-91E9-4FA9-9B0F-BFD83CB5E62F}"/>
                    </a:ext>
                  </a:extLst>
                </p:cNvPr>
                <p:cNvSpPr/>
                <p:nvPr/>
              </p:nvSpPr>
              <p:spPr bwMode="auto">
                <a:xfrm>
                  <a:off x="561251" y="34060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4" name="Rectangle 43">
                  <a:extLst>
                    <a:ext uri="{FF2B5EF4-FFF2-40B4-BE49-F238E27FC236}">
                      <a16:creationId xmlns:a16="http://schemas.microsoft.com/office/drawing/2014/main" id="{31FFEBFB-91E9-4FA9-9B0F-BFD83CB5E62F}"/>
                    </a:ext>
                  </a:extLst>
                </p:cNvPr>
                <p:cNvSpPr>
                  <a:spLocks noRot="1" noChangeAspect="1" noMove="1" noResize="1" noEditPoints="1" noAdjustHandles="1" noChangeArrowheads="1" noChangeShapeType="1" noTextEdit="1"/>
                </p:cNvSpPr>
                <p:nvPr/>
              </p:nvSpPr>
              <p:spPr bwMode="auto">
                <a:xfrm>
                  <a:off x="561251" y="3406088"/>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C686D0F-D5B2-4192-B723-BD6D06F47EB5}"/>
                    </a:ext>
                  </a:extLst>
                </p:cNvPr>
                <p:cNvSpPr/>
                <p:nvPr/>
              </p:nvSpPr>
              <p:spPr bwMode="auto">
                <a:xfrm>
                  <a:off x="2426690" y="34252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5" name="Rectangle 44">
                  <a:extLst>
                    <a:ext uri="{FF2B5EF4-FFF2-40B4-BE49-F238E27FC236}">
                      <a16:creationId xmlns:a16="http://schemas.microsoft.com/office/drawing/2014/main" id="{9C686D0F-D5B2-4192-B723-BD6D06F47EB5}"/>
                    </a:ext>
                  </a:extLst>
                </p:cNvPr>
                <p:cNvSpPr>
                  <a:spLocks noRot="1" noChangeAspect="1" noMove="1" noResize="1" noEditPoints="1" noAdjustHandles="1" noChangeArrowheads="1" noChangeShapeType="1" noTextEdit="1"/>
                </p:cNvSpPr>
                <p:nvPr/>
              </p:nvSpPr>
              <p:spPr bwMode="auto">
                <a:xfrm>
                  <a:off x="2426690" y="3425288"/>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DBEB181-4335-490A-88AE-487B3C0A3CE7}"/>
                    </a:ext>
                  </a:extLst>
                </p:cNvPr>
                <p:cNvSpPr/>
                <p:nvPr/>
              </p:nvSpPr>
              <p:spPr bwMode="auto">
                <a:xfrm>
                  <a:off x="1183064"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6" name="Rectangle 45">
                  <a:extLst>
                    <a:ext uri="{FF2B5EF4-FFF2-40B4-BE49-F238E27FC236}">
                      <a16:creationId xmlns:a16="http://schemas.microsoft.com/office/drawing/2014/main" id="{1DBEB181-4335-490A-88AE-487B3C0A3CE7}"/>
                    </a:ext>
                  </a:extLst>
                </p:cNvPr>
                <p:cNvSpPr>
                  <a:spLocks noRot="1" noChangeAspect="1" noMove="1" noResize="1" noEditPoints="1" noAdjustHandles="1" noChangeArrowheads="1" noChangeShapeType="1" noTextEdit="1"/>
                </p:cNvSpPr>
                <p:nvPr/>
              </p:nvSpPr>
              <p:spPr bwMode="auto">
                <a:xfrm>
                  <a:off x="1183064" y="3423021"/>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EC0EF16-075D-4A79-BC35-A84B6C631326}"/>
                    </a:ext>
                  </a:extLst>
                </p:cNvPr>
                <p:cNvSpPr/>
                <p:nvPr/>
              </p:nvSpPr>
              <p:spPr bwMode="auto">
                <a:xfrm>
                  <a:off x="1804877"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7" name="Rectangle 46">
                  <a:extLst>
                    <a:ext uri="{FF2B5EF4-FFF2-40B4-BE49-F238E27FC236}">
                      <a16:creationId xmlns:a16="http://schemas.microsoft.com/office/drawing/2014/main" id="{CEC0EF16-075D-4A79-BC35-A84B6C631326}"/>
                    </a:ext>
                  </a:extLst>
                </p:cNvPr>
                <p:cNvSpPr>
                  <a:spLocks noRot="1" noChangeAspect="1" noMove="1" noResize="1" noEditPoints="1" noAdjustHandles="1" noChangeArrowheads="1" noChangeShapeType="1" noTextEdit="1"/>
                </p:cNvSpPr>
                <p:nvPr/>
              </p:nvSpPr>
              <p:spPr bwMode="auto">
                <a:xfrm>
                  <a:off x="1804877" y="3423021"/>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5C11DAE-B280-410B-B158-7EFC22B116A2}"/>
                </a:ext>
              </a:extLst>
            </p:cNvPr>
            <p:cNvGrpSpPr/>
            <p:nvPr/>
          </p:nvGrpSpPr>
          <p:grpSpPr>
            <a:xfrm>
              <a:off x="3471110" y="3423019"/>
              <a:ext cx="2083226" cy="324207"/>
              <a:chOff x="3526153" y="3421478"/>
              <a:chExt cx="2083226" cy="324207"/>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41920C6-FFBC-4D55-875F-13AFDDCD11A5}"/>
                      </a:ext>
                    </a:extLst>
                  </p:cNvPr>
                  <p:cNvSpPr/>
                  <p:nvPr/>
                </p:nvSpPr>
                <p:spPr bwMode="auto">
                  <a:xfrm>
                    <a:off x="3526153" y="342147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1" name="Rectangle 50">
                    <a:extLst>
                      <a:ext uri="{FF2B5EF4-FFF2-40B4-BE49-F238E27FC236}">
                        <a16:creationId xmlns:a16="http://schemas.microsoft.com/office/drawing/2014/main" id="{D41920C6-FFBC-4D55-875F-13AFDDCD11A5}"/>
                      </a:ext>
                    </a:extLst>
                  </p:cNvPr>
                  <p:cNvSpPr>
                    <a:spLocks noRot="1" noChangeAspect="1" noMove="1" noResize="1" noEditPoints="1" noAdjustHandles="1" noChangeArrowheads="1" noChangeShapeType="1" noTextEdit="1"/>
                  </p:cNvSpPr>
                  <p:nvPr/>
                </p:nvSpPr>
                <p:spPr bwMode="auto">
                  <a:xfrm>
                    <a:off x="3526153" y="3421478"/>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A96B7A-CEA8-4880-8A36-4E0AF1098C9E}"/>
                      </a:ext>
                    </a:extLst>
                  </p:cNvPr>
                  <p:cNvSpPr/>
                  <p:nvPr/>
                </p:nvSpPr>
                <p:spPr bwMode="auto">
                  <a:xfrm>
                    <a:off x="4380692"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2" name="Rectangle 51">
                    <a:extLst>
                      <a:ext uri="{FF2B5EF4-FFF2-40B4-BE49-F238E27FC236}">
                        <a16:creationId xmlns:a16="http://schemas.microsoft.com/office/drawing/2014/main" id="{06A96B7A-CEA8-4880-8A36-4E0AF1098C9E}"/>
                      </a:ext>
                    </a:extLst>
                  </p:cNvPr>
                  <p:cNvSpPr>
                    <a:spLocks noRot="1" noChangeAspect="1" noMove="1" noResize="1" noEditPoints="1" noAdjustHandles="1" noChangeArrowheads="1" noChangeShapeType="1" noTextEdit="1"/>
                  </p:cNvSpPr>
                  <p:nvPr/>
                </p:nvSpPr>
                <p:spPr bwMode="auto">
                  <a:xfrm>
                    <a:off x="4380692" y="343841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2B38B75-D011-438B-8CEC-F5473ACCC950}"/>
                      </a:ext>
                    </a:extLst>
                  </p:cNvPr>
                  <p:cNvSpPr/>
                  <p:nvPr/>
                </p:nvSpPr>
                <p:spPr bwMode="auto">
                  <a:xfrm>
                    <a:off x="5241307"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3" name="Rectangle 52">
                    <a:extLst>
                      <a:ext uri="{FF2B5EF4-FFF2-40B4-BE49-F238E27FC236}">
                        <a16:creationId xmlns:a16="http://schemas.microsoft.com/office/drawing/2014/main" id="{62B38B75-D011-438B-8CEC-F5473ACCC950}"/>
                      </a:ext>
                    </a:extLst>
                  </p:cNvPr>
                  <p:cNvSpPr>
                    <a:spLocks noRot="1" noChangeAspect="1" noMove="1" noResize="1" noEditPoints="1" noAdjustHandles="1" noChangeArrowheads="1" noChangeShapeType="1" noTextEdit="1"/>
                  </p:cNvSpPr>
                  <p:nvPr/>
                </p:nvSpPr>
                <p:spPr bwMode="auto">
                  <a:xfrm>
                    <a:off x="5241307" y="3438411"/>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sp>
          <p:nvSpPr>
            <p:cNvPr id="49" name="Rectangle 48">
              <a:extLst>
                <a:ext uri="{FF2B5EF4-FFF2-40B4-BE49-F238E27FC236}">
                  <a16:creationId xmlns:a16="http://schemas.microsoft.com/office/drawing/2014/main" id="{7043CAD4-9D46-442F-89B7-74BF8BC89F72}"/>
                </a:ext>
              </a:extLst>
            </p:cNvPr>
            <p:cNvSpPr/>
            <p:nvPr/>
          </p:nvSpPr>
          <p:spPr bwMode="auto">
            <a:xfrm>
              <a:off x="436497"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0.7125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rgbClr val="FF0000"/>
                  </a:solidFill>
                </a:rPr>
                <a:t>USAFA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0.5875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4</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0" name="Rectangle 49">
              <a:extLst>
                <a:ext uri="{FF2B5EF4-FFF2-40B4-BE49-F238E27FC236}">
                  <a16:creationId xmlns:a16="http://schemas.microsoft.com/office/drawing/2014/main" id="{47F4BB17-69C3-4B93-BD7B-AB5EB5E70265}"/>
                </a:ext>
              </a:extLst>
            </p:cNvPr>
            <p:cNvSpPr/>
            <p:nvPr/>
          </p:nvSpPr>
          <p:spPr bwMode="auto">
            <a:xfrm>
              <a:off x="3226485"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0.383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0.433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nvGrpSpPr>
          <p:cNvPr id="35" name="Group 34">
            <a:extLst>
              <a:ext uri="{FF2B5EF4-FFF2-40B4-BE49-F238E27FC236}">
                <a16:creationId xmlns:a16="http://schemas.microsoft.com/office/drawing/2014/main" id="{78653228-5A44-4EAE-A181-9D16A48BF7CC}"/>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019254C-3F66-4907-9A22-F9CCC39C8DA5}"/>
                    </a:ext>
                  </a:extLst>
                </p:cNvPr>
                <p:cNvSpPr/>
                <p:nvPr/>
              </p:nvSpPr>
              <p:spPr bwMode="auto">
                <a:xfrm>
                  <a:off x="9150009" y="3152775"/>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6" name="Rectangle 35">
                  <a:extLst>
                    <a:ext uri="{FF2B5EF4-FFF2-40B4-BE49-F238E27FC236}">
                      <a16:creationId xmlns:a16="http://schemas.microsoft.com/office/drawing/2014/main" id="{A019254C-3F66-4907-9A22-F9CCC39C8DA5}"/>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9"/>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8F4C9217-85E5-4F90-8205-B8B95A6365CB}"/>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1B3BCA3-D1C6-4876-8327-620FD934438A}"/>
                    </a:ext>
                  </a:extLst>
                </p:cNvPr>
                <p:cNvSpPr/>
                <p:nvPr/>
              </p:nvSpPr>
              <p:spPr bwMode="auto">
                <a:xfrm>
                  <a:off x="7063976"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8" name="Rectangle 37">
                  <a:extLst>
                    <a:ext uri="{FF2B5EF4-FFF2-40B4-BE49-F238E27FC236}">
                      <a16:creationId xmlns:a16="http://schemas.microsoft.com/office/drawing/2014/main" id="{71B3BCA3-D1C6-4876-8327-620FD934438A}"/>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10"/>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2CAE056-47DF-4961-B6F7-A301739466D7}"/>
                    </a:ext>
                  </a:extLst>
                </p:cNvPr>
                <p:cNvSpPr/>
                <p:nvPr/>
              </p:nvSpPr>
              <p:spPr bwMode="auto">
                <a:xfrm>
                  <a:off x="11236042"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4" name="Rectangle 53">
                  <a:extLst>
                    <a:ext uri="{FF2B5EF4-FFF2-40B4-BE49-F238E27FC236}">
                      <a16:creationId xmlns:a16="http://schemas.microsoft.com/office/drawing/2014/main" id="{52CAE056-47DF-4961-B6F7-A301739466D7}"/>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11"/>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EAE7A98-6E2E-4C18-B4AF-B3D7B6C10C79}"/>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ROTC</a:t>
              </a:r>
            </a:p>
          </p:txBody>
        </p:sp>
        <p:sp>
          <p:nvSpPr>
            <p:cNvPr id="56" name="Rectangle 55">
              <a:extLst>
                <a:ext uri="{FF2B5EF4-FFF2-40B4-BE49-F238E27FC236}">
                  <a16:creationId xmlns:a16="http://schemas.microsoft.com/office/drawing/2014/main" id="{77E6E373-6C73-4B2D-B7F8-AB4CB2CAE8CB}"/>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USAFA</a:t>
              </a:r>
            </a:p>
          </p:txBody>
        </p:sp>
        <p:sp>
          <p:nvSpPr>
            <p:cNvPr id="57" name="Rectangle 56">
              <a:extLst>
                <a:ext uri="{FF2B5EF4-FFF2-40B4-BE49-F238E27FC236}">
                  <a16:creationId xmlns:a16="http://schemas.microsoft.com/office/drawing/2014/main" id="{CF91299E-D362-4093-9ED2-0BB5CF537600}"/>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ROTC</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50589F-7E98-4770-AA7A-1B36D41759DB}"/>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561049-600C-45FC-BB47-B6125389B08F}"/>
                    </a:ext>
                  </a:extLst>
                </p:cNvPr>
                <p:cNvSpPr/>
                <p:nvPr/>
              </p:nvSpPr>
              <p:spPr bwMode="auto">
                <a:xfrm>
                  <a:off x="7062549" y="4645291"/>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9" name="Rectangle 58">
                  <a:extLst>
                    <a:ext uri="{FF2B5EF4-FFF2-40B4-BE49-F238E27FC236}">
                      <a16:creationId xmlns:a16="http://schemas.microsoft.com/office/drawing/2014/main" id="{88561049-600C-45FC-BB47-B6125389B08F}"/>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13"/>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21B2547-D58D-403E-8223-2AEF30563965}"/>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8689AF4-3F34-45D9-AF53-287C84CE9A3B}"/>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62" name="Rectangle 61">
              <a:extLst>
                <a:ext uri="{FF2B5EF4-FFF2-40B4-BE49-F238E27FC236}">
                  <a16:creationId xmlns:a16="http://schemas.microsoft.com/office/drawing/2014/main" id="{15810AF2-7AD7-48B8-81C4-DC884CBA2218}"/>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ROTC</a:t>
              </a:r>
            </a:p>
          </p:txBody>
        </p:sp>
        <p:sp>
          <p:nvSpPr>
            <p:cNvPr id="63" name="Rectangle 62">
              <a:extLst>
                <a:ext uri="{FF2B5EF4-FFF2-40B4-BE49-F238E27FC236}">
                  <a16:creationId xmlns:a16="http://schemas.microsoft.com/office/drawing/2014/main" id="{1F0A9375-04E8-4DD9-81C1-C9D19D1D50EF}"/>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4" name="Rectangle 63">
              <a:extLst>
                <a:ext uri="{FF2B5EF4-FFF2-40B4-BE49-F238E27FC236}">
                  <a16:creationId xmlns:a16="http://schemas.microsoft.com/office/drawing/2014/main" id="{29FF63B3-A126-4214-B5B6-B68622368794}"/>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65" name="Rectangle 64">
            <a:hlinkClick r:id="rId15" action="ppaction://hlinksldjump"/>
            <a:extLst>
              <a:ext uri="{FF2B5EF4-FFF2-40B4-BE49-F238E27FC236}">
                <a16:creationId xmlns:a16="http://schemas.microsoft.com/office/drawing/2014/main" id="{40995B84-AF98-4FFE-B79D-EF0B883F076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40758530"/>
      </p:ext>
    </p:extLst>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a:xfrm>
            <a:off x="573882" y="1440329"/>
            <a:ext cx="12346051" cy="5546165"/>
          </a:xfrm>
        </p:spPr>
        <p:txBody>
          <a:bodyPr/>
          <a:lstStyle/>
          <a:p>
            <a:r>
              <a:rPr lang="en-US" dirty="0"/>
              <a:t>Issues with Current Formulation </a:t>
            </a:r>
          </a:p>
          <a:p>
            <a:pPr lvl="1"/>
            <a:r>
              <a:rPr lang="en-US" dirty="0">
                <a:cs typeface="Arial"/>
              </a:rPr>
              <a:t>USAFA Proportion  and Average Merit constraints are not accurate</a:t>
            </a:r>
          </a:p>
          <a:p>
            <a:pPr lvl="1"/>
            <a:endParaRPr lang="en-US" dirty="0">
              <a:cs typeface="Arial"/>
            </a:endParaRPr>
          </a:p>
          <a:p>
            <a:pPr lvl="1"/>
            <a:endParaRPr lang="en-US" dirty="0">
              <a:cs typeface="Arial"/>
            </a:endParaRPr>
          </a:p>
          <a:p>
            <a:pPr lvl="1"/>
            <a:endParaRPr lang="en-US" dirty="0">
              <a:cs typeface="Arial"/>
            </a:endParaRPr>
          </a:p>
          <a:p>
            <a:pPr lvl="1"/>
            <a:r>
              <a:rPr lang="en-US" dirty="0">
                <a:solidFill>
                  <a:schemeClr val="bg2">
                    <a:lumMod val="60000"/>
                    <a:lumOff val="40000"/>
                  </a:schemeClr>
                </a:solidFill>
                <a:cs typeface="Arial"/>
              </a:rPr>
              <a:t>The denominator should be replaced with the sum of all cadets assigned to the AFSC, not the target number of assigned cadets for the AFSC </a:t>
            </a:r>
          </a:p>
          <a:p>
            <a:pPr lvl="1"/>
            <a:endParaRPr lang="en-US" dirty="0">
              <a:cs typeface="Arial"/>
            </a:endParaRPr>
          </a:p>
          <a:p>
            <a:pPr lvl="1"/>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27" name="Picture 26">
            <a:extLst>
              <a:ext uri="{FF2B5EF4-FFF2-40B4-BE49-F238E27FC236}">
                <a16:creationId xmlns:a16="http://schemas.microsoft.com/office/drawing/2014/main" id="{E59A5864-446D-4A73-B940-8D50CA1F0DE2}"/>
              </a:ext>
            </a:extLst>
          </p:cNvPr>
          <p:cNvPicPr>
            <a:picLocks noChangeAspect="1"/>
          </p:cNvPicPr>
          <p:nvPr/>
        </p:nvPicPr>
        <p:blipFill rotWithShape="1">
          <a:blip r:embed="rId2"/>
          <a:srcRect l="13987" t="12716" r="12225" b="65973"/>
          <a:stretch/>
        </p:blipFill>
        <p:spPr>
          <a:xfrm>
            <a:off x="573817" y="2533490"/>
            <a:ext cx="5705856" cy="892639"/>
          </a:xfrm>
          <a:prstGeom prst="rect">
            <a:avLst/>
          </a:prstGeom>
        </p:spPr>
      </p:pic>
      <p:pic>
        <p:nvPicPr>
          <p:cNvPr id="29" name="Picture 28">
            <a:extLst>
              <a:ext uri="{FF2B5EF4-FFF2-40B4-BE49-F238E27FC236}">
                <a16:creationId xmlns:a16="http://schemas.microsoft.com/office/drawing/2014/main" id="{7E76CFB0-B8BF-4779-AF7F-B5C2D47FF502}"/>
              </a:ext>
            </a:extLst>
          </p:cNvPr>
          <p:cNvPicPr>
            <a:picLocks noChangeAspect="1"/>
          </p:cNvPicPr>
          <p:nvPr/>
        </p:nvPicPr>
        <p:blipFill rotWithShape="1">
          <a:blip r:embed="rId2"/>
          <a:srcRect l="13987" t="53894" r="12225" b="24795"/>
          <a:stretch/>
        </p:blipFill>
        <p:spPr>
          <a:xfrm>
            <a:off x="7217429" y="2537083"/>
            <a:ext cx="5702439" cy="892105"/>
          </a:xfrm>
          <a:prstGeom prst="rect">
            <a:avLst/>
          </a:prstGeom>
        </p:spPr>
      </p:pic>
      <p:sp>
        <p:nvSpPr>
          <p:cNvPr id="6" name="Rectangle 5">
            <a:hlinkClick r:id="rId3" action="ppaction://hlinksldjump"/>
            <a:extLst>
              <a:ext uri="{FF2B5EF4-FFF2-40B4-BE49-F238E27FC236}">
                <a16:creationId xmlns:a16="http://schemas.microsoft.com/office/drawing/2014/main" id="{DEAB29B6-4662-4291-BE66-EB434F3B624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59228958"/>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Modeling Techniques</a:t>
            </a:r>
          </a:p>
          <a:p>
            <a:r>
              <a:rPr lang="en-US" dirty="0"/>
              <a:t>Original Methodology</a:t>
            </a:r>
          </a:p>
          <a:p>
            <a:r>
              <a:rPr lang="en-US" dirty="0"/>
              <a:t>New Approach</a:t>
            </a:r>
          </a:p>
          <a:p>
            <a:r>
              <a:rPr lang="en-US" dirty="0">
                <a:solidFill>
                  <a:schemeClr val="bg2">
                    <a:lumMod val="60000"/>
                    <a:lumOff val="40000"/>
                  </a:schemeClr>
                </a:solidFill>
              </a:rPr>
              <a:t>Solution Methods</a:t>
            </a:r>
          </a:p>
          <a:p>
            <a:r>
              <a:rPr lang="en-US" dirty="0">
                <a:solidFill>
                  <a:schemeClr val="bg2">
                    <a:lumMod val="60000"/>
                    <a:lumOff val="40000"/>
                  </a:schemeClr>
                </a:solidFill>
              </a:rPr>
              <a:t>Model Comparison</a:t>
            </a:r>
          </a:p>
          <a:p>
            <a:r>
              <a:rPr lang="en-US" dirty="0">
                <a:solidFill>
                  <a:schemeClr val="bg2">
                    <a:lumMod val="60000"/>
                    <a:lumOff val="40000"/>
                  </a:schemeClr>
                </a:solidFill>
              </a:rPr>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6DB2DCE1-F384-4144-889F-F7158E6996F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94393925"/>
      </p:ext>
    </p:ext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a:xfrm>
            <a:off x="573882" y="1440329"/>
            <a:ext cx="12346051" cy="5546165"/>
          </a:xfrm>
        </p:spPr>
        <p:txBody>
          <a:bodyPr/>
          <a:lstStyle/>
          <a:p>
            <a:r>
              <a:rPr lang="en-US" dirty="0"/>
              <a:t>Issues with Current Formulation </a:t>
            </a:r>
          </a:p>
          <a:p>
            <a:pPr lvl="1"/>
            <a:r>
              <a:rPr lang="en-US" dirty="0">
                <a:cs typeface="Arial"/>
              </a:rPr>
              <a:t>USAFA Proportion  and Average Merit constraints are not accurate</a:t>
            </a:r>
          </a:p>
          <a:p>
            <a:pPr lvl="1"/>
            <a:endParaRPr lang="en-US" dirty="0">
              <a:cs typeface="Arial"/>
            </a:endParaRPr>
          </a:p>
          <a:p>
            <a:pPr lvl="1"/>
            <a:endParaRPr lang="en-US" dirty="0">
              <a:cs typeface="Arial"/>
            </a:endParaRPr>
          </a:p>
          <a:p>
            <a:pPr lvl="1"/>
            <a:endParaRPr lang="en-US" dirty="0">
              <a:cs typeface="Arial"/>
            </a:endParaRPr>
          </a:p>
          <a:p>
            <a:pPr lvl="1"/>
            <a:r>
              <a:rPr lang="en-US" dirty="0">
                <a:solidFill>
                  <a:schemeClr val="bg2">
                    <a:lumMod val="60000"/>
                    <a:lumOff val="40000"/>
                  </a:schemeClr>
                </a:solidFill>
                <a:cs typeface="Arial"/>
              </a:rPr>
              <a:t>The denominator should be replaced with the sum of all cadets assigned to the AFSC, not the target number of assigned cadets for the AFSC</a:t>
            </a: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27" name="Picture 26">
            <a:extLst>
              <a:ext uri="{FF2B5EF4-FFF2-40B4-BE49-F238E27FC236}">
                <a16:creationId xmlns:a16="http://schemas.microsoft.com/office/drawing/2014/main" id="{E59A5864-446D-4A73-B940-8D50CA1F0DE2}"/>
              </a:ext>
            </a:extLst>
          </p:cNvPr>
          <p:cNvPicPr>
            <a:picLocks noChangeAspect="1"/>
          </p:cNvPicPr>
          <p:nvPr/>
        </p:nvPicPr>
        <p:blipFill rotWithShape="1">
          <a:blip r:embed="rId2"/>
          <a:srcRect l="13987" t="12716" r="12225" b="65973"/>
          <a:stretch/>
        </p:blipFill>
        <p:spPr>
          <a:xfrm>
            <a:off x="573817" y="2533490"/>
            <a:ext cx="5705856" cy="892639"/>
          </a:xfrm>
          <a:prstGeom prst="rect">
            <a:avLst/>
          </a:prstGeom>
        </p:spPr>
      </p:pic>
      <p:pic>
        <p:nvPicPr>
          <p:cNvPr id="29" name="Picture 28">
            <a:extLst>
              <a:ext uri="{FF2B5EF4-FFF2-40B4-BE49-F238E27FC236}">
                <a16:creationId xmlns:a16="http://schemas.microsoft.com/office/drawing/2014/main" id="{7E76CFB0-B8BF-4779-AF7F-B5C2D47FF502}"/>
              </a:ext>
            </a:extLst>
          </p:cNvPr>
          <p:cNvPicPr>
            <a:picLocks noChangeAspect="1"/>
          </p:cNvPicPr>
          <p:nvPr/>
        </p:nvPicPr>
        <p:blipFill rotWithShape="1">
          <a:blip r:embed="rId2"/>
          <a:srcRect l="13987" t="53894" r="12225" b="24795"/>
          <a:stretch/>
        </p:blipFill>
        <p:spPr>
          <a:xfrm>
            <a:off x="7217429" y="2537083"/>
            <a:ext cx="5702439" cy="892105"/>
          </a:xfrm>
          <a:prstGeom prst="rect">
            <a:avLst/>
          </a:prstGeom>
        </p:spPr>
      </p:pic>
      <p:sp>
        <p:nvSpPr>
          <p:cNvPr id="4" name="Oval 3">
            <a:extLst>
              <a:ext uri="{FF2B5EF4-FFF2-40B4-BE49-F238E27FC236}">
                <a16:creationId xmlns:a16="http://schemas.microsoft.com/office/drawing/2014/main" id="{D051E5D5-2601-4EA9-B720-BE16C8D5B0CC}"/>
              </a:ext>
            </a:extLst>
          </p:cNvPr>
          <p:cNvSpPr/>
          <p:nvPr/>
        </p:nvSpPr>
        <p:spPr bwMode="auto">
          <a:xfrm>
            <a:off x="2006735" y="2860489"/>
            <a:ext cx="1420010" cy="61578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7CC983C2-36EE-44B2-A787-6B7AC07BEBEA}"/>
              </a:ext>
            </a:extLst>
          </p:cNvPr>
          <p:cNvSpPr/>
          <p:nvPr/>
        </p:nvSpPr>
        <p:spPr bwMode="auto">
          <a:xfrm>
            <a:off x="8814445" y="2860489"/>
            <a:ext cx="1420010" cy="61578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Rectangle 7">
            <a:hlinkClick r:id="rId3" action="ppaction://hlinksldjump"/>
            <a:extLst>
              <a:ext uri="{FF2B5EF4-FFF2-40B4-BE49-F238E27FC236}">
                <a16:creationId xmlns:a16="http://schemas.microsoft.com/office/drawing/2014/main" id="{A4C4BD7A-43D1-4167-B3D8-7D22E3EBCAE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60664053"/>
      </p:ext>
    </p:extLst>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a:xfrm>
            <a:off x="573882" y="1440329"/>
            <a:ext cx="12346051" cy="5546165"/>
          </a:xfrm>
        </p:spPr>
        <p:txBody>
          <a:bodyPr/>
          <a:lstStyle/>
          <a:p>
            <a:r>
              <a:rPr lang="en-US" dirty="0"/>
              <a:t>Issues with Current Formulation </a:t>
            </a:r>
          </a:p>
          <a:p>
            <a:pPr lvl="1"/>
            <a:r>
              <a:rPr lang="en-US" dirty="0">
                <a:cs typeface="Arial"/>
              </a:rPr>
              <a:t>USAFA Proportion  and Average Merit constraints are not accurate</a:t>
            </a:r>
          </a:p>
          <a:p>
            <a:pPr lvl="1"/>
            <a:endParaRPr lang="en-US" dirty="0">
              <a:cs typeface="Arial"/>
            </a:endParaRPr>
          </a:p>
          <a:p>
            <a:pPr lvl="1"/>
            <a:endParaRPr lang="en-US" dirty="0">
              <a:cs typeface="Arial"/>
            </a:endParaRPr>
          </a:p>
          <a:p>
            <a:pPr lvl="1"/>
            <a:endParaRPr lang="en-US" dirty="0">
              <a:cs typeface="Arial"/>
            </a:endParaRPr>
          </a:p>
          <a:p>
            <a:pPr lvl="1"/>
            <a:r>
              <a:rPr lang="en-US" dirty="0">
                <a:cs typeface="Arial"/>
              </a:rPr>
              <a:t>The denominator should be replaced with the sum of all cadets assigned to the AFSC, not the target number of assigned cadets for the AFSC </a:t>
            </a:r>
          </a:p>
          <a:p>
            <a:pPr lvl="1"/>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C9388D2F-30E0-4717-AAC4-383D9BBC2AB9}"/>
              </a:ext>
            </a:extLst>
          </p:cNvPr>
          <p:cNvPicPr>
            <a:picLocks noChangeAspect="1"/>
          </p:cNvPicPr>
          <p:nvPr/>
        </p:nvPicPr>
        <p:blipFill rotWithShape="1">
          <a:blip r:embed="rId2"/>
          <a:srcRect l="13987" t="73761" r="12225" b="4928"/>
          <a:stretch/>
        </p:blipFill>
        <p:spPr>
          <a:xfrm>
            <a:off x="7214012" y="4758461"/>
            <a:ext cx="5705856" cy="892639"/>
          </a:xfrm>
          <a:prstGeom prst="rect">
            <a:avLst/>
          </a:prstGeom>
        </p:spPr>
      </p:pic>
      <p:pic>
        <p:nvPicPr>
          <p:cNvPr id="27" name="Picture 26">
            <a:extLst>
              <a:ext uri="{FF2B5EF4-FFF2-40B4-BE49-F238E27FC236}">
                <a16:creationId xmlns:a16="http://schemas.microsoft.com/office/drawing/2014/main" id="{E59A5864-446D-4A73-B940-8D50CA1F0DE2}"/>
              </a:ext>
            </a:extLst>
          </p:cNvPr>
          <p:cNvPicPr>
            <a:picLocks noChangeAspect="1"/>
          </p:cNvPicPr>
          <p:nvPr/>
        </p:nvPicPr>
        <p:blipFill rotWithShape="1">
          <a:blip r:embed="rId2">
            <a:alphaModFix/>
          </a:blip>
          <a:srcRect l="13987" t="12716" r="12225" b="65973"/>
          <a:stretch/>
        </p:blipFill>
        <p:spPr>
          <a:xfrm>
            <a:off x="573817" y="2533490"/>
            <a:ext cx="5705856" cy="892639"/>
          </a:xfrm>
          <a:prstGeom prst="rect">
            <a:avLst/>
          </a:prstGeom>
        </p:spPr>
      </p:pic>
      <p:pic>
        <p:nvPicPr>
          <p:cNvPr id="28" name="Picture 27">
            <a:extLst>
              <a:ext uri="{FF2B5EF4-FFF2-40B4-BE49-F238E27FC236}">
                <a16:creationId xmlns:a16="http://schemas.microsoft.com/office/drawing/2014/main" id="{775A5AC9-DD05-4386-9FD1-971700880F84}"/>
              </a:ext>
            </a:extLst>
          </p:cNvPr>
          <p:cNvPicPr>
            <a:picLocks noChangeAspect="1"/>
          </p:cNvPicPr>
          <p:nvPr/>
        </p:nvPicPr>
        <p:blipFill rotWithShape="1">
          <a:blip r:embed="rId2"/>
          <a:srcRect l="13987" t="33820" r="12225" b="44868"/>
          <a:stretch/>
        </p:blipFill>
        <p:spPr>
          <a:xfrm>
            <a:off x="573817" y="4758462"/>
            <a:ext cx="5705856" cy="892639"/>
          </a:xfrm>
          <a:prstGeom prst="rect">
            <a:avLst/>
          </a:prstGeom>
        </p:spPr>
      </p:pic>
      <p:pic>
        <p:nvPicPr>
          <p:cNvPr id="29" name="Picture 28">
            <a:extLst>
              <a:ext uri="{FF2B5EF4-FFF2-40B4-BE49-F238E27FC236}">
                <a16:creationId xmlns:a16="http://schemas.microsoft.com/office/drawing/2014/main" id="{7E76CFB0-B8BF-4779-AF7F-B5C2D47FF502}"/>
              </a:ext>
            </a:extLst>
          </p:cNvPr>
          <p:cNvPicPr>
            <a:picLocks noChangeAspect="1"/>
          </p:cNvPicPr>
          <p:nvPr/>
        </p:nvPicPr>
        <p:blipFill rotWithShape="1">
          <a:blip r:embed="rId2">
            <a:alphaModFix/>
          </a:blip>
          <a:srcRect l="13987" t="53894" r="12225" b="24795"/>
          <a:stretch/>
        </p:blipFill>
        <p:spPr>
          <a:xfrm>
            <a:off x="7217429" y="2537083"/>
            <a:ext cx="5702439" cy="892105"/>
          </a:xfrm>
          <a:prstGeom prst="rect">
            <a:avLst/>
          </a:prstGeom>
        </p:spPr>
      </p:pic>
      <p:sp>
        <p:nvSpPr>
          <p:cNvPr id="9" name="Oval 8">
            <a:extLst>
              <a:ext uri="{FF2B5EF4-FFF2-40B4-BE49-F238E27FC236}">
                <a16:creationId xmlns:a16="http://schemas.microsoft.com/office/drawing/2014/main" id="{144B95EF-4595-4690-ABC5-337911E0C72E}"/>
              </a:ext>
            </a:extLst>
          </p:cNvPr>
          <p:cNvSpPr/>
          <p:nvPr/>
        </p:nvSpPr>
        <p:spPr bwMode="auto">
          <a:xfrm>
            <a:off x="2006735" y="5061300"/>
            <a:ext cx="1420010" cy="601523"/>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Oval 9">
            <a:extLst>
              <a:ext uri="{FF2B5EF4-FFF2-40B4-BE49-F238E27FC236}">
                <a16:creationId xmlns:a16="http://schemas.microsoft.com/office/drawing/2014/main" id="{97CD728A-86DA-4C6E-B2DF-B64F1319CCBE}"/>
              </a:ext>
            </a:extLst>
          </p:cNvPr>
          <p:cNvSpPr/>
          <p:nvPr/>
        </p:nvSpPr>
        <p:spPr bwMode="auto">
          <a:xfrm>
            <a:off x="8768057" y="5128524"/>
            <a:ext cx="1420010" cy="615784"/>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Rectangle 10">
            <a:hlinkClick r:id="rId3" action="ppaction://hlinksldjump"/>
            <a:extLst>
              <a:ext uri="{FF2B5EF4-FFF2-40B4-BE49-F238E27FC236}">
                <a16:creationId xmlns:a16="http://schemas.microsoft.com/office/drawing/2014/main" id="{0D1EE3F9-8CD1-40C8-8D10-931D5CBA729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25660543"/>
      </p:ext>
    </p:extLst>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a:xfrm>
            <a:off x="573882" y="1440329"/>
            <a:ext cx="12346988" cy="5546165"/>
          </a:xfrm>
        </p:spPr>
        <p:txBody>
          <a:bodyPr/>
          <a:lstStyle/>
          <a:p>
            <a:r>
              <a:rPr lang="en-US" dirty="0"/>
              <a:t>Issues with Current Formulation </a:t>
            </a:r>
          </a:p>
          <a:p>
            <a:pPr lvl="1"/>
            <a:r>
              <a:rPr lang="en-US" dirty="0">
                <a:cs typeface="Arial"/>
              </a:rPr>
              <a:t>The constraints almost always result in infeasible solutions</a:t>
            </a:r>
            <a:endParaRPr lang="en-US" dirty="0">
              <a:solidFill>
                <a:schemeClr val="bg2">
                  <a:lumMod val="60000"/>
                  <a:lumOff val="40000"/>
                </a:schemeClr>
              </a:solidFill>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4" name="Group 3">
            <a:extLst>
              <a:ext uri="{FF2B5EF4-FFF2-40B4-BE49-F238E27FC236}">
                <a16:creationId xmlns:a16="http://schemas.microsoft.com/office/drawing/2014/main" id="{0F527943-4B0C-4429-AB80-D129791B2129}"/>
              </a:ext>
            </a:extLst>
          </p:cNvPr>
          <p:cNvGrpSpPr/>
          <p:nvPr/>
        </p:nvGrpSpPr>
        <p:grpSpPr>
          <a:xfrm>
            <a:off x="1426595" y="3020567"/>
            <a:ext cx="10640559" cy="3289568"/>
            <a:chOff x="2433126" y="3031719"/>
            <a:chExt cx="6483096" cy="2004273"/>
          </a:xfrm>
        </p:grpSpPr>
        <p:pic>
          <p:nvPicPr>
            <p:cNvPr id="9" name="Picture 8">
              <a:extLst>
                <a:ext uri="{FF2B5EF4-FFF2-40B4-BE49-F238E27FC236}">
                  <a16:creationId xmlns:a16="http://schemas.microsoft.com/office/drawing/2014/main" id="{82112C4C-7EC9-4F84-AB37-96B19427B482}"/>
                </a:ext>
              </a:extLst>
            </p:cNvPr>
            <p:cNvPicPr>
              <a:picLocks noChangeAspect="1"/>
            </p:cNvPicPr>
            <p:nvPr/>
          </p:nvPicPr>
          <p:blipFill rotWithShape="1">
            <a:blip r:embed="rId2">
              <a:alphaModFix/>
            </a:blip>
            <a:srcRect l="1187" t="54709" r="4252" b="31959"/>
            <a:stretch/>
          </p:blipFill>
          <p:spPr>
            <a:xfrm>
              <a:off x="2433126" y="3031719"/>
              <a:ext cx="6483096" cy="495101"/>
            </a:xfrm>
            <a:prstGeom prst="rect">
              <a:avLst/>
            </a:prstGeom>
          </p:spPr>
        </p:pic>
        <p:pic>
          <p:nvPicPr>
            <p:cNvPr id="10" name="Picture 9">
              <a:extLst>
                <a:ext uri="{FF2B5EF4-FFF2-40B4-BE49-F238E27FC236}">
                  <a16:creationId xmlns:a16="http://schemas.microsoft.com/office/drawing/2014/main" id="{768DD899-9BC4-4325-BAB1-3E6919542914}"/>
                </a:ext>
              </a:extLst>
            </p:cNvPr>
            <p:cNvPicPr>
              <a:picLocks noChangeAspect="1"/>
            </p:cNvPicPr>
            <p:nvPr/>
          </p:nvPicPr>
          <p:blipFill rotWithShape="1">
            <a:blip r:embed="rId3">
              <a:alphaModFix/>
            </a:blip>
            <a:srcRect l="1187" t="50000" r="4254" b="36668"/>
            <a:stretch/>
          </p:blipFill>
          <p:spPr>
            <a:xfrm>
              <a:off x="2433126" y="4540891"/>
              <a:ext cx="6483096" cy="495101"/>
            </a:xfrm>
            <a:prstGeom prst="rect">
              <a:avLst/>
            </a:prstGeom>
          </p:spPr>
        </p:pic>
        <p:pic>
          <p:nvPicPr>
            <p:cNvPr id="11" name="Picture 10">
              <a:extLst>
                <a:ext uri="{FF2B5EF4-FFF2-40B4-BE49-F238E27FC236}">
                  <a16:creationId xmlns:a16="http://schemas.microsoft.com/office/drawing/2014/main" id="{9352EA9A-2087-46A2-9DAF-AB8911780A01}"/>
                </a:ext>
              </a:extLst>
            </p:cNvPr>
            <p:cNvPicPr>
              <a:picLocks noChangeAspect="1"/>
            </p:cNvPicPr>
            <p:nvPr/>
          </p:nvPicPr>
          <p:blipFill rotWithShape="1">
            <a:blip r:embed="rId2">
              <a:alphaModFix/>
            </a:blip>
            <a:srcRect l="1187" t="67261" r="4252" b="4653"/>
            <a:stretch/>
          </p:blipFill>
          <p:spPr>
            <a:xfrm>
              <a:off x="2433126" y="3526820"/>
              <a:ext cx="6483096" cy="1043018"/>
            </a:xfrm>
            <a:prstGeom prst="rect">
              <a:avLst/>
            </a:prstGeom>
          </p:spPr>
        </p:pic>
      </p:grpSp>
      <p:sp>
        <p:nvSpPr>
          <p:cNvPr id="5" name="Rectangle 4">
            <a:extLst>
              <a:ext uri="{FF2B5EF4-FFF2-40B4-BE49-F238E27FC236}">
                <a16:creationId xmlns:a16="http://schemas.microsoft.com/office/drawing/2014/main" id="{D555C366-C2C1-4DD6-B35C-6F27462F316B}"/>
              </a:ext>
            </a:extLst>
          </p:cNvPr>
          <p:cNvSpPr/>
          <p:nvPr/>
        </p:nvSpPr>
        <p:spPr bwMode="auto">
          <a:xfrm>
            <a:off x="11764537" y="2709746"/>
            <a:ext cx="769434" cy="40590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hlinkClick r:id="rId4" action="ppaction://hlinksldjump"/>
            <a:extLst>
              <a:ext uri="{FF2B5EF4-FFF2-40B4-BE49-F238E27FC236}">
                <a16:creationId xmlns:a16="http://schemas.microsoft.com/office/drawing/2014/main" id="{C60ABFA3-31A5-47A9-A8DE-B5000C63652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63421319"/>
      </p:ext>
    </p:extLst>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Methodology</a:t>
            </a:r>
          </a:p>
        </p:txBody>
      </p:sp>
      <p:sp>
        <p:nvSpPr>
          <p:cNvPr id="3" name="Content Placeholder 2"/>
          <p:cNvSpPr>
            <a:spLocks noGrp="1"/>
          </p:cNvSpPr>
          <p:nvPr>
            <p:ph idx="1"/>
          </p:nvPr>
        </p:nvSpPr>
        <p:spPr>
          <a:xfrm>
            <a:off x="573882" y="1440329"/>
            <a:ext cx="12346988" cy="5546165"/>
          </a:xfrm>
        </p:spPr>
        <p:txBody>
          <a:bodyPr/>
          <a:lstStyle/>
          <a:p>
            <a:r>
              <a:rPr lang="en-US" dirty="0">
                <a:solidFill>
                  <a:schemeClr val="accent6">
                    <a:lumMod val="75000"/>
                  </a:schemeClr>
                </a:solidFill>
                <a:hlinkClick r:id="rId2" action="ppaction://hlinksldjump">
                  <a:extLst>
                    <a:ext uri="{A12FA001-AC4F-418D-AE19-62706E023703}">
                      <ahyp:hlinkClr xmlns:ahyp="http://schemas.microsoft.com/office/drawing/2018/hyperlinkcolor" val="tx"/>
                    </a:ext>
                  </a:extLst>
                </a:hlinkClick>
              </a:rPr>
              <a:t>Issues with Current Formulation </a:t>
            </a:r>
            <a:endParaRPr lang="en-US" dirty="0">
              <a:solidFill>
                <a:schemeClr val="accent6">
                  <a:lumMod val="75000"/>
                </a:schemeClr>
              </a:solidFill>
            </a:endParaRPr>
          </a:p>
          <a:p>
            <a:pPr lvl="1"/>
            <a:r>
              <a:rPr lang="en-US" dirty="0">
                <a:cs typeface="Arial"/>
              </a:rPr>
              <a:t>The constraints almost always result in infeasible solutions</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4AE13EAE-1160-4C77-9221-EE3756A1B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460" y="2623993"/>
            <a:ext cx="11262830" cy="4362501"/>
          </a:xfrm>
          <a:prstGeom prst="rect">
            <a:avLst/>
          </a:prstGeom>
        </p:spPr>
      </p:pic>
      <p:sp>
        <p:nvSpPr>
          <p:cNvPr id="6" name="Rectangle 5">
            <a:hlinkClick r:id="rId4" action="ppaction://hlinksldjump"/>
            <a:extLst>
              <a:ext uri="{FF2B5EF4-FFF2-40B4-BE49-F238E27FC236}">
                <a16:creationId xmlns:a16="http://schemas.microsoft.com/office/drawing/2014/main" id="{A4784962-E89D-47E9-96FF-4A1CEFDB182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77394310"/>
      </p:ext>
    </p:extLst>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46988" cy="5546165"/>
          </a:xfrm>
        </p:spPr>
        <p:txBody>
          <a:bodyPr/>
          <a:lstStyle/>
          <a:p>
            <a:r>
              <a:rPr lang="en-US" dirty="0"/>
              <a:t>Reforming the Problem</a:t>
            </a:r>
          </a:p>
          <a:p>
            <a:pPr lvl="1"/>
            <a:r>
              <a:rPr lang="en-US" dirty="0">
                <a:cs typeface="Arial"/>
              </a:rPr>
              <a:t>Stable Marriage/Assignment Problem applications lack proper value-specification</a:t>
            </a:r>
            <a:endParaRPr lang="en-US" dirty="0">
              <a:solidFill>
                <a:schemeClr val="bg2">
                  <a:lumMod val="60000"/>
                  <a:lumOff val="40000"/>
                </a:schemeClr>
              </a:solidFill>
              <a:cs typeface="Arial"/>
            </a:endParaRPr>
          </a:p>
          <a:p>
            <a:pPr lvl="1"/>
            <a:r>
              <a:rPr lang="en-US" dirty="0">
                <a:solidFill>
                  <a:schemeClr val="bg2">
                    <a:lumMod val="60000"/>
                    <a:lumOff val="40000"/>
                  </a:schemeClr>
                </a:solidFill>
                <a:cs typeface="Arial"/>
              </a:rPr>
              <a:t>Current model uses Alternative-Focused Thinking (AFT), not Value-Focused Thinking (VFT) [8]</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4" name="Rectangle 3">
            <a:hlinkClick r:id="rId2" action="ppaction://hlinksldjump"/>
            <a:extLst>
              <a:ext uri="{FF2B5EF4-FFF2-40B4-BE49-F238E27FC236}">
                <a16:creationId xmlns:a16="http://schemas.microsoft.com/office/drawing/2014/main" id="{9990C5F6-D71D-4B4F-824C-D25B44A1A59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53618883"/>
      </p:ext>
    </p:extLst>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9C6BF90C-DC9E-4EE6-8A20-670ED2A27A48}"/>
              </a:ext>
            </a:extLst>
          </p:cNvPr>
          <p:cNvCxnSpPr/>
          <p:nvPr/>
        </p:nvCxnSpPr>
        <p:spPr bwMode="auto">
          <a:xfrm>
            <a:off x="2524836" y="3719167"/>
            <a:ext cx="1105468" cy="494244"/>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66414BA9-9D47-4FC7-B45C-18D8751443AC}"/>
              </a:ext>
            </a:extLst>
          </p:cNvPr>
          <p:cNvCxnSpPr>
            <a:cxnSpLocks/>
          </p:cNvCxnSpPr>
          <p:nvPr/>
        </p:nvCxnSpPr>
        <p:spPr bwMode="auto">
          <a:xfrm flipV="1">
            <a:off x="2464810" y="3719167"/>
            <a:ext cx="1105468" cy="494244"/>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12346988" cy="5546165"/>
          </a:xfrm>
        </p:spPr>
        <p:txBody>
          <a:bodyPr/>
          <a:lstStyle/>
          <a:p>
            <a:r>
              <a:rPr lang="en-US" dirty="0"/>
              <a:t>Reforming the Problem</a:t>
            </a:r>
          </a:p>
          <a:p>
            <a:pPr lvl="1"/>
            <a:r>
              <a:rPr lang="en-US" dirty="0">
                <a:cs typeface="Arial"/>
              </a:rPr>
              <a:t>Stable Marriage/Assignment Problem applications lack proper value-specification</a:t>
            </a:r>
            <a:endParaRPr lang="en-US" dirty="0">
              <a:solidFill>
                <a:schemeClr val="bg2">
                  <a:lumMod val="60000"/>
                  <a:lumOff val="40000"/>
                </a:schemeClr>
              </a:solidFill>
              <a:cs typeface="Arial"/>
            </a:endParaRPr>
          </a:p>
          <a:p>
            <a:pPr lvl="1"/>
            <a:r>
              <a:rPr lang="en-US" dirty="0">
                <a:cs typeface="Arial"/>
              </a:rPr>
              <a:t>Current model uses Alternative-Focused Thinking (AFT), not Value-Focused Thinking (VFT) [8]</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26" name="Group 25">
            <a:extLst>
              <a:ext uri="{FF2B5EF4-FFF2-40B4-BE49-F238E27FC236}">
                <a16:creationId xmlns:a16="http://schemas.microsoft.com/office/drawing/2014/main" id="{BE2DA2BC-98A9-4456-A471-4F3F61777B23}"/>
              </a:ext>
            </a:extLst>
          </p:cNvPr>
          <p:cNvGrpSpPr/>
          <p:nvPr/>
        </p:nvGrpSpPr>
        <p:grpSpPr>
          <a:xfrm>
            <a:off x="112721" y="4510204"/>
            <a:ext cx="6241207" cy="2267987"/>
            <a:chOff x="133084" y="3988865"/>
            <a:chExt cx="6241207" cy="2267987"/>
          </a:xfrm>
        </p:grpSpPr>
        <p:sp>
          <p:nvSpPr>
            <p:cNvPr id="4" name="Rectangle 3">
              <a:extLst>
                <a:ext uri="{FF2B5EF4-FFF2-40B4-BE49-F238E27FC236}">
                  <a16:creationId xmlns:a16="http://schemas.microsoft.com/office/drawing/2014/main" id="{EF44ABAF-03F9-46B5-A0D8-2FCABB99C4B4}"/>
                </a:ext>
              </a:extLst>
            </p:cNvPr>
            <p:cNvSpPr/>
            <p:nvPr/>
          </p:nvSpPr>
          <p:spPr bwMode="auto">
            <a:xfrm>
              <a:off x="523869" y="4516310"/>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1</a:t>
              </a:r>
              <a:endParaRPr kumimoji="0" lang="en-US" sz="2200" b="0" i="0" u="none" strike="noStrike" cap="none" normalizeH="0" baseline="0" dirty="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39719E5A-0F99-45C0-868C-A38EF8AD6C01}"/>
                </a:ext>
              </a:extLst>
            </p:cNvPr>
            <p:cNvSpPr/>
            <p:nvPr/>
          </p:nvSpPr>
          <p:spPr bwMode="auto">
            <a:xfrm>
              <a:off x="523869" y="5136716"/>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2</a:t>
              </a:r>
              <a:endParaRPr kumimoji="0" lang="en-US" sz="2200" b="0"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C97EB81-3923-49FB-B3CE-96A0A5FCF6A4}"/>
                </a:ext>
              </a:extLst>
            </p:cNvPr>
            <p:cNvSpPr/>
            <p:nvPr/>
          </p:nvSpPr>
          <p:spPr bwMode="auto">
            <a:xfrm>
              <a:off x="523869" y="5757122"/>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3</a:t>
              </a:r>
              <a:endParaRPr kumimoji="0" lang="en-US" sz="22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7E3A0CC5-C129-42C7-A678-E44C55573AEC}"/>
                </a:ext>
              </a:extLst>
            </p:cNvPr>
            <p:cNvSpPr/>
            <p:nvPr/>
          </p:nvSpPr>
          <p:spPr bwMode="auto">
            <a:xfrm>
              <a:off x="4043235" y="5016040"/>
              <a:ext cx="1839433" cy="741082"/>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b="0" i="0" u="none" strike="noStrike" cap="none" normalizeH="0" baseline="0" dirty="0">
                  <a:ln>
                    <a:noFill/>
                  </a:ln>
                  <a:solidFill>
                    <a:schemeClr val="tx1"/>
                  </a:solidFill>
                  <a:effectLst/>
                  <a:latin typeface="Arial" charset="0"/>
                </a:rPr>
                <a:t>Values</a:t>
              </a:r>
            </a:p>
          </p:txBody>
        </p:sp>
        <p:cxnSp>
          <p:nvCxnSpPr>
            <p:cNvPr id="9" name="Straight Arrow Connector 8">
              <a:extLst>
                <a:ext uri="{FF2B5EF4-FFF2-40B4-BE49-F238E27FC236}">
                  <a16:creationId xmlns:a16="http://schemas.microsoft.com/office/drawing/2014/main" id="{CF0926E7-D048-4BFE-B552-A98A14DFD399}"/>
                </a:ext>
              </a:extLst>
            </p:cNvPr>
            <p:cNvCxnSpPr>
              <a:cxnSpLocks/>
              <a:stCxn id="4" idx="3"/>
              <a:endCxn id="7" idx="2"/>
            </p:cNvCxnSpPr>
            <p:nvPr/>
          </p:nvCxnSpPr>
          <p:spPr bwMode="auto">
            <a:xfrm>
              <a:off x="2363302" y="4766175"/>
              <a:ext cx="1679933"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DE598E00-F156-45F2-959A-2E32E743A0D5}"/>
                </a:ext>
              </a:extLst>
            </p:cNvPr>
            <p:cNvCxnSpPr>
              <a:cxnSpLocks/>
              <a:stCxn id="5" idx="3"/>
              <a:endCxn id="7" idx="2"/>
            </p:cNvCxnSpPr>
            <p:nvPr/>
          </p:nvCxnSpPr>
          <p:spPr bwMode="auto">
            <a:xfrm>
              <a:off x="2363302" y="5386581"/>
              <a:ext cx="16799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568613BC-6DE6-40AB-86C6-28DE3D15C2DA}"/>
                </a:ext>
              </a:extLst>
            </p:cNvPr>
            <p:cNvCxnSpPr>
              <a:cxnSpLocks/>
              <a:stCxn id="6" idx="3"/>
              <a:endCxn id="7" idx="2"/>
            </p:cNvCxnSpPr>
            <p:nvPr/>
          </p:nvCxnSpPr>
          <p:spPr bwMode="auto">
            <a:xfrm flipV="1">
              <a:off x="2363302" y="5386581"/>
              <a:ext cx="1679933"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4A3ED955-A25B-4BA7-8162-DCA50C06AAB7}"/>
                </a:ext>
              </a:extLst>
            </p:cNvPr>
            <p:cNvSpPr txBox="1"/>
            <p:nvPr/>
          </p:nvSpPr>
          <p:spPr>
            <a:xfrm>
              <a:off x="133084" y="3988865"/>
              <a:ext cx="2925801" cy="461665"/>
            </a:xfrm>
            <a:prstGeom prst="rect">
              <a:avLst/>
            </a:prstGeom>
            <a:noFill/>
          </p:spPr>
          <p:txBody>
            <a:bodyPr wrap="none" rtlCol="0">
              <a:spAutoFit/>
            </a:bodyPr>
            <a:lstStyle/>
            <a:p>
              <a:r>
                <a:rPr lang="en-US" sz="2400" dirty="0"/>
                <a:t>Solutions generated</a:t>
              </a:r>
            </a:p>
          </p:txBody>
        </p:sp>
        <p:sp>
          <p:nvSpPr>
            <p:cNvPr id="25" name="Rectangle 24">
              <a:extLst>
                <a:ext uri="{FF2B5EF4-FFF2-40B4-BE49-F238E27FC236}">
                  <a16:creationId xmlns:a16="http://schemas.microsoft.com/office/drawing/2014/main" id="{572BFDE2-8D0C-47BE-9258-3909C0343971}"/>
                </a:ext>
              </a:extLst>
            </p:cNvPr>
            <p:cNvSpPr/>
            <p:nvPr/>
          </p:nvSpPr>
          <p:spPr bwMode="auto">
            <a:xfrm>
              <a:off x="3241603" y="4104076"/>
              <a:ext cx="3132688" cy="8550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a:t>Values determined to measure solutions</a:t>
              </a:r>
            </a:p>
          </p:txBody>
        </p:sp>
      </p:grpSp>
      <p:sp>
        <p:nvSpPr>
          <p:cNvPr id="37" name="Oval 36">
            <a:extLst>
              <a:ext uri="{FF2B5EF4-FFF2-40B4-BE49-F238E27FC236}">
                <a16:creationId xmlns:a16="http://schemas.microsoft.com/office/drawing/2014/main" id="{1D21225E-2FBF-4556-A38F-D57E4DBAF609}"/>
              </a:ext>
            </a:extLst>
          </p:cNvPr>
          <p:cNvSpPr/>
          <p:nvPr/>
        </p:nvSpPr>
        <p:spPr bwMode="auto">
          <a:xfrm>
            <a:off x="7542238" y="5537379"/>
            <a:ext cx="1839433" cy="741082"/>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b="0" i="0" u="none" strike="noStrike" cap="none" normalizeH="0" baseline="0" dirty="0">
                <a:ln>
                  <a:noFill/>
                </a:ln>
                <a:solidFill>
                  <a:schemeClr val="tx1"/>
                </a:solidFill>
                <a:effectLst/>
                <a:latin typeface="Arial" charset="0"/>
              </a:rPr>
              <a:t>Values</a:t>
            </a:r>
          </a:p>
        </p:txBody>
      </p:sp>
      <p:sp>
        <p:nvSpPr>
          <p:cNvPr id="38" name="Rectangle 37">
            <a:extLst>
              <a:ext uri="{FF2B5EF4-FFF2-40B4-BE49-F238E27FC236}">
                <a16:creationId xmlns:a16="http://schemas.microsoft.com/office/drawing/2014/main" id="{D10753CA-40E5-4DE3-A9FD-0AA687C56603}"/>
              </a:ext>
            </a:extLst>
          </p:cNvPr>
          <p:cNvSpPr/>
          <p:nvPr/>
        </p:nvSpPr>
        <p:spPr bwMode="auto">
          <a:xfrm>
            <a:off x="11150811" y="5037649"/>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1</a:t>
            </a:r>
            <a:endParaRPr kumimoji="0" lang="en-US" sz="22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FB51861-F9C0-42BA-BDF9-D4F27E24310B}"/>
              </a:ext>
            </a:extLst>
          </p:cNvPr>
          <p:cNvSpPr/>
          <p:nvPr/>
        </p:nvSpPr>
        <p:spPr bwMode="auto">
          <a:xfrm>
            <a:off x="11150811" y="5658055"/>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2</a:t>
            </a:r>
            <a:endParaRPr kumimoji="0" lang="en-US" sz="22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80188208-D0E4-436F-ACC6-E3ED9B96B5F0}"/>
              </a:ext>
            </a:extLst>
          </p:cNvPr>
          <p:cNvSpPr/>
          <p:nvPr/>
        </p:nvSpPr>
        <p:spPr bwMode="auto">
          <a:xfrm>
            <a:off x="11150811" y="6278461"/>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3</a:t>
            </a:r>
            <a:endParaRPr kumimoji="0" lang="en-US" sz="2200" b="0" i="0" u="none" strike="noStrike" cap="none" normalizeH="0" baseline="0" dirty="0">
              <a:ln>
                <a:noFill/>
              </a:ln>
              <a:solidFill>
                <a:schemeClr val="tx1"/>
              </a:solidFill>
              <a:effectLst/>
              <a:latin typeface="Arial" charset="0"/>
            </a:endParaRPr>
          </a:p>
        </p:txBody>
      </p:sp>
      <p:cxnSp>
        <p:nvCxnSpPr>
          <p:cNvPr id="41" name="Straight Arrow Connector 40">
            <a:extLst>
              <a:ext uri="{FF2B5EF4-FFF2-40B4-BE49-F238E27FC236}">
                <a16:creationId xmlns:a16="http://schemas.microsoft.com/office/drawing/2014/main" id="{E1F34717-D3DB-491A-B138-37744B0545FE}"/>
              </a:ext>
            </a:extLst>
          </p:cNvPr>
          <p:cNvCxnSpPr>
            <a:cxnSpLocks/>
            <a:stCxn id="37" idx="6"/>
            <a:endCxn id="38" idx="1"/>
          </p:cNvCxnSpPr>
          <p:nvPr/>
        </p:nvCxnSpPr>
        <p:spPr bwMode="auto">
          <a:xfrm flipV="1">
            <a:off x="9381671" y="5287514"/>
            <a:ext cx="1769140"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64231613-D843-4AD5-9A1B-0A542A761A84}"/>
              </a:ext>
            </a:extLst>
          </p:cNvPr>
          <p:cNvCxnSpPr>
            <a:cxnSpLocks/>
            <a:stCxn id="37" idx="6"/>
            <a:endCxn id="39" idx="1"/>
          </p:cNvCxnSpPr>
          <p:nvPr/>
        </p:nvCxnSpPr>
        <p:spPr bwMode="auto">
          <a:xfrm>
            <a:off x="9381671" y="5907920"/>
            <a:ext cx="17691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D508DFF8-3478-4E19-89D7-5F3EB81325E9}"/>
              </a:ext>
            </a:extLst>
          </p:cNvPr>
          <p:cNvCxnSpPr>
            <a:cxnSpLocks/>
            <a:stCxn id="37" idx="6"/>
            <a:endCxn id="40" idx="1"/>
          </p:cNvCxnSpPr>
          <p:nvPr/>
        </p:nvCxnSpPr>
        <p:spPr bwMode="auto">
          <a:xfrm>
            <a:off x="9381671" y="5907920"/>
            <a:ext cx="1769140"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49">
            <a:extLst>
              <a:ext uri="{FF2B5EF4-FFF2-40B4-BE49-F238E27FC236}">
                <a16:creationId xmlns:a16="http://schemas.microsoft.com/office/drawing/2014/main" id="{A359A635-1A77-4105-B8C9-98493CD09D9F}"/>
              </a:ext>
            </a:extLst>
          </p:cNvPr>
          <p:cNvSpPr txBox="1"/>
          <p:nvPr/>
        </p:nvSpPr>
        <p:spPr>
          <a:xfrm>
            <a:off x="7168172" y="4936005"/>
            <a:ext cx="2731453" cy="461665"/>
          </a:xfrm>
          <a:prstGeom prst="rect">
            <a:avLst/>
          </a:prstGeom>
          <a:noFill/>
        </p:spPr>
        <p:txBody>
          <a:bodyPr wrap="none" rtlCol="0">
            <a:spAutoFit/>
          </a:bodyPr>
          <a:lstStyle/>
          <a:p>
            <a:r>
              <a:rPr lang="en-US" sz="2400" dirty="0"/>
              <a:t>Values determined</a:t>
            </a:r>
          </a:p>
        </p:txBody>
      </p:sp>
      <p:sp>
        <p:nvSpPr>
          <p:cNvPr id="51" name="Rectangle 50">
            <a:extLst>
              <a:ext uri="{FF2B5EF4-FFF2-40B4-BE49-F238E27FC236}">
                <a16:creationId xmlns:a16="http://schemas.microsoft.com/office/drawing/2014/main" id="{E469D454-AD54-4045-8DB0-A00797E41560}"/>
              </a:ext>
            </a:extLst>
          </p:cNvPr>
          <p:cNvSpPr/>
          <p:nvPr/>
        </p:nvSpPr>
        <p:spPr bwMode="auto">
          <a:xfrm>
            <a:off x="10361062" y="4084445"/>
            <a:ext cx="3132688" cy="8550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a:t>Solutions generated based on values</a:t>
            </a:r>
          </a:p>
        </p:txBody>
      </p:sp>
      <p:sp>
        <p:nvSpPr>
          <p:cNvPr id="52" name="Rectangle 51">
            <a:extLst>
              <a:ext uri="{FF2B5EF4-FFF2-40B4-BE49-F238E27FC236}">
                <a16:creationId xmlns:a16="http://schemas.microsoft.com/office/drawing/2014/main" id="{FB652599-EB52-4638-B583-0F9C0AA0BB7E}"/>
              </a:ext>
            </a:extLst>
          </p:cNvPr>
          <p:cNvSpPr/>
          <p:nvPr/>
        </p:nvSpPr>
        <p:spPr bwMode="auto">
          <a:xfrm>
            <a:off x="112722" y="3630304"/>
            <a:ext cx="6217036" cy="3356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3" name="Rectangle 52">
            <a:extLst>
              <a:ext uri="{FF2B5EF4-FFF2-40B4-BE49-F238E27FC236}">
                <a16:creationId xmlns:a16="http://schemas.microsoft.com/office/drawing/2014/main" id="{04E3DCF4-5D7F-4289-B262-82632A0B2995}"/>
              </a:ext>
            </a:extLst>
          </p:cNvPr>
          <p:cNvSpPr/>
          <p:nvPr/>
        </p:nvSpPr>
        <p:spPr bwMode="auto">
          <a:xfrm>
            <a:off x="7163993" y="3630304"/>
            <a:ext cx="6217036" cy="3356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76AAE769-501D-4E8E-883E-557E58C27C30}"/>
              </a:ext>
            </a:extLst>
          </p:cNvPr>
          <p:cNvSpPr txBox="1"/>
          <p:nvPr/>
        </p:nvSpPr>
        <p:spPr>
          <a:xfrm>
            <a:off x="2647228" y="3719167"/>
            <a:ext cx="883575" cy="523220"/>
          </a:xfrm>
          <a:prstGeom prst="rect">
            <a:avLst/>
          </a:prstGeom>
          <a:noFill/>
        </p:spPr>
        <p:txBody>
          <a:bodyPr wrap="none" rtlCol="0">
            <a:spAutoFit/>
          </a:bodyPr>
          <a:lstStyle/>
          <a:p>
            <a:r>
              <a:rPr lang="en-US" sz="2800" b="1" dirty="0">
                <a:solidFill>
                  <a:srgbClr val="FF0000"/>
                </a:solidFill>
              </a:rPr>
              <a:t>AFT</a:t>
            </a:r>
          </a:p>
        </p:txBody>
      </p:sp>
      <p:sp>
        <p:nvSpPr>
          <p:cNvPr id="56" name="TextBox 55">
            <a:extLst>
              <a:ext uri="{FF2B5EF4-FFF2-40B4-BE49-F238E27FC236}">
                <a16:creationId xmlns:a16="http://schemas.microsoft.com/office/drawing/2014/main" id="{5304751A-2D94-4CAF-939E-6B1943ED82DF}"/>
              </a:ext>
            </a:extLst>
          </p:cNvPr>
          <p:cNvSpPr txBox="1"/>
          <p:nvPr/>
        </p:nvSpPr>
        <p:spPr>
          <a:xfrm>
            <a:off x="9428951" y="3719167"/>
            <a:ext cx="862737" cy="523220"/>
          </a:xfrm>
          <a:prstGeom prst="rect">
            <a:avLst/>
          </a:prstGeom>
          <a:noFill/>
        </p:spPr>
        <p:txBody>
          <a:bodyPr wrap="none" rtlCol="0">
            <a:spAutoFit/>
          </a:bodyPr>
          <a:lstStyle/>
          <a:p>
            <a:r>
              <a:rPr lang="en-US" sz="2800" b="1" dirty="0">
                <a:solidFill>
                  <a:srgbClr val="33CC33"/>
                </a:solidFill>
              </a:rPr>
              <a:t>VFT</a:t>
            </a:r>
          </a:p>
        </p:txBody>
      </p:sp>
      <p:sp>
        <p:nvSpPr>
          <p:cNvPr id="60" name="Oval 59">
            <a:extLst>
              <a:ext uri="{FF2B5EF4-FFF2-40B4-BE49-F238E27FC236}">
                <a16:creationId xmlns:a16="http://schemas.microsoft.com/office/drawing/2014/main" id="{73233436-8055-4390-BDFC-4A6C31DD3025}"/>
              </a:ext>
            </a:extLst>
          </p:cNvPr>
          <p:cNvSpPr/>
          <p:nvPr/>
        </p:nvSpPr>
        <p:spPr bwMode="auto">
          <a:xfrm>
            <a:off x="9255823" y="3670574"/>
            <a:ext cx="1208992" cy="620406"/>
          </a:xfrm>
          <a:prstGeom prst="ellipse">
            <a:avLst/>
          </a:prstGeom>
          <a:noFill/>
          <a:ln w="38100" cap="flat" cmpd="sng" algn="ctr">
            <a:solidFill>
              <a:srgbClr val="33CC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0" name="Rectangle 29">
            <a:hlinkClick r:id="rId2" action="ppaction://hlinksldjump"/>
            <a:extLst>
              <a:ext uri="{FF2B5EF4-FFF2-40B4-BE49-F238E27FC236}">
                <a16:creationId xmlns:a16="http://schemas.microsoft.com/office/drawing/2014/main" id="{9F354297-F314-4DF1-B07E-76EE5DEFE60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90361171"/>
      </p:ext>
    </p:extLst>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12355309" cy="5546165"/>
          </a:xfrm>
        </p:spPr>
        <p:txBody>
          <a:bodyPr/>
          <a:lstStyle/>
          <a:p>
            <a:r>
              <a:rPr lang="en-US" dirty="0"/>
              <a:t>Objective Hierarchy</a:t>
            </a:r>
          </a:p>
          <a:p>
            <a:pPr lvl="1"/>
            <a:r>
              <a:rPr lang="en-US" dirty="0">
                <a:cs typeface="Arial"/>
              </a:rPr>
              <a:t>Cadets have one objective: Maximize Utility</a:t>
            </a:r>
          </a:p>
          <a:p>
            <a:pPr lvl="1"/>
            <a:r>
              <a:rPr lang="en-US" dirty="0">
                <a:solidFill>
                  <a:schemeClr val="bg2">
                    <a:lumMod val="60000"/>
                    <a:lumOff val="40000"/>
                  </a:schemeClr>
                </a:solidFill>
                <a:cs typeface="Arial"/>
              </a:rPr>
              <a:t>AFSCs may have up to nine objectives</a:t>
            </a:r>
          </a:p>
          <a:p>
            <a:pPr marL="1460482" lvl="2" indent="-457200">
              <a:buAutoNum type="arabicPeriod"/>
            </a:pPr>
            <a:r>
              <a:rPr lang="en-US" dirty="0">
                <a:solidFill>
                  <a:schemeClr val="bg2">
                    <a:lumMod val="60000"/>
                    <a:lumOff val="40000"/>
                  </a:schemeClr>
                </a:solidFill>
                <a:cs typeface="Arial"/>
              </a:rPr>
              <a:t>Balance Merit</a:t>
            </a:r>
          </a:p>
          <a:p>
            <a:pPr marL="1460482" lvl="2" indent="-457200">
              <a:buAutoNum type="arabicPeriod"/>
            </a:pPr>
            <a:r>
              <a:rPr lang="en-US" dirty="0">
                <a:solidFill>
                  <a:schemeClr val="bg2">
                    <a:lumMod val="60000"/>
                    <a:lumOff val="40000"/>
                  </a:schemeClr>
                </a:solidFill>
                <a:cs typeface="Arial"/>
              </a:rPr>
              <a:t>Balance USAFA Proportion</a:t>
            </a:r>
          </a:p>
          <a:p>
            <a:pPr marL="1460482" lvl="2" indent="-457200">
              <a:buAutoNum type="arabicPeriod"/>
            </a:pPr>
            <a:r>
              <a:rPr lang="en-US" dirty="0">
                <a:solidFill>
                  <a:schemeClr val="bg2">
                    <a:lumMod val="60000"/>
                    <a:lumOff val="40000"/>
                  </a:schemeClr>
                </a:solidFill>
                <a:cs typeface="Arial"/>
              </a:rPr>
              <a:t>Meet Combined Quota</a:t>
            </a:r>
          </a:p>
          <a:p>
            <a:pPr marL="1460482" lvl="2" indent="-457200">
              <a:buAutoNum type="arabicPeriod"/>
            </a:pPr>
            <a:r>
              <a:rPr lang="en-US" dirty="0">
                <a:solidFill>
                  <a:schemeClr val="bg2">
                    <a:lumMod val="60000"/>
                    <a:lumOff val="40000"/>
                  </a:schemeClr>
                </a:solidFill>
                <a:cs typeface="Arial"/>
              </a:rPr>
              <a:t>Meet USAFA Quota</a:t>
            </a:r>
          </a:p>
          <a:p>
            <a:pPr marL="1460482" lvl="2" indent="-457200">
              <a:buAutoNum type="arabicPeriod"/>
            </a:pPr>
            <a:r>
              <a:rPr lang="en-US" dirty="0">
                <a:solidFill>
                  <a:schemeClr val="bg2">
                    <a:lumMod val="60000"/>
                    <a:lumOff val="40000"/>
                  </a:schemeClr>
                </a:solidFill>
                <a:cs typeface="Arial"/>
              </a:rPr>
              <a:t>Meet ROTC Quota</a:t>
            </a:r>
          </a:p>
          <a:p>
            <a:pPr marL="1460482" lvl="2" indent="-457200">
              <a:buAutoNum type="arabicPeriod"/>
            </a:pPr>
            <a:r>
              <a:rPr lang="en-US" dirty="0">
                <a:solidFill>
                  <a:schemeClr val="bg2">
                    <a:lumMod val="60000"/>
                    <a:lumOff val="40000"/>
                  </a:schemeClr>
                </a:solidFill>
                <a:cs typeface="Arial"/>
              </a:rPr>
              <a:t>Meet Mandatory AFOCD degree tier target</a:t>
            </a:r>
          </a:p>
          <a:p>
            <a:pPr marL="1460482" lvl="2" indent="-457200">
              <a:buAutoNum type="arabicPeriod"/>
            </a:pPr>
            <a:r>
              <a:rPr lang="en-US" dirty="0">
                <a:solidFill>
                  <a:schemeClr val="bg2">
                    <a:lumMod val="60000"/>
                    <a:lumOff val="40000"/>
                  </a:schemeClr>
                </a:solidFill>
                <a:cs typeface="Arial"/>
              </a:rPr>
              <a:t>Meet Desired AFOCD degree tier target</a:t>
            </a:r>
          </a:p>
          <a:p>
            <a:pPr marL="1460482" lvl="2" indent="-457200">
              <a:buAutoNum type="arabicPeriod"/>
            </a:pPr>
            <a:r>
              <a:rPr lang="en-US" dirty="0">
                <a:solidFill>
                  <a:schemeClr val="bg2">
                    <a:lumMod val="60000"/>
                    <a:lumOff val="40000"/>
                  </a:schemeClr>
                </a:solidFill>
                <a:cs typeface="Arial"/>
              </a:rPr>
              <a:t>Meet Permitted AFOCD degree tier target</a:t>
            </a:r>
          </a:p>
          <a:p>
            <a:pPr marL="1460482" lvl="2" indent="-457200">
              <a:buAutoNum type="arabicPeriod"/>
            </a:pPr>
            <a:r>
              <a:rPr lang="en-US" dirty="0">
                <a:solidFill>
                  <a:schemeClr val="bg2">
                    <a:lumMod val="60000"/>
                    <a:lumOff val="40000"/>
                  </a:schemeClr>
                </a:solidFill>
                <a:cs typeface="Arial"/>
              </a:rPr>
              <a:t>Maximize Utility of assigned cadets</a:t>
            </a:r>
          </a:p>
          <a:p>
            <a:pPr lvl="1"/>
            <a:r>
              <a:rPr lang="en-US" dirty="0">
                <a:solidFill>
                  <a:schemeClr val="bg2">
                    <a:lumMod val="60000"/>
                    <a:lumOff val="40000"/>
                  </a:schemeClr>
                </a:solidFill>
                <a:cs typeface="Arial"/>
              </a:rPr>
              <a:t>Objective independence can be assumed</a:t>
            </a:r>
          </a:p>
          <a:p>
            <a:pPr marL="582612" indent="-457200">
              <a:buAutoNum type="arabicPeriod"/>
            </a:pPr>
            <a:endParaRPr lang="en-US" dirty="0">
              <a:solidFill>
                <a:schemeClr val="bg2">
                  <a:lumMod val="60000"/>
                  <a:lumOff val="40000"/>
                </a:schemeClr>
              </a:solidFill>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924C0CD2-CD08-4B25-9A05-9BC015136CF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74096574"/>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12355309" cy="5546165"/>
          </a:xfrm>
        </p:spPr>
        <p:txBody>
          <a:bodyPr/>
          <a:lstStyle/>
          <a:p>
            <a:r>
              <a:rPr lang="en-US" dirty="0"/>
              <a:t>Objective Hierarchy</a:t>
            </a:r>
          </a:p>
          <a:p>
            <a:pPr lvl="1"/>
            <a:r>
              <a:rPr lang="en-US" dirty="0">
                <a:cs typeface="Arial"/>
              </a:rPr>
              <a:t>Cadets have one objective: Maximize Utility</a:t>
            </a:r>
          </a:p>
          <a:p>
            <a:pPr lvl="1"/>
            <a:r>
              <a:rPr lang="en-US" dirty="0">
                <a:cs typeface="Arial"/>
              </a:rPr>
              <a:t>AFSCs may have up to nine objectives</a:t>
            </a:r>
          </a:p>
          <a:p>
            <a:pPr marL="1460482" lvl="2" indent="-457200">
              <a:buAutoNum type="arabicPeriod"/>
            </a:pPr>
            <a:r>
              <a:rPr lang="en-US" dirty="0">
                <a:cs typeface="Arial"/>
              </a:rPr>
              <a:t>Balance Merit</a:t>
            </a:r>
          </a:p>
          <a:p>
            <a:pPr marL="1460482" lvl="2" indent="-457200">
              <a:buAutoNum type="arabicPeriod"/>
            </a:pPr>
            <a:r>
              <a:rPr lang="en-US" dirty="0">
                <a:cs typeface="Arial"/>
              </a:rPr>
              <a:t>Balance USAFA Proportion</a:t>
            </a:r>
          </a:p>
          <a:p>
            <a:pPr marL="1460482" lvl="2" indent="-457200">
              <a:buAutoNum type="arabicPeriod"/>
            </a:pPr>
            <a:r>
              <a:rPr lang="en-US" dirty="0">
                <a:cs typeface="Arial"/>
              </a:rPr>
              <a:t>Meet Combined Quota</a:t>
            </a:r>
          </a:p>
          <a:p>
            <a:pPr marL="1460482" lvl="2" indent="-457200">
              <a:buAutoNum type="arabicPeriod"/>
            </a:pPr>
            <a:r>
              <a:rPr lang="en-US" dirty="0">
                <a:cs typeface="Arial"/>
              </a:rPr>
              <a:t>Meet USAFA Quota</a:t>
            </a:r>
          </a:p>
          <a:p>
            <a:pPr marL="1460482" lvl="2" indent="-457200">
              <a:buAutoNum type="arabicPeriod"/>
            </a:pPr>
            <a:r>
              <a:rPr lang="en-US" dirty="0">
                <a:cs typeface="Arial"/>
              </a:rPr>
              <a:t>Meet ROTC Quota</a:t>
            </a:r>
          </a:p>
          <a:p>
            <a:pPr marL="1460482" lvl="2" indent="-457200">
              <a:buAutoNum type="arabicPeriod"/>
            </a:pPr>
            <a:r>
              <a:rPr lang="en-US" dirty="0">
                <a:cs typeface="Arial"/>
              </a:rPr>
              <a:t>Meet Mandatory AFOCD degree tier target</a:t>
            </a:r>
          </a:p>
          <a:p>
            <a:pPr marL="1460482" lvl="2" indent="-457200">
              <a:buAutoNum type="arabicPeriod"/>
            </a:pPr>
            <a:r>
              <a:rPr lang="en-US" dirty="0">
                <a:cs typeface="Arial"/>
              </a:rPr>
              <a:t>Meet Desired AFOCD degree tier target</a:t>
            </a:r>
          </a:p>
          <a:p>
            <a:pPr marL="1460482" lvl="2" indent="-457200">
              <a:buAutoNum type="arabicPeriod"/>
            </a:pPr>
            <a:r>
              <a:rPr lang="en-US" dirty="0">
                <a:cs typeface="Arial"/>
              </a:rPr>
              <a:t>Meet Permitted AFOCD degree tier target</a:t>
            </a:r>
          </a:p>
          <a:p>
            <a:pPr marL="1460482" lvl="2" indent="-457200">
              <a:buAutoNum type="arabicPeriod"/>
            </a:pPr>
            <a:r>
              <a:rPr lang="en-US" dirty="0">
                <a:cs typeface="Arial"/>
              </a:rPr>
              <a:t>Maximize Utility of assigned cadets</a:t>
            </a:r>
          </a:p>
          <a:p>
            <a:pPr lvl="1"/>
            <a:r>
              <a:rPr lang="en-US" dirty="0">
                <a:solidFill>
                  <a:schemeClr val="bg2">
                    <a:lumMod val="60000"/>
                    <a:lumOff val="40000"/>
                  </a:schemeClr>
                </a:solidFill>
                <a:cs typeface="Arial"/>
              </a:rPr>
              <a:t>Objective independence can be assumed	</a:t>
            </a: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4F21A4BD-5332-4D8D-AD42-A11A37D6688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10709218"/>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12355309" cy="5546165"/>
          </a:xfrm>
        </p:spPr>
        <p:txBody>
          <a:bodyPr/>
          <a:lstStyle/>
          <a:p>
            <a:r>
              <a:rPr lang="en-US" dirty="0"/>
              <a:t>Objective Hierarchy</a:t>
            </a:r>
          </a:p>
          <a:p>
            <a:pPr lvl="1"/>
            <a:r>
              <a:rPr lang="en-US" dirty="0">
                <a:cs typeface="Arial"/>
              </a:rPr>
              <a:t>Cadets have one objective: Maximize Utility</a:t>
            </a:r>
          </a:p>
          <a:p>
            <a:pPr lvl="1"/>
            <a:r>
              <a:rPr lang="en-US" dirty="0">
                <a:cs typeface="Arial"/>
              </a:rPr>
              <a:t>AFSCs may have up to nine objectives</a:t>
            </a:r>
          </a:p>
          <a:p>
            <a:pPr marL="1460482" lvl="2" indent="-457200">
              <a:buAutoNum type="arabicPeriod"/>
            </a:pPr>
            <a:r>
              <a:rPr lang="en-US" dirty="0">
                <a:cs typeface="Arial"/>
              </a:rPr>
              <a:t>Balance Merit</a:t>
            </a:r>
          </a:p>
          <a:p>
            <a:pPr marL="1460482" lvl="2" indent="-457200">
              <a:buAutoNum type="arabicPeriod"/>
            </a:pPr>
            <a:r>
              <a:rPr lang="en-US" dirty="0">
                <a:cs typeface="Arial"/>
              </a:rPr>
              <a:t>Balance USAFA Proportion</a:t>
            </a:r>
          </a:p>
          <a:p>
            <a:pPr marL="1460482" lvl="2" indent="-457200">
              <a:buAutoNum type="arabicPeriod"/>
            </a:pPr>
            <a:r>
              <a:rPr lang="en-US" dirty="0">
                <a:cs typeface="Arial"/>
              </a:rPr>
              <a:t>Meet Combined Quota</a:t>
            </a:r>
          </a:p>
          <a:p>
            <a:pPr marL="1460482" lvl="2" indent="-457200">
              <a:buAutoNum type="arabicPeriod"/>
            </a:pPr>
            <a:r>
              <a:rPr lang="en-US" dirty="0">
                <a:cs typeface="Arial"/>
              </a:rPr>
              <a:t>Meet USAFA Quota</a:t>
            </a:r>
          </a:p>
          <a:p>
            <a:pPr marL="1460482" lvl="2" indent="-457200">
              <a:buAutoNum type="arabicPeriod"/>
            </a:pPr>
            <a:r>
              <a:rPr lang="en-US" dirty="0">
                <a:cs typeface="Arial"/>
              </a:rPr>
              <a:t>Meet ROTC Quota</a:t>
            </a:r>
          </a:p>
          <a:p>
            <a:pPr marL="1460482" lvl="2" indent="-457200">
              <a:buAutoNum type="arabicPeriod"/>
            </a:pPr>
            <a:r>
              <a:rPr lang="en-US" dirty="0">
                <a:cs typeface="Arial"/>
              </a:rPr>
              <a:t>Meet Mandatory AFOCD degree tier target</a:t>
            </a:r>
          </a:p>
          <a:p>
            <a:pPr marL="1460482" lvl="2" indent="-457200">
              <a:buAutoNum type="arabicPeriod"/>
            </a:pPr>
            <a:r>
              <a:rPr lang="en-US" dirty="0">
                <a:cs typeface="Arial"/>
              </a:rPr>
              <a:t>Meet Desired AFOCD degree tier target</a:t>
            </a:r>
          </a:p>
          <a:p>
            <a:pPr marL="1460482" lvl="2" indent="-457200">
              <a:buAutoNum type="arabicPeriod"/>
            </a:pPr>
            <a:r>
              <a:rPr lang="en-US" dirty="0">
                <a:cs typeface="Arial"/>
              </a:rPr>
              <a:t>Meet Permitted AFOCD degree tier target</a:t>
            </a:r>
          </a:p>
          <a:p>
            <a:pPr marL="1460482" lvl="2" indent="-457200">
              <a:buAutoNum type="arabicPeriod"/>
            </a:pPr>
            <a:r>
              <a:rPr lang="en-US" dirty="0">
                <a:cs typeface="Arial"/>
              </a:rPr>
              <a:t>Maximize Utility of assigned cadets</a:t>
            </a:r>
          </a:p>
          <a:p>
            <a:pPr lvl="1"/>
            <a:r>
              <a:rPr lang="en-US" dirty="0">
                <a:cs typeface="Arial"/>
              </a:rPr>
              <a:t>Objective independence can be assumed</a:t>
            </a:r>
            <a:r>
              <a:rPr lang="en-US" dirty="0">
                <a:solidFill>
                  <a:schemeClr val="bg2">
                    <a:lumMod val="60000"/>
                    <a:lumOff val="40000"/>
                  </a:schemeClr>
                </a:solidFill>
                <a:cs typeface="Arial"/>
              </a:rPr>
              <a:t>	</a:t>
            </a: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AB738620-46B0-425E-8530-26681D33931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1981976"/>
      </p:ext>
    </p:extLst>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sp>
        <p:nvSpPr>
          <p:cNvPr id="5" name="Rectangle 4">
            <a:hlinkClick r:id="rId2" action="ppaction://hlinksldjump"/>
            <a:extLst>
              <a:ext uri="{FF2B5EF4-FFF2-40B4-BE49-F238E27FC236}">
                <a16:creationId xmlns:a16="http://schemas.microsoft.com/office/drawing/2014/main" id="{C216A2B0-8AB9-4EFF-8D19-443D6D00A15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91341181"/>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Modeling Techniques</a:t>
            </a:r>
          </a:p>
          <a:p>
            <a:r>
              <a:rPr lang="en-US" dirty="0"/>
              <a:t>Original Methodology</a:t>
            </a:r>
          </a:p>
          <a:p>
            <a:r>
              <a:rPr lang="en-US" dirty="0"/>
              <a:t>New Approach</a:t>
            </a:r>
          </a:p>
          <a:p>
            <a:r>
              <a:rPr lang="en-US" dirty="0"/>
              <a:t>Solution Methods</a:t>
            </a:r>
          </a:p>
          <a:p>
            <a:r>
              <a:rPr lang="en-US" dirty="0">
                <a:solidFill>
                  <a:schemeClr val="bg2">
                    <a:lumMod val="60000"/>
                    <a:lumOff val="40000"/>
                  </a:schemeClr>
                </a:solidFill>
              </a:rPr>
              <a:t>Model Comparison</a:t>
            </a:r>
          </a:p>
          <a:p>
            <a:r>
              <a:rPr lang="en-US" dirty="0">
                <a:solidFill>
                  <a:schemeClr val="bg2">
                    <a:lumMod val="60000"/>
                    <a:lumOff val="40000"/>
                  </a:schemeClr>
                </a:solidFill>
              </a:rPr>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B3EBC7FB-7CA7-4BDC-83F7-6645DCBBD71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87155813"/>
      </p:ext>
    </p:extLst>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hlinkClick r:id="rId2" action="ppaction://hlinksldjump"/>
            <a:extLst>
              <a:ext uri="{FF2B5EF4-FFF2-40B4-BE49-F238E27FC236}">
                <a16:creationId xmlns:a16="http://schemas.microsoft.com/office/drawing/2014/main" id="{A2F39C03-670D-424C-BFFF-26AFA34E102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51175984"/>
      </p:ext>
    </p:extLst>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hlinkClick r:id="rId2" action="ppaction://hlinksldjump"/>
            <a:extLst>
              <a:ext uri="{FF2B5EF4-FFF2-40B4-BE49-F238E27FC236}">
                <a16:creationId xmlns:a16="http://schemas.microsoft.com/office/drawing/2014/main" id="{16B51CD8-E1CD-4494-A3DD-E679488F3C9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501052435"/>
      </p:ext>
    </p:extLst>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6" name="Rectangle 5">
            <a:extLst>
              <a:ext uri="{FF2B5EF4-FFF2-40B4-BE49-F238E27FC236}">
                <a16:creationId xmlns:a16="http://schemas.microsoft.com/office/drawing/2014/main" id="{9EF104D1-CF53-43F7-8182-74627069F2DD}"/>
              </a:ext>
            </a:extLst>
          </p:cNvPr>
          <p:cNvSpPr/>
          <p:nvPr/>
        </p:nvSpPr>
        <p:spPr>
          <a:xfrm>
            <a:off x="2745231"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1 Utility</a:t>
            </a:r>
          </a:p>
        </p:txBody>
      </p:sp>
      <p:sp>
        <p:nvSpPr>
          <p:cNvPr id="7" name="Rectangle 6">
            <a:extLst>
              <a:ext uri="{FF2B5EF4-FFF2-40B4-BE49-F238E27FC236}">
                <a16:creationId xmlns:a16="http://schemas.microsoft.com/office/drawing/2014/main" id="{83DB94B7-8584-479E-A2BC-448F671B0338}"/>
              </a:ext>
            </a:extLst>
          </p:cNvPr>
          <p:cNvSpPr/>
          <p:nvPr/>
        </p:nvSpPr>
        <p:spPr>
          <a:xfrm>
            <a:off x="4993917"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N Utility</a:t>
            </a:r>
          </a:p>
        </p:txBody>
      </p:sp>
      <p:cxnSp>
        <p:nvCxnSpPr>
          <p:cNvPr id="12" name="Straight Connector 11">
            <a:extLst>
              <a:ext uri="{FF2B5EF4-FFF2-40B4-BE49-F238E27FC236}">
                <a16:creationId xmlns:a16="http://schemas.microsoft.com/office/drawing/2014/main" id="{BE7F0EB0-88E6-46E6-B29F-C870DF7CB975}"/>
              </a:ext>
            </a:extLst>
          </p:cNvPr>
          <p:cNvCxnSpPr>
            <a:cxnSpLocks/>
            <a:stCxn id="5" idx="2"/>
          </p:cNvCxnSpPr>
          <p:nvPr/>
        </p:nvCxnSpPr>
        <p:spPr>
          <a:xfrm>
            <a:off x="4693740" y="3843171"/>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0F4FEC1-8C40-4523-AA21-E75D57CADCE5}"/>
              </a:ext>
            </a:extLst>
          </p:cNvPr>
          <p:cNvGrpSpPr/>
          <p:nvPr/>
        </p:nvGrpSpPr>
        <p:grpSpPr>
          <a:xfrm>
            <a:off x="3548861" y="4124179"/>
            <a:ext cx="1144878" cy="287535"/>
            <a:chOff x="2002536" y="1643482"/>
            <a:chExt cx="828292" cy="208025"/>
          </a:xfrm>
        </p:grpSpPr>
        <p:cxnSp>
          <p:nvCxnSpPr>
            <p:cNvPr id="14" name="Straight Connector 13">
              <a:extLst>
                <a:ext uri="{FF2B5EF4-FFF2-40B4-BE49-F238E27FC236}">
                  <a16:creationId xmlns:a16="http://schemas.microsoft.com/office/drawing/2014/main" id="{A33288BD-DD6F-49CC-9FBF-7B5A90CC3D9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1FFFE-B9BF-44A7-A33A-06F320826870}"/>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89E5AF6-5E6B-4E3B-AF7B-47EF61EF1E73}"/>
              </a:ext>
            </a:extLst>
          </p:cNvPr>
          <p:cNvGrpSpPr/>
          <p:nvPr/>
        </p:nvGrpSpPr>
        <p:grpSpPr>
          <a:xfrm flipH="1">
            <a:off x="4673204" y="4129654"/>
            <a:ext cx="1144878" cy="287535"/>
            <a:chOff x="2002536" y="1647444"/>
            <a:chExt cx="828292" cy="208025"/>
          </a:xfrm>
        </p:grpSpPr>
        <p:cxnSp>
          <p:nvCxnSpPr>
            <p:cNvPr id="17" name="Straight Connector 16">
              <a:extLst>
                <a:ext uri="{FF2B5EF4-FFF2-40B4-BE49-F238E27FC236}">
                  <a16:creationId xmlns:a16="http://schemas.microsoft.com/office/drawing/2014/main" id="{1D036525-5CD5-4E16-86F7-417FEFC0C80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73AD7-4D78-4DCA-BAD5-F31892B6CC3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8BEBF03-4C18-4A06-8497-1128FCB4F41B}"/>
              </a:ext>
            </a:extLst>
          </p:cNvPr>
          <p:cNvSpPr txBox="1"/>
          <p:nvPr/>
        </p:nvSpPr>
        <p:spPr>
          <a:xfrm>
            <a:off x="4439227"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22" name="Rectangle 21">
            <a:hlinkClick r:id="rId2" action="ppaction://hlinksldjump"/>
            <a:extLst>
              <a:ext uri="{FF2B5EF4-FFF2-40B4-BE49-F238E27FC236}">
                <a16:creationId xmlns:a16="http://schemas.microsoft.com/office/drawing/2014/main" id="{BD27D2AB-CFCA-4250-9EEB-8FECA1556CE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6318055"/>
      </p:ext>
    </p:extLst>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6" name="Rectangle 5">
            <a:extLst>
              <a:ext uri="{FF2B5EF4-FFF2-40B4-BE49-F238E27FC236}">
                <a16:creationId xmlns:a16="http://schemas.microsoft.com/office/drawing/2014/main" id="{9EF104D1-CF53-43F7-8182-74627069F2DD}"/>
              </a:ext>
            </a:extLst>
          </p:cNvPr>
          <p:cNvSpPr/>
          <p:nvPr/>
        </p:nvSpPr>
        <p:spPr>
          <a:xfrm>
            <a:off x="2745231"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1 Utility</a:t>
            </a:r>
          </a:p>
        </p:txBody>
      </p:sp>
      <p:sp>
        <p:nvSpPr>
          <p:cNvPr id="7" name="Rectangle 6">
            <a:extLst>
              <a:ext uri="{FF2B5EF4-FFF2-40B4-BE49-F238E27FC236}">
                <a16:creationId xmlns:a16="http://schemas.microsoft.com/office/drawing/2014/main" id="{83DB94B7-8584-479E-A2BC-448F671B0338}"/>
              </a:ext>
            </a:extLst>
          </p:cNvPr>
          <p:cNvSpPr/>
          <p:nvPr/>
        </p:nvSpPr>
        <p:spPr>
          <a:xfrm>
            <a:off x="4993917"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N Utility</a:t>
            </a:r>
          </a:p>
        </p:txBody>
      </p:sp>
      <p:sp>
        <p:nvSpPr>
          <p:cNvPr id="8" name="Rectangle 7">
            <a:extLst>
              <a:ext uri="{FF2B5EF4-FFF2-40B4-BE49-F238E27FC236}">
                <a16:creationId xmlns:a16="http://schemas.microsoft.com/office/drawing/2014/main" id="{ADA9F645-02A3-4898-A48A-BCDC5E38EE4F}"/>
              </a:ext>
            </a:extLst>
          </p:cNvPr>
          <p:cNvSpPr/>
          <p:nvPr/>
        </p:nvSpPr>
        <p:spPr>
          <a:xfrm>
            <a:off x="6872503" y="4411714"/>
            <a:ext cx="1648333"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1 Value</a:t>
            </a:r>
          </a:p>
        </p:txBody>
      </p:sp>
      <p:sp>
        <p:nvSpPr>
          <p:cNvPr id="9" name="Rectangle 8">
            <a:extLst>
              <a:ext uri="{FF2B5EF4-FFF2-40B4-BE49-F238E27FC236}">
                <a16:creationId xmlns:a16="http://schemas.microsoft.com/office/drawing/2014/main" id="{145C7005-7B10-487F-9B7D-7BF71F710147}"/>
              </a:ext>
            </a:extLst>
          </p:cNvPr>
          <p:cNvSpPr/>
          <p:nvPr/>
        </p:nvSpPr>
        <p:spPr>
          <a:xfrm>
            <a:off x="9121189" y="4411714"/>
            <a:ext cx="1648333"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M Value</a:t>
            </a:r>
          </a:p>
        </p:txBody>
      </p:sp>
      <p:cxnSp>
        <p:nvCxnSpPr>
          <p:cNvPr id="12" name="Straight Connector 11">
            <a:extLst>
              <a:ext uri="{FF2B5EF4-FFF2-40B4-BE49-F238E27FC236}">
                <a16:creationId xmlns:a16="http://schemas.microsoft.com/office/drawing/2014/main" id="{BE7F0EB0-88E6-46E6-B29F-C870DF7CB975}"/>
              </a:ext>
            </a:extLst>
          </p:cNvPr>
          <p:cNvCxnSpPr>
            <a:cxnSpLocks/>
            <a:stCxn id="5" idx="2"/>
          </p:cNvCxnSpPr>
          <p:nvPr/>
        </p:nvCxnSpPr>
        <p:spPr>
          <a:xfrm>
            <a:off x="4693740" y="3843171"/>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0F4FEC1-8C40-4523-AA21-E75D57CADCE5}"/>
              </a:ext>
            </a:extLst>
          </p:cNvPr>
          <p:cNvGrpSpPr/>
          <p:nvPr/>
        </p:nvGrpSpPr>
        <p:grpSpPr>
          <a:xfrm>
            <a:off x="3548861" y="4124179"/>
            <a:ext cx="1144878" cy="287535"/>
            <a:chOff x="2002536" y="1643482"/>
            <a:chExt cx="828292" cy="208025"/>
          </a:xfrm>
        </p:grpSpPr>
        <p:cxnSp>
          <p:nvCxnSpPr>
            <p:cNvPr id="14" name="Straight Connector 13">
              <a:extLst>
                <a:ext uri="{FF2B5EF4-FFF2-40B4-BE49-F238E27FC236}">
                  <a16:creationId xmlns:a16="http://schemas.microsoft.com/office/drawing/2014/main" id="{A33288BD-DD6F-49CC-9FBF-7B5A90CC3D9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1FFFE-B9BF-44A7-A33A-06F320826870}"/>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89E5AF6-5E6B-4E3B-AF7B-47EF61EF1E73}"/>
              </a:ext>
            </a:extLst>
          </p:cNvPr>
          <p:cNvGrpSpPr/>
          <p:nvPr/>
        </p:nvGrpSpPr>
        <p:grpSpPr>
          <a:xfrm flipH="1">
            <a:off x="4673204" y="4129654"/>
            <a:ext cx="1144878" cy="287535"/>
            <a:chOff x="2002536" y="1647444"/>
            <a:chExt cx="828292" cy="208025"/>
          </a:xfrm>
        </p:grpSpPr>
        <p:cxnSp>
          <p:nvCxnSpPr>
            <p:cNvPr id="17" name="Straight Connector 16">
              <a:extLst>
                <a:ext uri="{FF2B5EF4-FFF2-40B4-BE49-F238E27FC236}">
                  <a16:creationId xmlns:a16="http://schemas.microsoft.com/office/drawing/2014/main" id="{1D036525-5CD5-4E16-86F7-417FEFC0C80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73AD7-4D78-4DCA-BAD5-F31892B6CC3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B09AC489-EF40-4A7D-8800-3005233A4DC5}"/>
              </a:ext>
            </a:extLst>
          </p:cNvPr>
          <p:cNvCxnSpPr>
            <a:cxnSpLocks/>
          </p:cNvCxnSpPr>
          <p:nvPr/>
        </p:nvCxnSpPr>
        <p:spPr>
          <a:xfrm>
            <a:off x="8795464" y="3838957"/>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C49F9DE-7B91-46DA-A874-EB6076CF37B6}"/>
              </a:ext>
            </a:extLst>
          </p:cNvPr>
          <p:cNvGrpSpPr/>
          <p:nvPr/>
        </p:nvGrpSpPr>
        <p:grpSpPr>
          <a:xfrm>
            <a:off x="7650586" y="4125441"/>
            <a:ext cx="1144878" cy="287535"/>
            <a:chOff x="2002536" y="1647444"/>
            <a:chExt cx="828292" cy="208025"/>
          </a:xfrm>
        </p:grpSpPr>
        <p:cxnSp>
          <p:nvCxnSpPr>
            <p:cNvPr id="21" name="Straight Connector 20">
              <a:extLst>
                <a:ext uri="{FF2B5EF4-FFF2-40B4-BE49-F238E27FC236}">
                  <a16:creationId xmlns:a16="http://schemas.microsoft.com/office/drawing/2014/main" id="{04250AED-3749-493F-8612-88B556797C4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C6C0B6-DC47-4499-A3F6-63C2DF35E2C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CB6EA2D-100E-48F1-8CA9-28C3ADE51C37}"/>
              </a:ext>
            </a:extLst>
          </p:cNvPr>
          <p:cNvGrpSpPr/>
          <p:nvPr/>
        </p:nvGrpSpPr>
        <p:grpSpPr>
          <a:xfrm flipH="1">
            <a:off x="8774928" y="4125439"/>
            <a:ext cx="1144878" cy="287535"/>
            <a:chOff x="2002536" y="1647444"/>
            <a:chExt cx="828292" cy="208025"/>
          </a:xfrm>
        </p:grpSpPr>
        <p:cxnSp>
          <p:nvCxnSpPr>
            <p:cNvPr id="24" name="Straight Connector 23">
              <a:extLst>
                <a:ext uri="{FF2B5EF4-FFF2-40B4-BE49-F238E27FC236}">
                  <a16:creationId xmlns:a16="http://schemas.microsoft.com/office/drawing/2014/main" id="{D001C3EB-19F5-4E8E-8DB1-E86B1F3CBA49}"/>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727A61-9479-44FF-8A55-91AF276964BE}"/>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8BEBF03-4C18-4A06-8497-1128FCB4F41B}"/>
              </a:ext>
            </a:extLst>
          </p:cNvPr>
          <p:cNvSpPr txBox="1"/>
          <p:nvPr/>
        </p:nvSpPr>
        <p:spPr>
          <a:xfrm>
            <a:off x="4439227"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50" name="TextBox 49">
            <a:extLst>
              <a:ext uri="{FF2B5EF4-FFF2-40B4-BE49-F238E27FC236}">
                <a16:creationId xmlns:a16="http://schemas.microsoft.com/office/drawing/2014/main" id="{EFFD1982-3B8A-4CA2-8B87-4A0AF7D58A77}"/>
              </a:ext>
            </a:extLst>
          </p:cNvPr>
          <p:cNvSpPr txBox="1"/>
          <p:nvPr/>
        </p:nvSpPr>
        <p:spPr>
          <a:xfrm>
            <a:off x="8569701"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32" name="Rectangle 31">
            <a:hlinkClick r:id="rId2" action="ppaction://hlinksldjump"/>
            <a:extLst>
              <a:ext uri="{FF2B5EF4-FFF2-40B4-BE49-F238E27FC236}">
                <a16:creationId xmlns:a16="http://schemas.microsoft.com/office/drawing/2014/main" id="{333FC66B-C5B5-43F5-A472-55EA09F65B7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87390821"/>
      </p:ext>
    </p:extLst>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6" name="Rectangle 5">
            <a:extLst>
              <a:ext uri="{FF2B5EF4-FFF2-40B4-BE49-F238E27FC236}">
                <a16:creationId xmlns:a16="http://schemas.microsoft.com/office/drawing/2014/main" id="{9EF104D1-CF53-43F7-8182-74627069F2DD}"/>
              </a:ext>
            </a:extLst>
          </p:cNvPr>
          <p:cNvSpPr/>
          <p:nvPr/>
        </p:nvSpPr>
        <p:spPr>
          <a:xfrm>
            <a:off x="2745231"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1 Utility</a:t>
            </a:r>
          </a:p>
        </p:txBody>
      </p:sp>
      <p:sp>
        <p:nvSpPr>
          <p:cNvPr id="7" name="Rectangle 6">
            <a:extLst>
              <a:ext uri="{FF2B5EF4-FFF2-40B4-BE49-F238E27FC236}">
                <a16:creationId xmlns:a16="http://schemas.microsoft.com/office/drawing/2014/main" id="{83DB94B7-8584-479E-A2BC-448F671B0338}"/>
              </a:ext>
            </a:extLst>
          </p:cNvPr>
          <p:cNvSpPr/>
          <p:nvPr/>
        </p:nvSpPr>
        <p:spPr>
          <a:xfrm>
            <a:off x="4993917"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N Utility</a:t>
            </a:r>
          </a:p>
        </p:txBody>
      </p:sp>
      <p:sp>
        <p:nvSpPr>
          <p:cNvPr id="8" name="Rectangle 7">
            <a:extLst>
              <a:ext uri="{FF2B5EF4-FFF2-40B4-BE49-F238E27FC236}">
                <a16:creationId xmlns:a16="http://schemas.microsoft.com/office/drawing/2014/main" id="{ADA9F645-02A3-4898-A48A-BCDC5E38EE4F}"/>
              </a:ext>
            </a:extLst>
          </p:cNvPr>
          <p:cNvSpPr/>
          <p:nvPr/>
        </p:nvSpPr>
        <p:spPr>
          <a:xfrm>
            <a:off x="6872503" y="4411714"/>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1 Value</a:t>
            </a:r>
          </a:p>
        </p:txBody>
      </p:sp>
      <p:sp>
        <p:nvSpPr>
          <p:cNvPr id="9" name="Rectangle 8">
            <a:extLst>
              <a:ext uri="{FF2B5EF4-FFF2-40B4-BE49-F238E27FC236}">
                <a16:creationId xmlns:a16="http://schemas.microsoft.com/office/drawing/2014/main" id="{145C7005-7B10-487F-9B7D-7BF71F710147}"/>
              </a:ext>
            </a:extLst>
          </p:cNvPr>
          <p:cNvSpPr/>
          <p:nvPr/>
        </p:nvSpPr>
        <p:spPr>
          <a:xfrm>
            <a:off x="9121189" y="4411714"/>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M Value</a:t>
            </a:r>
          </a:p>
        </p:txBody>
      </p:sp>
      <p:sp>
        <p:nvSpPr>
          <p:cNvPr id="10" name="Rectangle 9">
            <a:extLst>
              <a:ext uri="{FF2B5EF4-FFF2-40B4-BE49-F238E27FC236}">
                <a16:creationId xmlns:a16="http://schemas.microsoft.com/office/drawing/2014/main" id="{F4DBAC76-C8E6-4474-AE06-FA885FEB34E9}"/>
              </a:ext>
            </a:extLst>
          </p:cNvPr>
          <p:cNvSpPr/>
          <p:nvPr/>
        </p:nvSpPr>
        <p:spPr>
          <a:xfrm>
            <a:off x="7572452" y="5410976"/>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1 Objective O Value</a:t>
            </a:r>
          </a:p>
        </p:txBody>
      </p:sp>
      <p:sp>
        <p:nvSpPr>
          <p:cNvPr id="11" name="Rectangle 10">
            <a:extLst>
              <a:ext uri="{FF2B5EF4-FFF2-40B4-BE49-F238E27FC236}">
                <a16:creationId xmlns:a16="http://schemas.microsoft.com/office/drawing/2014/main" id="{66ADEC14-758B-49DE-8EF6-FE2EA3285308}"/>
              </a:ext>
            </a:extLst>
          </p:cNvPr>
          <p:cNvSpPr/>
          <p:nvPr/>
        </p:nvSpPr>
        <p:spPr>
          <a:xfrm>
            <a:off x="6291385" y="5410978"/>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1 Objective 1 Value</a:t>
            </a:r>
          </a:p>
        </p:txBody>
      </p:sp>
      <p:cxnSp>
        <p:nvCxnSpPr>
          <p:cNvPr id="12" name="Straight Connector 11">
            <a:extLst>
              <a:ext uri="{FF2B5EF4-FFF2-40B4-BE49-F238E27FC236}">
                <a16:creationId xmlns:a16="http://schemas.microsoft.com/office/drawing/2014/main" id="{BE7F0EB0-88E6-46E6-B29F-C870DF7CB975}"/>
              </a:ext>
            </a:extLst>
          </p:cNvPr>
          <p:cNvCxnSpPr>
            <a:cxnSpLocks/>
            <a:stCxn id="5" idx="2"/>
          </p:cNvCxnSpPr>
          <p:nvPr/>
        </p:nvCxnSpPr>
        <p:spPr>
          <a:xfrm>
            <a:off x="4693740" y="3843171"/>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0F4FEC1-8C40-4523-AA21-E75D57CADCE5}"/>
              </a:ext>
            </a:extLst>
          </p:cNvPr>
          <p:cNvGrpSpPr/>
          <p:nvPr/>
        </p:nvGrpSpPr>
        <p:grpSpPr>
          <a:xfrm>
            <a:off x="3548861" y="4124179"/>
            <a:ext cx="1144878" cy="287535"/>
            <a:chOff x="2002536" y="1643482"/>
            <a:chExt cx="828292" cy="208025"/>
          </a:xfrm>
        </p:grpSpPr>
        <p:cxnSp>
          <p:nvCxnSpPr>
            <p:cNvPr id="14" name="Straight Connector 13">
              <a:extLst>
                <a:ext uri="{FF2B5EF4-FFF2-40B4-BE49-F238E27FC236}">
                  <a16:creationId xmlns:a16="http://schemas.microsoft.com/office/drawing/2014/main" id="{A33288BD-DD6F-49CC-9FBF-7B5A90CC3D9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1FFFE-B9BF-44A7-A33A-06F320826870}"/>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89E5AF6-5E6B-4E3B-AF7B-47EF61EF1E73}"/>
              </a:ext>
            </a:extLst>
          </p:cNvPr>
          <p:cNvGrpSpPr/>
          <p:nvPr/>
        </p:nvGrpSpPr>
        <p:grpSpPr>
          <a:xfrm flipH="1">
            <a:off x="4673204" y="4129654"/>
            <a:ext cx="1144878" cy="287535"/>
            <a:chOff x="2002536" y="1647444"/>
            <a:chExt cx="828292" cy="208025"/>
          </a:xfrm>
        </p:grpSpPr>
        <p:cxnSp>
          <p:nvCxnSpPr>
            <p:cNvPr id="17" name="Straight Connector 16">
              <a:extLst>
                <a:ext uri="{FF2B5EF4-FFF2-40B4-BE49-F238E27FC236}">
                  <a16:creationId xmlns:a16="http://schemas.microsoft.com/office/drawing/2014/main" id="{1D036525-5CD5-4E16-86F7-417FEFC0C80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73AD7-4D78-4DCA-BAD5-F31892B6CC3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B09AC489-EF40-4A7D-8800-3005233A4DC5}"/>
              </a:ext>
            </a:extLst>
          </p:cNvPr>
          <p:cNvCxnSpPr>
            <a:cxnSpLocks/>
          </p:cNvCxnSpPr>
          <p:nvPr/>
        </p:nvCxnSpPr>
        <p:spPr>
          <a:xfrm>
            <a:off x="8795464" y="3838957"/>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C49F9DE-7B91-46DA-A874-EB6076CF37B6}"/>
              </a:ext>
            </a:extLst>
          </p:cNvPr>
          <p:cNvGrpSpPr/>
          <p:nvPr/>
        </p:nvGrpSpPr>
        <p:grpSpPr>
          <a:xfrm>
            <a:off x="7650586" y="4125441"/>
            <a:ext cx="1144878" cy="287535"/>
            <a:chOff x="2002536" y="1647444"/>
            <a:chExt cx="828292" cy="208025"/>
          </a:xfrm>
        </p:grpSpPr>
        <p:cxnSp>
          <p:nvCxnSpPr>
            <p:cNvPr id="21" name="Straight Connector 20">
              <a:extLst>
                <a:ext uri="{FF2B5EF4-FFF2-40B4-BE49-F238E27FC236}">
                  <a16:creationId xmlns:a16="http://schemas.microsoft.com/office/drawing/2014/main" id="{04250AED-3749-493F-8612-88B556797C4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C6C0B6-DC47-4499-A3F6-63C2DF35E2C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CB6EA2D-100E-48F1-8CA9-28C3ADE51C37}"/>
              </a:ext>
            </a:extLst>
          </p:cNvPr>
          <p:cNvGrpSpPr/>
          <p:nvPr/>
        </p:nvGrpSpPr>
        <p:grpSpPr>
          <a:xfrm flipH="1">
            <a:off x="8774928" y="4125439"/>
            <a:ext cx="1144878" cy="287535"/>
            <a:chOff x="2002536" y="1647444"/>
            <a:chExt cx="828292" cy="208025"/>
          </a:xfrm>
        </p:grpSpPr>
        <p:cxnSp>
          <p:nvCxnSpPr>
            <p:cNvPr id="24" name="Straight Connector 23">
              <a:extLst>
                <a:ext uri="{FF2B5EF4-FFF2-40B4-BE49-F238E27FC236}">
                  <a16:creationId xmlns:a16="http://schemas.microsoft.com/office/drawing/2014/main" id="{D001C3EB-19F5-4E8E-8DB1-E86B1F3CBA49}"/>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727A61-9479-44FF-8A55-91AF276964BE}"/>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9FBBAD3-F0D9-4E08-A7D5-EAECA08D6D44}"/>
              </a:ext>
            </a:extLst>
          </p:cNvPr>
          <p:cNvSpPr/>
          <p:nvPr/>
        </p:nvSpPr>
        <p:spPr>
          <a:xfrm>
            <a:off x="10395816" y="5399450"/>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M Objective O Value</a:t>
            </a:r>
          </a:p>
        </p:txBody>
      </p:sp>
      <p:sp>
        <p:nvSpPr>
          <p:cNvPr id="33" name="Rectangle 32">
            <a:extLst>
              <a:ext uri="{FF2B5EF4-FFF2-40B4-BE49-F238E27FC236}">
                <a16:creationId xmlns:a16="http://schemas.microsoft.com/office/drawing/2014/main" id="{E0E70B04-B937-4A05-97EC-88FD6C5F43D0}"/>
              </a:ext>
            </a:extLst>
          </p:cNvPr>
          <p:cNvSpPr/>
          <p:nvPr/>
        </p:nvSpPr>
        <p:spPr>
          <a:xfrm>
            <a:off x="9114749" y="5399451"/>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M Objective 1 Value</a:t>
            </a:r>
          </a:p>
        </p:txBody>
      </p:sp>
      <p:cxnSp>
        <p:nvCxnSpPr>
          <p:cNvPr id="34" name="Straight Connector 33">
            <a:extLst>
              <a:ext uri="{FF2B5EF4-FFF2-40B4-BE49-F238E27FC236}">
                <a16:creationId xmlns:a16="http://schemas.microsoft.com/office/drawing/2014/main" id="{BECB3C8D-2E6F-4A70-BEA7-C6541D657EA8}"/>
              </a:ext>
            </a:extLst>
          </p:cNvPr>
          <p:cNvCxnSpPr>
            <a:cxnSpLocks/>
          </p:cNvCxnSpPr>
          <p:nvPr/>
        </p:nvCxnSpPr>
        <p:spPr>
          <a:xfrm>
            <a:off x="9920721" y="4944447"/>
            <a:ext cx="0" cy="21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52436A0-3179-4AFE-BDB8-D03B9FADAD23}"/>
              </a:ext>
            </a:extLst>
          </p:cNvPr>
          <p:cNvGrpSpPr/>
          <p:nvPr/>
        </p:nvGrpSpPr>
        <p:grpSpPr>
          <a:xfrm>
            <a:off x="9564383" y="5161940"/>
            <a:ext cx="710847" cy="232035"/>
            <a:chOff x="1988043" y="1642109"/>
            <a:chExt cx="842785" cy="174881"/>
          </a:xfrm>
        </p:grpSpPr>
        <p:cxnSp>
          <p:nvCxnSpPr>
            <p:cNvPr id="36" name="Straight Connector 35">
              <a:extLst>
                <a:ext uri="{FF2B5EF4-FFF2-40B4-BE49-F238E27FC236}">
                  <a16:creationId xmlns:a16="http://schemas.microsoft.com/office/drawing/2014/main" id="{D7FA0030-C971-49BC-B672-C316C750A9C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5E1C31-B0B9-43B2-A046-8F8C03C09934}"/>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AEBA1A1-DFB9-4854-B4AC-81D1FC381688}"/>
              </a:ext>
            </a:extLst>
          </p:cNvPr>
          <p:cNvGrpSpPr/>
          <p:nvPr/>
        </p:nvGrpSpPr>
        <p:grpSpPr>
          <a:xfrm flipH="1">
            <a:off x="10158419" y="5161940"/>
            <a:ext cx="710847" cy="232035"/>
            <a:chOff x="1988043" y="1642109"/>
            <a:chExt cx="842785" cy="174881"/>
          </a:xfrm>
        </p:grpSpPr>
        <p:cxnSp>
          <p:nvCxnSpPr>
            <p:cNvPr id="39" name="Straight Connector 38">
              <a:extLst>
                <a:ext uri="{FF2B5EF4-FFF2-40B4-BE49-F238E27FC236}">
                  <a16:creationId xmlns:a16="http://schemas.microsoft.com/office/drawing/2014/main" id="{888F22E1-27BE-487A-BE86-44CC69DD5253}"/>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A5CF6A-A405-4566-B6EE-DC84F6F20838}"/>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F4C1FB2-2C24-4ED8-8553-DC53EC2DDAC7}"/>
              </a:ext>
            </a:extLst>
          </p:cNvPr>
          <p:cNvGrpSpPr/>
          <p:nvPr/>
        </p:nvGrpSpPr>
        <p:grpSpPr>
          <a:xfrm flipH="1">
            <a:off x="6730997" y="4948701"/>
            <a:ext cx="1304884" cy="449528"/>
            <a:chOff x="7000471" y="880113"/>
            <a:chExt cx="944052" cy="325223"/>
          </a:xfrm>
        </p:grpSpPr>
        <p:cxnSp>
          <p:nvCxnSpPr>
            <p:cNvPr id="42" name="Straight Connector 41">
              <a:extLst>
                <a:ext uri="{FF2B5EF4-FFF2-40B4-BE49-F238E27FC236}">
                  <a16:creationId xmlns:a16="http://schemas.microsoft.com/office/drawing/2014/main" id="{639887A5-D7CD-4907-A80D-96FDC8599619}"/>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DC720D34-E113-47D5-A6D1-4BC81CE52000}"/>
                </a:ext>
              </a:extLst>
            </p:cNvPr>
            <p:cNvGrpSpPr/>
            <p:nvPr/>
          </p:nvGrpSpPr>
          <p:grpSpPr>
            <a:xfrm>
              <a:off x="7000471" y="1037464"/>
              <a:ext cx="514281" cy="167872"/>
              <a:chOff x="1988043" y="1642109"/>
              <a:chExt cx="842785" cy="174881"/>
            </a:xfrm>
          </p:grpSpPr>
          <p:cxnSp>
            <p:nvCxnSpPr>
              <p:cNvPr id="47" name="Straight Connector 46">
                <a:extLst>
                  <a:ext uri="{FF2B5EF4-FFF2-40B4-BE49-F238E27FC236}">
                    <a16:creationId xmlns:a16="http://schemas.microsoft.com/office/drawing/2014/main" id="{C81F7D8E-9ECB-418A-AD5D-50DE103339FB}"/>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514CAC-12A6-47A5-9631-6D8D00C3E4ED}"/>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BBA9DC9C-298C-4344-B3B7-6B1F4D21BCFD}"/>
                </a:ext>
              </a:extLst>
            </p:cNvPr>
            <p:cNvGrpSpPr/>
            <p:nvPr/>
          </p:nvGrpSpPr>
          <p:grpSpPr>
            <a:xfrm flipH="1">
              <a:off x="7430242" y="1037464"/>
              <a:ext cx="514281" cy="167872"/>
              <a:chOff x="1988043" y="1642109"/>
              <a:chExt cx="842785" cy="174881"/>
            </a:xfrm>
          </p:grpSpPr>
          <p:cxnSp>
            <p:nvCxnSpPr>
              <p:cNvPr id="45" name="Straight Connector 44">
                <a:extLst>
                  <a:ext uri="{FF2B5EF4-FFF2-40B4-BE49-F238E27FC236}">
                    <a16:creationId xmlns:a16="http://schemas.microsoft.com/office/drawing/2014/main" id="{7D757B78-1DA2-4A79-B900-E65CE048B987}"/>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560620-D3F1-4173-B893-DD7F600D4890}"/>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9" name="TextBox 48">
            <a:extLst>
              <a:ext uri="{FF2B5EF4-FFF2-40B4-BE49-F238E27FC236}">
                <a16:creationId xmlns:a16="http://schemas.microsoft.com/office/drawing/2014/main" id="{C8BEBF03-4C18-4A06-8497-1128FCB4F41B}"/>
              </a:ext>
            </a:extLst>
          </p:cNvPr>
          <p:cNvSpPr txBox="1"/>
          <p:nvPr/>
        </p:nvSpPr>
        <p:spPr>
          <a:xfrm>
            <a:off x="4439227"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50" name="TextBox 49">
            <a:extLst>
              <a:ext uri="{FF2B5EF4-FFF2-40B4-BE49-F238E27FC236}">
                <a16:creationId xmlns:a16="http://schemas.microsoft.com/office/drawing/2014/main" id="{EFFD1982-3B8A-4CA2-8B87-4A0AF7D58A77}"/>
              </a:ext>
            </a:extLst>
          </p:cNvPr>
          <p:cNvSpPr txBox="1"/>
          <p:nvPr/>
        </p:nvSpPr>
        <p:spPr>
          <a:xfrm>
            <a:off x="8569701"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51" name="TextBox 50">
            <a:extLst>
              <a:ext uri="{FF2B5EF4-FFF2-40B4-BE49-F238E27FC236}">
                <a16:creationId xmlns:a16="http://schemas.microsoft.com/office/drawing/2014/main" id="{50B40FC9-CC4A-4002-A18A-4416C12646CE}"/>
              </a:ext>
            </a:extLst>
          </p:cNvPr>
          <p:cNvSpPr txBox="1"/>
          <p:nvPr/>
        </p:nvSpPr>
        <p:spPr>
          <a:xfrm>
            <a:off x="7265392" y="5921350"/>
            <a:ext cx="262358" cy="276999"/>
          </a:xfrm>
          <a:prstGeom prst="rect">
            <a:avLst/>
          </a:prstGeom>
          <a:noFill/>
        </p:spPr>
        <p:txBody>
          <a:bodyPr wrap="square" rtlCol="0">
            <a:spAutoFit/>
          </a:bodyPr>
          <a:lstStyle/>
          <a:p>
            <a:pPr algn="ctr"/>
            <a:r>
              <a:rPr lang="en-US" sz="1200" b="1" dirty="0">
                <a:latin typeface="+mn-lt"/>
                <a:cs typeface="Times New Roman" panose="02020603050405020304" pitchFamily="18" charset="0"/>
              </a:rPr>
              <a:t>…</a:t>
            </a:r>
          </a:p>
        </p:txBody>
      </p:sp>
      <p:sp>
        <p:nvSpPr>
          <p:cNvPr id="52" name="TextBox 51">
            <a:extLst>
              <a:ext uri="{FF2B5EF4-FFF2-40B4-BE49-F238E27FC236}">
                <a16:creationId xmlns:a16="http://schemas.microsoft.com/office/drawing/2014/main" id="{D0BF3A6D-FA18-4B89-9611-B0C9F4AE06D2}"/>
              </a:ext>
            </a:extLst>
          </p:cNvPr>
          <p:cNvSpPr txBox="1"/>
          <p:nvPr/>
        </p:nvSpPr>
        <p:spPr>
          <a:xfrm>
            <a:off x="10080126" y="5909824"/>
            <a:ext cx="262358" cy="276999"/>
          </a:xfrm>
          <a:prstGeom prst="rect">
            <a:avLst/>
          </a:prstGeom>
          <a:noFill/>
        </p:spPr>
        <p:txBody>
          <a:bodyPr wrap="square" rtlCol="0">
            <a:spAutoFit/>
          </a:bodyPr>
          <a:lstStyle/>
          <a:p>
            <a:pPr algn="ctr"/>
            <a:r>
              <a:rPr lang="en-US" sz="1200" b="1" dirty="0">
                <a:latin typeface="+mn-lt"/>
                <a:cs typeface="Times New Roman" panose="02020603050405020304" pitchFamily="18" charset="0"/>
              </a:rPr>
              <a:t>…</a:t>
            </a:r>
          </a:p>
        </p:txBody>
      </p:sp>
      <p:sp>
        <p:nvSpPr>
          <p:cNvPr id="53" name="Rectangle 52">
            <a:hlinkClick r:id="rId2" action="ppaction://hlinksldjump"/>
            <a:extLst>
              <a:ext uri="{FF2B5EF4-FFF2-40B4-BE49-F238E27FC236}">
                <a16:creationId xmlns:a16="http://schemas.microsoft.com/office/drawing/2014/main" id="{A9ABDE8E-AA82-4143-9CC1-96520E0B143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29188467"/>
      </p:ext>
    </p:extLst>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sp>
        <p:nvSpPr>
          <p:cNvPr id="5" name="Rectangle 4">
            <a:hlinkClick r:id="rId3" action="ppaction://hlinksldjump"/>
            <a:extLst>
              <a:ext uri="{FF2B5EF4-FFF2-40B4-BE49-F238E27FC236}">
                <a16:creationId xmlns:a16="http://schemas.microsoft.com/office/drawing/2014/main" id="{E901EC99-EEF9-4312-99F0-3F956335ACB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82406721"/>
      </p:ext>
    </p:extLst>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sp>
        <p:nvSpPr>
          <p:cNvPr id="7" name="Rectangle 6">
            <a:hlinkClick r:id="rId5" action="ppaction://hlinksldjump"/>
            <a:extLst>
              <a:ext uri="{FF2B5EF4-FFF2-40B4-BE49-F238E27FC236}">
                <a16:creationId xmlns:a16="http://schemas.microsoft.com/office/drawing/2014/main" id="{086DB268-73AD-405E-AB5E-6C00CD3F171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1880869"/>
      </p:ext>
    </p:extLst>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pic>
        <p:nvPicPr>
          <p:cNvPr id="7" name="Picture 6">
            <a:extLst>
              <a:ext uri="{FF2B5EF4-FFF2-40B4-BE49-F238E27FC236}">
                <a16:creationId xmlns:a16="http://schemas.microsoft.com/office/drawing/2014/main" id="{0D8BBC3E-A996-4A0D-A598-B2D52027B881}"/>
              </a:ext>
            </a:extLst>
          </p:cNvPr>
          <p:cNvPicPr>
            <a:picLocks noChangeAspect="1"/>
          </p:cNvPicPr>
          <p:nvPr/>
        </p:nvPicPr>
        <p:blipFill rotWithShape="1">
          <a:blip r:embed="rId3"/>
          <a:srcRect l="1891" t="21677" r="15058" b="70463"/>
          <a:stretch/>
        </p:blipFill>
        <p:spPr>
          <a:xfrm>
            <a:off x="6863556" y="3641945"/>
            <a:ext cx="6400800" cy="328131"/>
          </a:xfrm>
          <a:prstGeom prst="rect">
            <a:avLst/>
          </a:prstGeom>
        </p:spPr>
      </p:pic>
      <p:pic>
        <p:nvPicPr>
          <p:cNvPr id="8" name="Picture 7">
            <a:extLst>
              <a:ext uri="{FF2B5EF4-FFF2-40B4-BE49-F238E27FC236}">
                <a16:creationId xmlns:a16="http://schemas.microsoft.com/office/drawing/2014/main" id="{1C8152A5-B420-43AD-BE89-562DC60160A7}"/>
              </a:ext>
            </a:extLst>
          </p:cNvPr>
          <p:cNvPicPr>
            <a:picLocks noChangeAspect="1"/>
          </p:cNvPicPr>
          <p:nvPr/>
        </p:nvPicPr>
        <p:blipFill rotWithShape="1">
          <a:blip r:embed="rId4"/>
          <a:srcRect l="1891" t="21677" r="15058" b="70463"/>
          <a:stretch/>
        </p:blipFill>
        <p:spPr>
          <a:xfrm>
            <a:off x="6863556" y="3976484"/>
            <a:ext cx="6400800" cy="328131"/>
          </a:xfrm>
          <a:prstGeom prst="rect">
            <a:avLst/>
          </a:prstGeom>
        </p:spPr>
      </p:pic>
      <p:sp>
        <p:nvSpPr>
          <p:cNvPr id="9" name="Rectangle 8">
            <a:hlinkClick r:id="rId5" action="ppaction://hlinksldjump"/>
            <a:extLst>
              <a:ext uri="{FF2B5EF4-FFF2-40B4-BE49-F238E27FC236}">
                <a16:creationId xmlns:a16="http://schemas.microsoft.com/office/drawing/2014/main" id="{EDE06318-88E8-440D-B98A-F759581E815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5364182"/>
      </p:ext>
    </p:extLst>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pic>
        <p:nvPicPr>
          <p:cNvPr id="7" name="Picture 6">
            <a:extLst>
              <a:ext uri="{FF2B5EF4-FFF2-40B4-BE49-F238E27FC236}">
                <a16:creationId xmlns:a16="http://schemas.microsoft.com/office/drawing/2014/main" id="{0D8BBC3E-A996-4A0D-A598-B2D52027B881}"/>
              </a:ext>
            </a:extLst>
          </p:cNvPr>
          <p:cNvPicPr>
            <a:picLocks noChangeAspect="1"/>
          </p:cNvPicPr>
          <p:nvPr/>
        </p:nvPicPr>
        <p:blipFill rotWithShape="1">
          <a:blip r:embed="rId3"/>
          <a:srcRect l="1891" t="21677" r="15058" b="70463"/>
          <a:stretch/>
        </p:blipFill>
        <p:spPr>
          <a:xfrm>
            <a:off x="6863556" y="3641945"/>
            <a:ext cx="6400800" cy="328131"/>
          </a:xfrm>
          <a:prstGeom prst="rect">
            <a:avLst/>
          </a:prstGeom>
        </p:spPr>
      </p:pic>
      <p:pic>
        <p:nvPicPr>
          <p:cNvPr id="8" name="Picture 7">
            <a:extLst>
              <a:ext uri="{FF2B5EF4-FFF2-40B4-BE49-F238E27FC236}">
                <a16:creationId xmlns:a16="http://schemas.microsoft.com/office/drawing/2014/main" id="{1C8152A5-B420-43AD-BE89-562DC60160A7}"/>
              </a:ext>
            </a:extLst>
          </p:cNvPr>
          <p:cNvPicPr>
            <a:picLocks noChangeAspect="1"/>
          </p:cNvPicPr>
          <p:nvPr/>
        </p:nvPicPr>
        <p:blipFill rotWithShape="1">
          <a:blip r:embed="rId4"/>
          <a:srcRect l="1891" t="21677" r="15058" b="70463"/>
          <a:stretch/>
        </p:blipFill>
        <p:spPr>
          <a:xfrm>
            <a:off x="6863556" y="3976484"/>
            <a:ext cx="6400800" cy="328131"/>
          </a:xfrm>
          <a:prstGeom prst="rect">
            <a:avLst/>
          </a:prstGeom>
        </p:spPr>
      </p:pic>
      <p:pic>
        <p:nvPicPr>
          <p:cNvPr id="9" name="Picture 8">
            <a:extLst>
              <a:ext uri="{FF2B5EF4-FFF2-40B4-BE49-F238E27FC236}">
                <a16:creationId xmlns:a16="http://schemas.microsoft.com/office/drawing/2014/main" id="{28B12E82-E2CA-42A2-BBE8-6746F259A99D}"/>
              </a:ext>
            </a:extLst>
          </p:cNvPr>
          <p:cNvPicPr>
            <a:picLocks noChangeAspect="1"/>
          </p:cNvPicPr>
          <p:nvPr/>
        </p:nvPicPr>
        <p:blipFill rotWithShape="1">
          <a:blip r:embed="rId4"/>
          <a:srcRect l="1891" t="30047" r="15058" b="60747"/>
          <a:stretch/>
        </p:blipFill>
        <p:spPr>
          <a:xfrm>
            <a:off x="6863556" y="4304615"/>
            <a:ext cx="6400800" cy="384343"/>
          </a:xfrm>
          <a:prstGeom prst="rect">
            <a:avLst/>
          </a:prstGeom>
        </p:spPr>
      </p:pic>
      <p:sp>
        <p:nvSpPr>
          <p:cNvPr id="11" name="Rectangle 10">
            <a:hlinkClick r:id="rId5" action="ppaction://hlinksldjump"/>
            <a:extLst>
              <a:ext uri="{FF2B5EF4-FFF2-40B4-BE49-F238E27FC236}">
                <a16:creationId xmlns:a16="http://schemas.microsoft.com/office/drawing/2014/main" id="{6AEEE21F-E755-4527-AACA-CC1AA3C30A6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36625642"/>
      </p:ext>
    </p:extLst>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r>
              <a:rPr lang="en-US" dirty="0">
                <a:cs typeface="Arial"/>
              </a:rPr>
              <a:t>AFSC objective constraint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pic>
        <p:nvPicPr>
          <p:cNvPr id="7" name="Picture 6">
            <a:extLst>
              <a:ext uri="{FF2B5EF4-FFF2-40B4-BE49-F238E27FC236}">
                <a16:creationId xmlns:a16="http://schemas.microsoft.com/office/drawing/2014/main" id="{0D8BBC3E-A996-4A0D-A598-B2D52027B881}"/>
              </a:ext>
            </a:extLst>
          </p:cNvPr>
          <p:cNvPicPr>
            <a:picLocks noChangeAspect="1"/>
          </p:cNvPicPr>
          <p:nvPr/>
        </p:nvPicPr>
        <p:blipFill rotWithShape="1">
          <a:blip r:embed="rId3"/>
          <a:srcRect l="1891" t="21677" r="15058" b="70463"/>
          <a:stretch/>
        </p:blipFill>
        <p:spPr>
          <a:xfrm>
            <a:off x="6863556" y="3641945"/>
            <a:ext cx="6400800" cy="328131"/>
          </a:xfrm>
          <a:prstGeom prst="rect">
            <a:avLst/>
          </a:prstGeom>
        </p:spPr>
      </p:pic>
      <p:pic>
        <p:nvPicPr>
          <p:cNvPr id="8" name="Picture 7">
            <a:extLst>
              <a:ext uri="{FF2B5EF4-FFF2-40B4-BE49-F238E27FC236}">
                <a16:creationId xmlns:a16="http://schemas.microsoft.com/office/drawing/2014/main" id="{1C8152A5-B420-43AD-BE89-562DC60160A7}"/>
              </a:ext>
            </a:extLst>
          </p:cNvPr>
          <p:cNvPicPr>
            <a:picLocks noChangeAspect="1"/>
          </p:cNvPicPr>
          <p:nvPr/>
        </p:nvPicPr>
        <p:blipFill rotWithShape="1">
          <a:blip r:embed="rId4"/>
          <a:srcRect l="1891" t="21677" r="15058" b="70463"/>
          <a:stretch/>
        </p:blipFill>
        <p:spPr>
          <a:xfrm>
            <a:off x="6863556" y="3976484"/>
            <a:ext cx="6400800" cy="328131"/>
          </a:xfrm>
          <a:prstGeom prst="rect">
            <a:avLst/>
          </a:prstGeom>
        </p:spPr>
      </p:pic>
      <p:pic>
        <p:nvPicPr>
          <p:cNvPr id="9" name="Picture 8">
            <a:extLst>
              <a:ext uri="{FF2B5EF4-FFF2-40B4-BE49-F238E27FC236}">
                <a16:creationId xmlns:a16="http://schemas.microsoft.com/office/drawing/2014/main" id="{28B12E82-E2CA-42A2-BBE8-6746F259A99D}"/>
              </a:ext>
            </a:extLst>
          </p:cNvPr>
          <p:cNvPicPr>
            <a:picLocks noChangeAspect="1"/>
          </p:cNvPicPr>
          <p:nvPr/>
        </p:nvPicPr>
        <p:blipFill rotWithShape="1">
          <a:blip r:embed="rId4"/>
          <a:srcRect l="1891" t="30047" r="15058" b="60747"/>
          <a:stretch/>
        </p:blipFill>
        <p:spPr>
          <a:xfrm>
            <a:off x="6863556" y="4304615"/>
            <a:ext cx="6400800" cy="384343"/>
          </a:xfrm>
          <a:prstGeom prst="rect">
            <a:avLst/>
          </a:prstGeom>
        </p:spPr>
      </p:pic>
      <p:pic>
        <p:nvPicPr>
          <p:cNvPr id="11" name="Picture 10">
            <a:extLst>
              <a:ext uri="{FF2B5EF4-FFF2-40B4-BE49-F238E27FC236}">
                <a16:creationId xmlns:a16="http://schemas.microsoft.com/office/drawing/2014/main" id="{860AED68-4356-4F7F-849F-CD8076D99776}"/>
              </a:ext>
            </a:extLst>
          </p:cNvPr>
          <p:cNvPicPr>
            <a:picLocks noChangeAspect="1"/>
          </p:cNvPicPr>
          <p:nvPr/>
        </p:nvPicPr>
        <p:blipFill rotWithShape="1">
          <a:blip r:embed="rId4"/>
          <a:srcRect l="1891" t="38440" r="15058" b="44739"/>
          <a:stretch/>
        </p:blipFill>
        <p:spPr>
          <a:xfrm>
            <a:off x="6863556" y="4655009"/>
            <a:ext cx="6400800" cy="702229"/>
          </a:xfrm>
          <a:prstGeom prst="rect">
            <a:avLst/>
          </a:prstGeom>
        </p:spPr>
      </p:pic>
      <p:sp>
        <p:nvSpPr>
          <p:cNvPr id="12" name="Rectangle 11">
            <a:hlinkClick r:id="rId5" action="ppaction://hlinksldjump"/>
            <a:extLst>
              <a:ext uri="{FF2B5EF4-FFF2-40B4-BE49-F238E27FC236}">
                <a16:creationId xmlns:a16="http://schemas.microsoft.com/office/drawing/2014/main" id="{2FBB5DE9-F195-4CAE-90A4-0D3F175394B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44919516"/>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Modeling Techniques</a:t>
            </a:r>
          </a:p>
          <a:p>
            <a:r>
              <a:rPr lang="en-US" dirty="0"/>
              <a:t>Original Methodology</a:t>
            </a:r>
          </a:p>
          <a:p>
            <a:r>
              <a:rPr lang="en-US" dirty="0"/>
              <a:t>New Approach</a:t>
            </a:r>
          </a:p>
          <a:p>
            <a:r>
              <a:rPr lang="en-US" dirty="0"/>
              <a:t>Solution Methods</a:t>
            </a:r>
          </a:p>
          <a:p>
            <a:r>
              <a:rPr lang="en-US" dirty="0"/>
              <a:t>Model Comparison</a:t>
            </a:r>
          </a:p>
          <a:p>
            <a:r>
              <a:rPr lang="en-US" dirty="0"/>
              <a:t>Example Instance Analysis</a:t>
            </a:r>
          </a:p>
          <a:p>
            <a:r>
              <a:rPr lang="en-US" dirty="0">
                <a:solidFill>
                  <a:schemeClr val="bg2">
                    <a:lumMod val="60000"/>
                    <a:lumOff val="40000"/>
                  </a:schemeClr>
                </a:solidFill>
              </a:rPr>
              <a:t>Conclusions</a:t>
            </a:r>
          </a:p>
        </p:txBody>
      </p:sp>
      <p:sp>
        <p:nvSpPr>
          <p:cNvPr id="4" name="Rectangle 3">
            <a:hlinkClick r:id="rId2" action="ppaction://hlinksldjump"/>
            <a:extLst>
              <a:ext uri="{FF2B5EF4-FFF2-40B4-BE49-F238E27FC236}">
                <a16:creationId xmlns:a16="http://schemas.microsoft.com/office/drawing/2014/main" id="{E5C98481-E8BA-4F78-B311-CB05F0097E8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49041836"/>
      </p:ext>
    </p:extLst>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 </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r>
              <a:rPr lang="en-US" dirty="0">
                <a:cs typeface="Arial"/>
              </a:rPr>
              <a:t>AFSC objective constraint subsets</a:t>
            </a:r>
          </a:p>
          <a:p>
            <a:pPr lvl="2"/>
            <a:r>
              <a:rPr lang="en-US" dirty="0">
                <a:cs typeface="Arial"/>
              </a:rPr>
              <a:t>AFSC demographic objective subset</a:t>
            </a: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alphaModFix/>
          </a:blip>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92460A5D-D899-471B-A1C5-78E91C2F03EE}"/>
              </a:ext>
            </a:extLst>
          </p:cNvPr>
          <p:cNvPicPr>
            <a:picLocks noChangeAspect="1"/>
          </p:cNvPicPr>
          <p:nvPr/>
        </p:nvPicPr>
        <p:blipFill rotWithShape="1">
          <a:blip r:embed="rId2"/>
          <a:srcRect l="1891" t="45962" r="15058" b="10996"/>
          <a:stretch/>
        </p:blipFill>
        <p:spPr>
          <a:xfrm>
            <a:off x="6863556" y="3017837"/>
            <a:ext cx="6400800" cy="1796904"/>
          </a:xfrm>
          <a:prstGeom prst="rect">
            <a:avLst/>
          </a:prstGeom>
        </p:spPr>
      </p:pic>
      <p:sp>
        <p:nvSpPr>
          <p:cNvPr id="4" name="TextBox 3">
            <a:extLst>
              <a:ext uri="{FF2B5EF4-FFF2-40B4-BE49-F238E27FC236}">
                <a16:creationId xmlns:a16="http://schemas.microsoft.com/office/drawing/2014/main" id="{938891D9-38AB-4404-AD36-C11704BEB1BE}"/>
              </a:ext>
            </a:extLst>
          </p:cNvPr>
          <p:cNvSpPr txBox="1"/>
          <p:nvPr/>
        </p:nvSpPr>
        <p:spPr>
          <a:xfrm>
            <a:off x="6943060" y="2720320"/>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sp>
        <p:nvSpPr>
          <p:cNvPr id="8" name="TextBox 7">
            <a:extLst>
              <a:ext uri="{FF2B5EF4-FFF2-40B4-BE49-F238E27FC236}">
                <a16:creationId xmlns:a16="http://schemas.microsoft.com/office/drawing/2014/main" id="{F065B81C-AE6D-43E9-B73C-53B8E5AFD5D5}"/>
              </a:ext>
            </a:extLst>
          </p:cNvPr>
          <p:cNvSpPr txBox="1"/>
          <p:nvPr/>
        </p:nvSpPr>
        <p:spPr>
          <a:xfrm>
            <a:off x="9229452" y="2775098"/>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pic>
        <p:nvPicPr>
          <p:cNvPr id="9" name="Picture 8">
            <a:extLst>
              <a:ext uri="{FF2B5EF4-FFF2-40B4-BE49-F238E27FC236}">
                <a16:creationId xmlns:a16="http://schemas.microsoft.com/office/drawing/2014/main" id="{5C19FB8F-C3AE-4264-B62C-F70B37D5B594}"/>
              </a:ext>
            </a:extLst>
          </p:cNvPr>
          <p:cNvPicPr>
            <a:picLocks noChangeAspect="1"/>
          </p:cNvPicPr>
          <p:nvPr/>
        </p:nvPicPr>
        <p:blipFill rotWithShape="1">
          <a:blip r:embed="rId2">
            <a:alphaModFix/>
          </a:blip>
          <a:srcRect l="1891" t="12716" r="15058" b="80586"/>
          <a:stretch/>
        </p:blipFill>
        <p:spPr>
          <a:xfrm>
            <a:off x="6863556" y="1440328"/>
            <a:ext cx="6400800" cy="279615"/>
          </a:xfrm>
          <a:prstGeom prst="rect">
            <a:avLst/>
          </a:prstGeom>
        </p:spPr>
      </p:pic>
      <p:sp>
        <p:nvSpPr>
          <p:cNvPr id="11" name="Rectangle 10">
            <a:hlinkClick r:id="rId3" action="ppaction://hlinksldjump"/>
            <a:extLst>
              <a:ext uri="{FF2B5EF4-FFF2-40B4-BE49-F238E27FC236}">
                <a16:creationId xmlns:a16="http://schemas.microsoft.com/office/drawing/2014/main" id="{3C7DEB06-2B91-4113-9633-91F4FE80954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24135599"/>
      </p:ext>
    </p:ext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 </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r>
              <a:rPr lang="en-US" dirty="0">
                <a:cs typeface="Arial"/>
              </a:rPr>
              <a:t>AFSC objective constraint subsets</a:t>
            </a:r>
          </a:p>
          <a:p>
            <a:pPr lvl="2"/>
            <a:r>
              <a:rPr lang="en-US" dirty="0">
                <a:cs typeface="Arial"/>
              </a:rPr>
              <a:t>AFSC demographic objective subset</a:t>
            </a:r>
          </a:p>
          <a:p>
            <a:pPr lvl="2"/>
            <a:r>
              <a:rPr lang="en-US" dirty="0">
                <a:cs typeface="Arial"/>
              </a:rPr>
              <a:t>Cadets (with demographic corresponding to objective) subsets</a:t>
            </a: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New Approach</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alphaModFix/>
          </a:blip>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92460A5D-D899-471B-A1C5-78E91C2F03EE}"/>
              </a:ext>
            </a:extLst>
          </p:cNvPr>
          <p:cNvPicPr>
            <a:picLocks noChangeAspect="1"/>
          </p:cNvPicPr>
          <p:nvPr/>
        </p:nvPicPr>
        <p:blipFill rotWithShape="1">
          <a:blip r:embed="rId2"/>
          <a:srcRect l="1891" t="45962" r="15058" b="10996"/>
          <a:stretch/>
        </p:blipFill>
        <p:spPr>
          <a:xfrm>
            <a:off x="6863556" y="3017837"/>
            <a:ext cx="6400800" cy="1796904"/>
          </a:xfrm>
          <a:prstGeom prst="rect">
            <a:avLst/>
          </a:prstGeom>
        </p:spPr>
      </p:pic>
      <p:sp>
        <p:nvSpPr>
          <p:cNvPr id="4" name="TextBox 3">
            <a:extLst>
              <a:ext uri="{FF2B5EF4-FFF2-40B4-BE49-F238E27FC236}">
                <a16:creationId xmlns:a16="http://schemas.microsoft.com/office/drawing/2014/main" id="{938891D9-38AB-4404-AD36-C11704BEB1BE}"/>
              </a:ext>
            </a:extLst>
          </p:cNvPr>
          <p:cNvSpPr txBox="1"/>
          <p:nvPr/>
        </p:nvSpPr>
        <p:spPr>
          <a:xfrm>
            <a:off x="6943060" y="2720320"/>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sp>
        <p:nvSpPr>
          <p:cNvPr id="8" name="TextBox 7">
            <a:extLst>
              <a:ext uri="{FF2B5EF4-FFF2-40B4-BE49-F238E27FC236}">
                <a16:creationId xmlns:a16="http://schemas.microsoft.com/office/drawing/2014/main" id="{F065B81C-AE6D-43E9-B73C-53B8E5AFD5D5}"/>
              </a:ext>
            </a:extLst>
          </p:cNvPr>
          <p:cNvSpPr txBox="1"/>
          <p:nvPr/>
        </p:nvSpPr>
        <p:spPr>
          <a:xfrm>
            <a:off x="9229452" y="2775098"/>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pic>
        <p:nvPicPr>
          <p:cNvPr id="9" name="Picture 8">
            <a:extLst>
              <a:ext uri="{FF2B5EF4-FFF2-40B4-BE49-F238E27FC236}">
                <a16:creationId xmlns:a16="http://schemas.microsoft.com/office/drawing/2014/main" id="{5C19FB8F-C3AE-4264-B62C-F70B37D5B594}"/>
              </a:ext>
            </a:extLst>
          </p:cNvPr>
          <p:cNvPicPr>
            <a:picLocks noChangeAspect="1"/>
          </p:cNvPicPr>
          <p:nvPr/>
        </p:nvPicPr>
        <p:blipFill rotWithShape="1">
          <a:blip r:embed="rId2">
            <a:alphaModFix/>
          </a:blip>
          <a:srcRect l="1891" t="12716" r="15058" b="80586"/>
          <a:stretch/>
        </p:blipFill>
        <p:spPr>
          <a:xfrm>
            <a:off x="6863556" y="1440328"/>
            <a:ext cx="6400800" cy="279615"/>
          </a:xfrm>
          <a:prstGeom prst="rect">
            <a:avLst/>
          </a:prstGeom>
        </p:spPr>
      </p:pic>
      <p:pic>
        <p:nvPicPr>
          <p:cNvPr id="11" name="Picture 10">
            <a:extLst>
              <a:ext uri="{FF2B5EF4-FFF2-40B4-BE49-F238E27FC236}">
                <a16:creationId xmlns:a16="http://schemas.microsoft.com/office/drawing/2014/main" id="{51646799-2C33-48B1-8F0D-95DAC8274155}"/>
              </a:ext>
            </a:extLst>
          </p:cNvPr>
          <p:cNvPicPr>
            <a:picLocks noChangeAspect="1"/>
          </p:cNvPicPr>
          <p:nvPr/>
        </p:nvPicPr>
        <p:blipFill rotWithShape="1">
          <a:blip r:embed="rId3"/>
          <a:srcRect l="1891" t="28902" r="15058" b="18631"/>
          <a:stretch/>
        </p:blipFill>
        <p:spPr>
          <a:xfrm>
            <a:off x="6863556" y="4867903"/>
            <a:ext cx="6400800" cy="2190307"/>
          </a:xfrm>
          <a:prstGeom prst="rect">
            <a:avLst/>
          </a:prstGeom>
        </p:spPr>
      </p:pic>
      <p:sp>
        <p:nvSpPr>
          <p:cNvPr id="12" name="Rectangle 11">
            <a:hlinkClick r:id="rId4" action="ppaction://hlinksldjump"/>
            <a:extLst>
              <a:ext uri="{FF2B5EF4-FFF2-40B4-BE49-F238E27FC236}">
                <a16:creationId xmlns:a16="http://schemas.microsoft.com/office/drawing/2014/main" id="{C3D7E5DA-1EF7-4519-8E8D-69ED30C003E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45015311"/>
      </p:ext>
    </p:extLst>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941E0AE6-AF2B-47C7-8137-E9430C72966E}"/>
              </a:ext>
            </a:extLst>
          </p:cNvPr>
          <p:cNvPicPr>
            <a:picLocks noChangeAspect="1"/>
          </p:cNvPicPr>
          <p:nvPr/>
        </p:nvPicPr>
        <p:blipFill rotWithShape="1">
          <a:blip r:embed="rId2"/>
          <a:srcRect l="1339" t="14636" r="14979" b="51297"/>
          <a:stretch/>
        </p:blipFill>
        <p:spPr>
          <a:xfrm>
            <a:off x="6746875" y="1363640"/>
            <a:ext cx="6400800" cy="1411458"/>
          </a:xfrm>
          <a:prstGeom prst="rect">
            <a:avLst/>
          </a:prstGeom>
        </p:spPr>
      </p:pic>
      <p:sp>
        <p:nvSpPr>
          <p:cNvPr id="5" name="Rectangle 4">
            <a:hlinkClick r:id="rId3" action="ppaction://hlinksldjump"/>
            <a:extLst>
              <a:ext uri="{FF2B5EF4-FFF2-40B4-BE49-F238E27FC236}">
                <a16:creationId xmlns:a16="http://schemas.microsoft.com/office/drawing/2014/main" id="{B9A41AD3-22DD-4EAE-9451-AA9DF21DF14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01675658"/>
      </p:ext>
    </p:extLst>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r>
              <a:rPr lang="en-US" dirty="0">
                <a:cs typeface="Arial"/>
              </a:rPr>
              <a:t>“Value” parameters define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941E0AE6-AF2B-47C7-8137-E9430C72966E}"/>
              </a:ext>
            </a:extLst>
          </p:cNvPr>
          <p:cNvPicPr>
            <a:picLocks noChangeAspect="1"/>
          </p:cNvPicPr>
          <p:nvPr/>
        </p:nvPicPr>
        <p:blipFill rotWithShape="1">
          <a:blip r:embed="rId2"/>
          <a:srcRect l="1339" t="14636" r="14979" b="51297"/>
          <a:stretch/>
        </p:blipFill>
        <p:spPr>
          <a:xfrm>
            <a:off x="6746875" y="1363640"/>
            <a:ext cx="6400800" cy="1411458"/>
          </a:xfrm>
          <a:prstGeom prst="rect">
            <a:avLst/>
          </a:prstGeom>
        </p:spPr>
      </p:pic>
      <p:pic>
        <p:nvPicPr>
          <p:cNvPr id="5" name="Picture 4">
            <a:extLst>
              <a:ext uri="{FF2B5EF4-FFF2-40B4-BE49-F238E27FC236}">
                <a16:creationId xmlns:a16="http://schemas.microsoft.com/office/drawing/2014/main" id="{89DD0A41-9214-4419-8B54-2972BD79CFC9}"/>
              </a:ext>
            </a:extLst>
          </p:cNvPr>
          <p:cNvPicPr>
            <a:picLocks noChangeAspect="1"/>
          </p:cNvPicPr>
          <p:nvPr/>
        </p:nvPicPr>
        <p:blipFill rotWithShape="1">
          <a:blip r:embed="rId3"/>
          <a:srcRect l="1339" t="14636" r="14979" b="51297"/>
          <a:stretch/>
        </p:blipFill>
        <p:spPr>
          <a:xfrm>
            <a:off x="6746875" y="2851787"/>
            <a:ext cx="6400800" cy="1411458"/>
          </a:xfrm>
          <a:prstGeom prst="rect">
            <a:avLst/>
          </a:prstGeom>
        </p:spPr>
      </p:pic>
      <p:sp>
        <p:nvSpPr>
          <p:cNvPr id="6" name="Rectangle 5">
            <a:hlinkClick r:id="rId4" action="ppaction://hlinksldjump"/>
            <a:extLst>
              <a:ext uri="{FF2B5EF4-FFF2-40B4-BE49-F238E27FC236}">
                <a16:creationId xmlns:a16="http://schemas.microsoft.com/office/drawing/2014/main" id="{8FF9A4F5-9C1E-40CD-B62B-708DDCB38C1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74766538"/>
      </p:ext>
    </p:extLst>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r>
              <a:rPr lang="en-US" dirty="0">
                <a:cs typeface="Arial"/>
              </a:rPr>
              <a:t>“Value” parameters define value functions</a:t>
            </a:r>
          </a:p>
          <a:p>
            <a:pPr lvl="2"/>
            <a:r>
              <a:rPr lang="en-US" dirty="0">
                <a:cs typeface="Arial"/>
              </a:rPr>
              <a:t>“Weight” parameters prescribe importance to the objectives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941E0AE6-AF2B-47C7-8137-E9430C72966E}"/>
              </a:ext>
            </a:extLst>
          </p:cNvPr>
          <p:cNvPicPr>
            <a:picLocks noChangeAspect="1"/>
          </p:cNvPicPr>
          <p:nvPr/>
        </p:nvPicPr>
        <p:blipFill rotWithShape="1">
          <a:blip r:embed="rId2"/>
          <a:srcRect l="1339" t="14636" r="14979" b="51297"/>
          <a:stretch/>
        </p:blipFill>
        <p:spPr>
          <a:xfrm>
            <a:off x="6746875" y="1363640"/>
            <a:ext cx="6400800" cy="1411458"/>
          </a:xfrm>
          <a:prstGeom prst="rect">
            <a:avLst/>
          </a:prstGeom>
        </p:spPr>
      </p:pic>
      <p:pic>
        <p:nvPicPr>
          <p:cNvPr id="5" name="Picture 4">
            <a:extLst>
              <a:ext uri="{FF2B5EF4-FFF2-40B4-BE49-F238E27FC236}">
                <a16:creationId xmlns:a16="http://schemas.microsoft.com/office/drawing/2014/main" id="{89DD0A41-9214-4419-8B54-2972BD79CFC9}"/>
              </a:ext>
            </a:extLst>
          </p:cNvPr>
          <p:cNvPicPr>
            <a:picLocks noChangeAspect="1"/>
          </p:cNvPicPr>
          <p:nvPr/>
        </p:nvPicPr>
        <p:blipFill rotWithShape="1">
          <a:blip r:embed="rId3"/>
          <a:srcRect l="1339" t="14636" r="14979" b="51297"/>
          <a:stretch/>
        </p:blipFill>
        <p:spPr>
          <a:xfrm>
            <a:off x="6746875" y="2851787"/>
            <a:ext cx="6400800" cy="1411458"/>
          </a:xfrm>
          <a:prstGeom prst="rect">
            <a:avLst/>
          </a:prstGeom>
        </p:spPr>
      </p:pic>
      <p:pic>
        <p:nvPicPr>
          <p:cNvPr id="6" name="Picture 5">
            <a:extLst>
              <a:ext uri="{FF2B5EF4-FFF2-40B4-BE49-F238E27FC236}">
                <a16:creationId xmlns:a16="http://schemas.microsoft.com/office/drawing/2014/main" id="{AA8744F5-7750-416A-BEF8-388C3F6E27A1}"/>
              </a:ext>
            </a:extLst>
          </p:cNvPr>
          <p:cNvPicPr>
            <a:picLocks noChangeAspect="1"/>
          </p:cNvPicPr>
          <p:nvPr/>
        </p:nvPicPr>
        <p:blipFill rotWithShape="1">
          <a:blip r:embed="rId4"/>
          <a:srcRect l="1339" t="12716" r="14979" b="21476"/>
          <a:stretch/>
        </p:blipFill>
        <p:spPr>
          <a:xfrm>
            <a:off x="6746875" y="4339934"/>
            <a:ext cx="6400800" cy="2726582"/>
          </a:xfrm>
          <a:prstGeom prst="rect">
            <a:avLst/>
          </a:prstGeom>
        </p:spPr>
      </p:pic>
      <p:sp>
        <p:nvSpPr>
          <p:cNvPr id="7" name="Rectangle 6">
            <a:hlinkClick r:id="rId5" action="ppaction://hlinksldjump"/>
            <a:extLst>
              <a:ext uri="{FF2B5EF4-FFF2-40B4-BE49-F238E27FC236}">
                <a16:creationId xmlns:a16="http://schemas.microsoft.com/office/drawing/2014/main" id="{8920FA48-0108-447F-B846-32CF6963F81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02106840"/>
      </p:ext>
    </p:extLst>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r>
              <a:rPr lang="en-US" dirty="0">
                <a:cs typeface="Arial"/>
              </a:rPr>
              <a:t>“Value” parameters define value functions</a:t>
            </a:r>
          </a:p>
          <a:p>
            <a:pPr lvl="2"/>
            <a:r>
              <a:rPr lang="en-US" dirty="0">
                <a:cs typeface="Arial"/>
              </a:rPr>
              <a:t>“Weight” parameters prescribe importance to the objectives</a:t>
            </a:r>
          </a:p>
          <a:p>
            <a:pPr lvl="2"/>
            <a:r>
              <a:rPr lang="en-US" dirty="0">
                <a:cs typeface="Arial"/>
              </a:rPr>
              <a:t>“Constraint” parameters do not alter value hierarchy</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7" name="Picture 6">
            <a:extLst>
              <a:ext uri="{FF2B5EF4-FFF2-40B4-BE49-F238E27FC236}">
                <a16:creationId xmlns:a16="http://schemas.microsoft.com/office/drawing/2014/main" id="{97768E9F-0635-4E81-B90E-4C5CE4F571E3}"/>
              </a:ext>
            </a:extLst>
          </p:cNvPr>
          <p:cNvPicPr>
            <a:picLocks noChangeAspect="1"/>
          </p:cNvPicPr>
          <p:nvPr/>
        </p:nvPicPr>
        <p:blipFill rotWithShape="1">
          <a:blip r:embed="rId2"/>
          <a:srcRect l="1339" t="12716" r="14979" b="29331"/>
          <a:stretch/>
        </p:blipFill>
        <p:spPr>
          <a:xfrm>
            <a:off x="6746875" y="1419063"/>
            <a:ext cx="6400800" cy="2401118"/>
          </a:xfrm>
          <a:prstGeom prst="rect">
            <a:avLst/>
          </a:prstGeom>
        </p:spPr>
      </p:pic>
      <p:sp>
        <p:nvSpPr>
          <p:cNvPr id="5" name="Rectangle 4">
            <a:hlinkClick r:id="rId3" action="ppaction://hlinksldjump"/>
            <a:extLst>
              <a:ext uri="{FF2B5EF4-FFF2-40B4-BE49-F238E27FC236}">
                <a16:creationId xmlns:a16="http://schemas.microsoft.com/office/drawing/2014/main" id="{40CBA3A8-FE6E-43A0-97F1-D6389A25469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01952373"/>
      </p:ext>
    </p:extLst>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3" action="ppaction://hlinksldjump"/>
            <a:extLst>
              <a:ext uri="{FF2B5EF4-FFF2-40B4-BE49-F238E27FC236}">
                <a16:creationId xmlns:a16="http://schemas.microsoft.com/office/drawing/2014/main" id="{74928D36-19D4-444D-B04A-D689B01CFE4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6398303"/>
      </p:ext>
    </p:extLst>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6335"/>
          <a:stretch/>
        </p:blipFill>
        <p:spPr>
          <a:xfrm>
            <a:off x="6739726" y="2151529"/>
            <a:ext cx="6400800" cy="2160499"/>
          </a:xfrm>
          <a:prstGeom prst="rect">
            <a:avLst/>
          </a:prstGeom>
        </p:spPr>
      </p:pic>
      <p:pic>
        <p:nvPicPr>
          <p:cNvPr id="6" name="Picture 5">
            <a:extLst>
              <a:ext uri="{FF2B5EF4-FFF2-40B4-BE49-F238E27FC236}">
                <a16:creationId xmlns:a16="http://schemas.microsoft.com/office/drawing/2014/main" id="{EF3808C6-8224-4668-BDEC-1791C6412C9F}"/>
              </a:ext>
            </a:extLst>
          </p:cNvPr>
          <p:cNvPicPr>
            <a:picLocks noChangeAspect="1"/>
          </p:cNvPicPr>
          <p:nvPr/>
        </p:nvPicPr>
        <p:blipFill rotWithShape="1">
          <a:blip r:embed="rId3"/>
          <a:srcRect l="1182" t="12716" r="13987" b="72501"/>
          <a:stretch/>
        </p:blipFill>
        <p:spPr>
          <a:xfrm>
            <a:off x="6754025" y="4312028"/>
            <a:ext cx="6400800" cy="604217"/>
          </a:xfrm>
          <a:prstGeom prst="rect">
            <a:avLst/>
          </a:prstGeom>
        </p:spPr>
      </p:pic>
      <p:sp>
        <p:nvSpPr>
          <p:cNvPr id="7" name="Rectangle 6">
            <a:hlinkClick r:id="rId4" action="ppaction://hlinksldjump"/>
            <a:extLst>
              <a:ext uri="{FF2B5EF4-FFF2-40B4-BE49-F238E27FC236}">
                <a16:creationId xmlns:a16="http://schemas.microsoft.com/office/drawing/2014/main" id="{C661CCAA-6942-45B9-99D2-415C1A4974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16364089"/>
      </p:ext>
    </p:extLst>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7" name="Picture 6">
            <a:extLst>
              <a:ext uri="{FF2B5EF4-FFF2-40B4-BE49-F238E27FC236}">
                <a16:creationId xmlns:a16="http://schemas.microsoft.com/office/drawing/2014/main" id="{0E9DD0D4-FF26-43A4-88F7-5863CEF7EE4A}"/>
              </a:ext>
            </a:extLst>
          </p:cNvPr>
          <p:cNvPicPr>
            <a:picLocks noChangeAspect="1"/>
          </p:cNvPicPr>
          <p:nvPr/>
        </p:nvPicPr>
        <p:blipFill rotWithShape="1">
          <a:blip r:embed="rId3"/>
          <a:srcRect l="1182" t="29288" r="13987" b="64388"/>
          <a:stretch/>
        </p:blipFill>
        <p:spPr>
          <a:xfrm>
            <a:off x="6754025" y="2534304"/>
            <a:ext cx="6400800" cy="258475"/>
          </a:xfrm>
          <a:prstGeom prst="rect">
            <a:avLst/>
          </a:prstGeom>
        </p:spPr>
      </p:pic>
      <p:pic>
        <p:nvPicPr>
          <p:cNvPr id="8" name="Picture 7">
            <a:extLst>
              <a:ext uri="{FF2B5EF4-FFF2-40B4-BE49-F238E27FC236}">
                <a16:creationId xmlns:a16="http://schemas.microsoft.com/office/drawing/2014/main" id="{FA68EEE7-7699-4759-ABF9-563CBC4885CD}"/>
              </a:ext>
            </a:extLst>
          </p:cNvPr>
          <p:cNvPicPr>
            <a:picLocks noChangeAspect="1"/>
          </p:cNvPicPr>
          <p:nvPr/>
        </p:nvPicPr>
        <p:blipFill rotWithShape="1">
          <a:blip r:embed="rId4"/>
          <a:srcRect l="1181" t="12716" r="13987" b="4020"/>
          <a:stretch/>
        </p:blipFill>
        <p:spPr>
          <a:xfrm>
            <a:off x="6754025" y="2862729"/>
            <a:ext cx="6400800" cy="3403112"/>
          </a:xfrm>
          <a:prstGeom prst="rect">
            <a:avLst/>
          </a:prstGeom>
        </p:spPr>
      </p:pic>
      <p:sp>
        <p:nvSpPr>
          <p:cNvPr id="10" name="Rectangle 9">
            <a:hlinkClick r:id="rId5" action="ppaction://hlinksldjump"/>
            <a:extLst>
              <a:ext uri="{FF2B5EF4-FFF2-40B4-BE49-F238E27FC236}">
                <a16:creationId xmlns:a16="http://schemas.microsoft.com/office/drawing/2014/main" id="{C5899BF3-8BCB-449C-AE60-89FEA26FC7D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0470764"/>
      </p:ext>
    </p:extLst>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7" name="Picture 6">
            <a:extLst>
              <a:ext uri="{FF2B5EF4-FFF2-40B4-BE49-F238E27FC236}">
                <a16:creationId xmlns:a16="http://schemas.microsoft.com/office/drawing/2014/main" id="{0E9DD0D4-FF26-43A4-88F7-5863CEF7EE4A}"/>
              </a:ext>
            </a:extLst>
          </p:cNvPr>
          <p:cNvPicPr>
            <a:picLocks noChangeAspect="1"/>
          </p:cNvPicPr>
          <p:nvPr/>
        </p:nvPicPr>
        <p:blipFill rotWithShape="1">
          <a:blip r:embed="rId3">
            <a:alphaModFix/>
          </a:blip>
          <a:srcRect l="1182" t="29288" r="13987" b="64388"/>
          <a:stretch/>
        </p:blipFill>
        <p:spPr>
          <a:xfrm>
            <a:off x="6754025" y="2534304"/>
            <a:ext cx="6400800" cy="258475"/>
          </a:xfrm>
          <a:prstGeom prst="rect">
            <a:avLst/>
          </a:prstGeom>
        </p:spPr>
      </p:pic>
      <p:pic>
        <p:nvPicPr>
          <p:cNvPr id="10" name="Picture 9">
            <a:extLst>
              <a:ext uri="{FF2B5EF4-FFF2-40B4-BE49-F238E27FC236}">
                <a16:creationId xmlns:a16="http://schemas.microsoft.com/office/drawing/2014/main" id="{8D423276-C5D9-449D-8FB1-167AD06B7084}"/>
              </a:ext>
            </a:extLst>
          </p:cNvPr>
          <p:cNvPicPr>
            <a:picLocks noChangeAspect="1"/>
          </p:cNvPicPr>
          <p:nvPr/>
        </p:nvPicPr>
        <p:blipFill rotWithShape="1">
          <a:blip r:embed="rId4"/>
          <a:srcRect l="1182" t="72997" r="13987" b="2564"/>
          <a:stretch/>
        </p:blipFill>
        <p:spPr>
          <a:xfrm>
            <a:off x="6739726" y="2904284"/>
            <a:ext cx="6400800" cy="998842"/>
          </a:xfrm>
          <a:prstGeom prst="rect">
            <a:avLst/>
          </a:prstGeom>
        </p:spPr>
      </p:pic>
      <p:sp>
        <p:nvSpPr>
          <p:cNvPr id="20" name="Rectangle 19">
            <a:extLst>
              <a:ext uri="{FF2B5EF4-FFF2-40B4-BE49-F238E27FC236}">
                <a16:creationId xmlns:a16="http://schemas.microsoft.com/office/drawing/2014/main" id="{BDF3A4C7-17E3-4E25-8A21-CD344EDF92A5}"/>
              </a:ext>
            </a:extLst>
          </p:cNvPr>
          <p:cNvSpPr/>
          <p:nvPr/>
        </p:nvSpPr>
        <p:spPr>
          <a:xfrm>
            <a:off x="3111071" y="5990266"/>
            <a:ext cx="667150" cy="597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sp>
        <p:nvSpPr>
          <p:cNvPr id="11" name="Rectangle 10">
            <a:hlinkClick r:id="rId5" action="ppaction://hlinksldjump"/>
            <a:extLst>
              <a:ext uri="{FF2B5EF4-FFF2-40B4-BE49-F238E27FC236}">
                <a16:creationId xmlns:a16="http://schemas.microsoft.com/office/drawing/2014/main" id="{130C21DF-1765-4503-9A68-15C3775735E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72987418"/>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Modeling Techniques</a:t>
            </a:r>
          </a:p>
          <a:p>
            <a:r>
              <a:rPr lang="en-US" dirty="0"/>
              <a:t>Original Methodology</a:t>
            </a:r>
          </a:p>
          <a:p>
            <a:r>
              <a:rPr lang="en-US" dirty="0"/>
              <a:t>New Approach</a:t>
            </a:r>
          </a:p>
          <a:p>
            <a:r>
              <a:rPr lang="en-US" dirty="0"/>
              <a:t>Solution Methods</a:t>
            </a:r>
          </a:p>
          <a:p>
            <a:r>
              <a:rPr lang="en-US" dirty="0"/>
              <a:t>Model Comparison</a:t>
            </a:r>
          </a:p>
          <a:p>
            <a:r>
              <a:rPr lang="en-US" dirty="0"/>
              <a:t>Example Instance Analysis</a:t>
            </a:r>
          </a:p>
          <a:p>
            <a:r>
              <a:rPr lang="en-US" dirty="0"/>
              <a:t>Conclusions</a:t>
            </a:r>
          </a:p>
        </p:txBody>
      </p:sp>
      <p:sp>
        <p:nvSpPr>
          <p:cNvPr id="4" name="Rectangle 3">
            <a:hlinkClick r:id="rId2" action="ppaction://hlinksldjump"/>
            <a:extLst>
              <a:ext uri="{FF2B5EF4-FFF2-40B4-BE49-F238E27FC236}">
                <a16:creationId xmlns:a16="http://schemas.microsoft.com/office/drawing/2014/main" id="{16C18607-8BBD-4037-9CDF-DFAD5AE73A3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77319873"/>
      </p:ext>
    </p:extLst>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sp>
        <p:nvSpPr>
          <p:cNvPr id="26" name="Rectangle 25">
            <a:extLst>
              <a:ext uri="{FF2B5EF4-FFF2-40B4-BE49-F238E27FC236}">
                <a16:creationId xmlns:a16="http://schemas.microsoft.com/office/drawing/2014/main" id="{28952FBF-B4B1-455B-97BB-2B08898ECE28}"/>
              </a:ext>
            </a:extLst>
          </p:cNvPr>
          <p:cNvSpPr/>
          <p:nvPr/>
        </p:nvSpPr>
        <p:spPr>
          <a:xfrm>
            <a:off x="3529358" y="5271000"/>
            <a:ext cx="1186464"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28" name="Rectangle 27">
            <a:extLst>
              <a:ext uri="{FF2B5EF4-FFF2-40B4-BE49-F238E27FC236}">
                <a16:creationId xmlns:a16="http://schemas.microsoft.com/office/drawing/2014/main" id="{2CD81D72-8FDA-428C-996C-7AA5DC58B2CD}"/>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29" name="Rectangle 28">
            <a:extLst>
              <a:ext uri="{FF2B5EF4-FFF2-40B4-BE49-F238E27FC236}">
                <a16:creationId xmlns:a16="http://schemas.microsoft.com/office/drawing/2014/main" id="{38CAC921-1817-4A0A-AF36-7E98572869AD}"/>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grpSp>
        <p:nvGrpSpPr>
          <p:cNvPr id="56" name="Group 55">
            <a:extLst>
              <a:ext uri="{FF2B5EF4-FFF2-40B4-BE49-F238E27FC236}">
                <a16:creationId xmlns:a16="http://schemas.microsoft.com/office/drawing/2014/main" id="{730CC634-F6F7-4D94-B110-163F9EE8FE37}"/>
              </a:ext>
            </a:extLst>
          </p:cNvPr>
          <p:cNvGrpSpPr/>
          <p:nvPr/>
        </p:nvGrpSpPr>
        <p:grpSpPr>
          <a:xfrm flipH="1">
            <a:off x="3427503" y="5657521"/>
            <a:ext cx="939250" cy="323569"/>
            <a:chOff x="7000471" y="880113"/>
            <a:chExt cx="944052" cy="325223"/>
          </a:xfrm>
        </p:grpSpPr>
        <p:cxnSp>
          <p:nvCxnSpPr>
            <p:cNvPr id="61" name="Straight Connector 60">
              <a:extLst>
                <a:ext uri="{FF2B5EF4-FFF2-40B4-BE49-F238E27FC236}">
                  <a16:creationId xmlns:a16="http://schemas.microsoft.com/office/drawing/2014/main" id="{16874448-DCF4-412D-ADAA-374801885465}"/>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2DFF1BE-B0A6-4B7F-9502-3647BBF06756}"/>
                </a:ext>
              </a:extLst>
            </p:cNvPr>
            <p:cNvGrpSpPr/>
            <p:nvPr/>
          </p:nvGrpSpPr>
          <p:grpSpPr>
            <a:xfrm>
              <a:off x="7000471" y="1037464"/>
              <a:ext cx="514281" cy="167872"/>
              <a:chOff x="1988043" y="1642109"/>
              <a:chExt cx="842785" cy="174881"/>
            </a:xfrm>
          </p:grpSpPr>
          <p:cxnSp>
            <p:nvCxnSpPr>
              <p:cNvPr id="67" name="Straight Connector 66">
                <a:extLst>
                  <a:ext uri="{FF2B5EF4-FFF2-40B4-BE49-F238E27FC236}">
                    <a16:creationId xmlns:a16="http://schemas.microsoft.com/office/drawing/2014/main" id="{598F076C-E761-439B-8B5C-176E7090C710}"/>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6A6392-BF43-4EC9-BBC3-71ED9CA515FD}"/>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66A49007-322C-4E84-8631-85E7BE101DEA}"/>
                </a:ext>
              </a:extLst>
            </p:cNvPr>
            <p:cNvGrpSpPr/>
            <p:nvPr/>
          </p:nvGrpSpPr>
          <p:grpSpPr>
            <a:xfrm flipH="1">
              <a:off x="7430242" y="1037464"/>
              <a:ext cx="514281" cy="167872"/>
              <a:chOff x="1988043" y="1642109"/>
              <a:chExt cx="842785" cy="174881"/>
            </a:xfrm>
          </p:grpSpPr>
          <p:cxnSp>
            <p:nvCxnSpPr>
              <p:cNvPr id="65" name="Straight Connector 64">
                <a:extLst>
                  <a:ext uri="{FF2B5EF4-FFF2-40B4-BE49-F238E27FC236}">
                    <a16:creationId xmlns:a16="http://schemas.microsoft.com/office/drawing/2014/main" id="{4258465E-4403-4BFE-9658-88C71391C89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4BEC9C2-3578-493E-8405-DDE221AE4E5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9" name="TextBox 58">
            <a:extLst>
              <a:ext uri="{FF2B5EF4-FFF2-40B4-BE49-F238E27FC236}">
                <a16:creationId xmlns:a16="http://schemas.microsoft.com/office/drawing/2014/main" id="{33474BFB-7F0C-4E1A-A8AC-A34C75FD1095}"/>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9" name="Rectangle 18">
            <a:hlinkClick r:id="rId4" action="ppaction://hlinksldjump"/>
            <a:extLst>
              <a:ext uri="{FF2B5EF4-FFF2-40B4-BE49-F238E27FC236}">
                <a16:creationId xmlns:a16="http://schemas.microsoft.com/office/drawing/2014/main" id="{BB52AB4D-6F50-48DA-B529-EA2B2F2DDAE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62177351"/>
      </p:ext>
    </p:extLst>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pic>
        <p:nvPicPr>
          <p:cNvPr id="63" name="Picture 62">
            <a:extLst>
              <a:ext uri="{FF2B5EF4-FFF2-40B4-BE49-F238E27FC236}">
                <a16:creationId xmlns:a16="http://schemas.microsoft.com/office/drawing/2014/main" id="{1411739C-1B59-4A97-A952-CDAC762AAA34}"/>
              </a:ext>
            </a:extLst>
          </p:cNvPr>
          <p:cNvPicPr>
            <a:picLocks noChangeAspect="1"/>
          </p:cNvPicPr>
          <p:nvPr/>
        </p:nvPicPr>
        <p:blipFill rotWithShape="1">
          <a:blip r:embed="rId3">
            <a:alphaModFix/>
          </a:blip>
          <a:srcRect l="2512" t="33360" r="13988" b="45380"/>
          <a:stretch/>
        </p:blipFill>
        <p:spPr>
          <a:xfrm>
            <a:off x="6762194" y="3353530"/>
            <a:ext cx="6400800" cy="882777"/>
          </a:xfrm>
          <a:prstGeom prst="rect">
            <a:avLst/>
          </a:prstGeom>
        </p:spPr>
      </p:pic>
      <p:sp>
        <p:nvSpPr>
          <p:cNvPr id="110" name="Rectangle 109">
            <a:extLst>
              <a:ext uri="{FF2B5EF4-FFF2-40B4-BE49-F238E27FC236}">
                <a16:creationId xmlns:a16="http://schemas.microsoft.com/office/drawing/2014/main" id="{C0FCA55B-385C-4E6F-B239-4E79F8AE7762}"/>
              </a:ext>
            </a:extLst>
          </p:cNvPr>
          <p:cNvSpPr/>
          <p:nvPr/>
        </p:nvSpPr>
        <p:spPr>
          <a:xfrm>
            <a:off x="4268527" y="4478913"/>
            <a:ext cx="1326718"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14" name="Rectangle 113">
            <a:extLst>
              <a:ext uri="{FF2B5EF4-FFF2-40B4-BE49-F238E27FC236}">
                <a16:creationId xmlns:a16="http://schemas.microsoft.com/office/drawing/2014/main" id="{880FE718-1016-4074-ACB7-E0E26F44FDE6}"/>
              </a:ext>
            </a:extLst>
          </p:cNvPr>
          <p:cNvSpPr/>
          <p:nvPr/>
        </p:nvSpPr>
        <p:spPr>
          <a:xfrm>
            <a:off x="3529358"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15" name="Rectangle 114">
            <a:extLst>
              <a:ext uri="{FF2B5EF4-FFF2-40B4-BE49-F238E27FC236}">
                <a16:creationId xmlns:a16="http://schemas.microsoft.com/office/drawing/2014/main" id="{F6910B03-AD39-439A-9F29-F06194F8DBB0}"/>
              </a:ext>
            </a:extLst>
          </p:cNvPr>
          <p:cNvSpPr/>
          <p:nvPr/>
        </p:nvSpPr>
        <p:spPr>
          <a:xfrm>
            <a:off x="5147954"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16" name="Rectangle 115">
            <a:extLst>
              <a:ext uri="{FF2B5EF4-FFF2-40B4-BE49-F238E27FC236}">
                <a16:creationId xmlns:a16="http://schemas.microsoft.com/office/drawing/2014/main" id="{CB632C18-2F11-41E6-8873-C31C08F74798}"/>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17" name="Rectangle 116">
            <a:extLst>
              <a:ext uri="{FF2B5EF4-FFF2-40B4-BE49-F238E27FC236}">
                <a16:creationId xmlns:a16="http://schemas.microsoft.com/office/drawing/2014/main" id="{B839419C-DFD8-4E5E-8FF3-72BFEBE687D9}"/>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5" name="Straight Connector 124">
            <a:extLst>
              <a:ext uri="{FF2B5EF4-FFF2-40B4-BE49-F238E27FC236}">
                <a16:creationId xmlns:a16="http://schemas.microsoft.com/office/drawing/2014/main" id="{02BB43E5-3479-4951-991C-D92E9726D8B7}"/>
              </a:ext>
            </a:extLst>
          </p:cNvPr>
          <p:cNvCxnSpPr>
            <a:cxnSpLocks/>
          </p:cNvCxnSpPr>
          <p:nvPr/>
        </p:nvCxnSpPr>
        <p:spPr>
          <a:xfrm>
            <a:off x="4913498" y="4858732"/>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839374A7-B7A9-438E-B2E2-E2EAEA19BDEF}"/>
              </a:ext>
            </a:extLst>
          </p:cNvPr>
          <p:cNvGrpSpPr/>
          <p:nvPr/>
        </p:nvGrpSpPr>
        <p:grpSpPr>
          <a:xfrm>
            <a:off x="4089419" y="5064942"/>
            <a:ext cx="824079" cy="206967"/>
            <a:chOff x="2002536" y="1647444"/>
            <a:chExt cx="828292" cy="208025"/>
          </a:xfrm>
        </p:grpSpPr>
        <p:cxnSp>
          <p:nvCxnSpPr>
            <p:cNvPr id="127" name="Straight Connector 126">
              <a:extLst>
                <a:ext uri="{FF2B5EF4-FFF2-40B4-BE49-F238E27FC236}">
                  <a16:creationId xmlns:a16="http://schemas.microsoft.com/office/drawing/2014/main" id="{4BE8CC98-0B4E-48AD-8C12-660015264C21}"/>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4818538-0065-43B4-8C33-49C77BA13CC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E41C4A5E-BBEF-4D69-A58E-24F6993F5FB2}"/>
              </a:ext>
            </a:extLst>
          </p:cNvPr>
          <p:cNvGrpSpPr/>
          <p:nvPr/>
        </p:nvGrpSpPr>
        <p:grpSpPr>
          <a:xfrm flipH="1">
            <a:off x="4898717" y="5064941"/>
            <a:ext cx="824079" cy="206967"/>
            <a:chOff x="2002536" y="1647444"/>
            <a:chExt cx="828292" cy="208025"/>
          </a:xfrm>
        </p:grpSpPr>
        <p:cxnSp>
          <p:nvCxnSpPr>
            <p:cNvPr id="130" name="Straight Connector 129">
              <a:extLst>
                <a:ext uri="{FF2B5EF4-FFF2-40B4-BE49-F238E27FC236}">
                  <a16:creationId xmlns:a16="http://schemas.microsoft.com/office/drawing/2014/main" id="{C3CA9834-5FA5-4F83-B76F-09CFD9E9609F}"/>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5E575C-2349-4B57-BD25-DEF816D08E0F}"/>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8" name="Rectangle 137">
            <a:extLst>
              <a:ext uri="{FF2B5EF4-FFF2-40B4-BE49-F238E27FC236}">
                <a16:creationId xmlns:a16="http://schemas.microsoft.com/office/drawing/2014/main" id="{D1ABEE1E-70FA-49EA-93A9-433A6EA0B5A3}"/>
              </a:ext>
            </a:extLst>
          </p:cNvPr>
          <p:cNvSpPr/>
          <p:nvPr/>
        </p:nvSpPr>
        <p:spPr>
          <a:xfrm>
            <a:off x="6065426" y="5981969"/>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39" name="Rectangle 138">
            <a:extLst>
              <a:ext uri="{FF2B5EF4-FFF2-40B4-BE49-F238E27FC236}">
                <a16:creationId xmlns:a16="http://schemas.microsoft.com/office/drawing/2014/main" id="{483F1416-0C34-4759-9F82-7CF705A7B730}"/>
              </a:ext>
            </a:extLst>
          </p:cNvPr>
          <p:cNvSpPr/>
          <p:nvPr/>
        </p:nvSpPr>
        <p:spPr>
          <a:xfrm>
            <a:off x="5143318" y="5981970"/>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0" name="Straight Connector 139">
            <a:extLst>
              <a:ext uri="{FF2B5EF4-FFF2-40B4-BE49-F238E27FC236}">
                <a16:creationId xmlns:a16="http://schemas.microsoft.com/office/drawing/2014/main" id="{517A594C-CFAA-4FAA-AC34-DAE8A2384B93}"/>
              </a:ext>
            </a:extLst>
          </p:cNvPr>
          <p:cNvCxnSpPr>
            <a:cxnSpLocks/>
          </p:cNvCxnSpPr>
          <p:nvPr/>
        </p:nvCxnSpPr>
        <p:spPr>
          <a:xfrm>
            <a:off x="5723454" y="5654459"/>
            <a:ext cx="0" cy="156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482BF29A-2D31-47B3-B941-AF343B3E4145}"/>
              </a:ext>
            </a:extLst>
          </p:cNvPr>
          <p:cNvGrpSpPr/>
          <p:nvPr/>
        </p:nvGrpSpPr>
        <p:grpSpPr>
          <a:xfrm>
            <a:off x="5466963" y="5811010"/>
            <a:ext cx="511665" cy="167018"/>
            <a:chOff x="1988043" y="1642109"/>
            <a:chExt cx="842785" cy="174881"/>
          </a:xfrm>
        </p:grpSpPr>
        <p:cxnSp>
          <p:nvCxnSpPr>
            <p:cNvPr id="142" name="Straight Connector 141">
              <a:extLst>
                <a:ext uri="{FF2B5EF4-FFF2-40B4-BE49-F238E27FC236}">
                  <a16:creationId xmlns:a16="http://schemas.microsoft.com/office/drawing/2014/main" id="{122EE61E-34EA-4582-883C-72F3990A1F52}"/>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F626324-74E1-4C1E-A176-4B7C4E42783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28B66A64-115A-4073-8CFA-4C240313A6A1}"/>
              </a:ext>
            </a:extLst>
          </p:cNvPr>
          <p:cNvGrpSpPr/>
          <p:nvPr/>
        </p:nvGrpSpPr>
        <p:grpSpPr>
          <a:xfrm flipH="1">
            <a:off x="5894548" y="5811010"/>
            <a:ext cx="511665" cy="167018"/>
            <a:chOff x="1988043" y="1642109"/>
            <a:chExt cx="842785" cy="174881"/>
          </a:xfrm>
        </p:grpSpPr>
        <p:cxnSp>
          <p:nvCxnSpPr>
            <p:cNvPr id="145" name="Straight Connector 144">
              <a:extLst>
                <a:ext uri="{FF2B5EF4-FFF2-40B4-BE49-F238E27FC236}">
                  <a16:creationId xmlns:a16="http://schemas.microsoft.com/office/drawing/2014/main" id="{B711BF76-2071-4368-961B-64FD619673E0}"/>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576DB00-DFAD-4DC5-886E-377A7F48634E}"/>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2B56B664-A17C-4DE2-8A07-6B6AC183DB35}"/>
              </a:ext>
            </a:extLst>
          </p:cNvPr>
          <p:cNvGrpSpPr/>
          <p:nvPr/>
        </p:nvGrpSpPr>
        <p:grpSpPr>
          <a:xfrm flipH="1">
            <a:off x="3427503" y="5657521"/>
            <a:ext cx="939250" cy="323569"/>
            <a:chOff x="7000471" y="880113"/>
            <a:chExt cx="944052" cy="325223"/>
          </a:xfrm>
        </p:grpSpPr>
        <p:cxnSp>
          <p:nvCxnSpPr>
            <p:cNvPr id="148" name="Straight Connector 147">
              <a:extLst>
                <a:ext uri="{FF2B5EF4-FFF2-40B4-BE49-F238E27FC236}">
                  <a16:creationId xmlns:a16="http://schemas.microsoft.com/office/drawing/2014/main" id="{7F6CEB0B-1727-4A72-8E40-42289160B71C}"/>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1CC81B4-84A9-4EF2-A56F-3A1DAABE770A}"/>
                </a:ext>
              </a:extLst>
            </p:cNvPr>
            <p:cNvGrpSpPr/>
            <p:nvPr/>
          </p:nvGrpSpPr>
          <p:grpSpPr>
            <a:xfrm>
              <a:off x="7000471" y="1037464"/>
              <a:ext cx="514281" cy="167872"/>
              <a:chOff x="1988043" y="1642109"/>
              <a:chExt cx="842785" cy="174881"/>
            </a:xfrm>
          </p:grpSpPr>
          <p:cxnSp>
            <p:nvCxnSpPr>
              <p:cNvPr id="153" name="Straight Connector 152">
                <a:extLst>
                  <a:ext uri="{FF2B5EF4-FFF2-40B4-BE49-F238E27FC236}">
                    <a16:creationId xmlns:a16="http://schemas.microsoft.com/office/drawing/2014/main" id="{26A30D67-9F8D-4CC1-AD06-6049B45654DE}"/>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7C3BF80-EAEF-4776-8278-F3984B029E1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26179582-1C50-4D79-9C5B-4D9BE7105F66}"/>
                </a:ext>
              </a:extLst>
            </p:cNvPr>
            <p:cNvGrpSpPr/>
            <p:nvPr/>
          </p:nvGrpSpPr>
          <p:grpSpPr>
            <a:xfrm flipH="1">
              <a:off x="7430242" y="1037464"/>
              <a:ext cx="514281" cy="167872"/>
              <a:chOff x="1988043" y="1642109"/>
              <a:chExt cx="842785" cy="174881"/>
            </a:xfrm>
          </p:grpSpPr>
          <p:cxnSp>
            <p:nvCxnSpPr>
              <p:cNvPr id="151" name="Straight Connector 150">
                <a:extLst>
                  <a:ext uri="{FF2B5EF4-FFF2-40B4-BE49-F238E27FC236}">
                    <a16:creationId xmlns:a16="http://schemas.microsoft.com/office/drawing/2014/main" id="{CBED22E9-1FD1-45EB-ADFA-1A39D4CDB912}"/>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5D4CA79-EED5-4BCB-AA5D-6C5330110C4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6" name="TextBox 155">
            <a:extLst>
              <a:ext uri="{FF2B5EF4-FFF2-40B4-BE49-F238E27FC236}">
                <a16:creationId xmlns:a16="http://schemas.microsoft.com/office/drawing/2014/main" id="{A60A4241-A653-408B-94B8-147AD8EED0DB}"/>
              </a:ext>
            </a:extLst>
          </p:cNvPr>
          <p:cNvSpPr txBox="1"/>
          <p:nvPr/>
        </p:nvSpPr>
        <p:spPr>
          <a:xfrm>
            <a:off x="47509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57" name="TextBox 156">
            <a:extLst>
              <a:ext uri="{FF2B5EF4-FFF2-40B4-BE49-F238E27FC236}">
                <a16:creationId xmlns:a16="http://schemas.microsoft.com/office/drawing/2014/main" id="{8351D33F-630E-4CCA-BBB5-B7DA7E78498B}"/>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58" name="TextBox 157">
            <a:extLst>
              <a:ext uri="{FF2B5EF4-FFF2-40B4-BE49-F238E27FC236}">
                <a16:creationId xmlns:a16="http://schemas.microsoft.com/office/drawing/2014/main" id="{E3289438-8F1B-45AA-95BE-F5CA8711E38D}"/>
              </a:ext>
            </a:extLst>
          </p:cNvPr>
          <p:cNvSpPr txBox="1"/>
          <p:nvPr/>
        </p:nvSpPr>
        <p:spPr>
          <a:xfrm>
            <a:off x="5838193" y="6349333"/>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0" name="Rectangle 39">
            <a:hlinkClick r:id="rId4" action="ppaction://hlinksldjump"/>
            <a:extLst>
              <a:ext uri="{FF2B5EF4-FFF2-40B4-BE49-F238E27FC236}">
                <a16:creationId xmlns:a16="http://schemas.microsoft.com/office/drawing/2014/main" id="{26350A11-2D81-4F7A-A5A2-D1120405357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49935411"/>
      </p:ext>
    </p:extLst>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pic>
        <p:nvPicPr>
          <p:cNvPr id="63" name="Picture 62">
            <a:extLst>
              <a:ext uri="{FF2B5EF4-FFF2-40B4-BE49-F238E27FC236}">
                <a16:creationId xmlns:a16="http://schemas.microsoft.com/office/drawing/2014/main" id="{1411739C-1B59-4A97-A952-CDAC762AAA34}"/>
              </a:ext>
            </a:extLst>
          </p:cNvPr>
          <p:cNvPicPr>
            <a:picLocks noChangeAspect="1"/>
          </p:cNvPicPr>
          <p:nvPr/>
        </p:nvPicPr>
        <p:blipFill rotWithShape="1">
          <a:blip r:embed="rId3">
            <a:alphaModFix/>
          </a:blip>
          <a:srcRect l="2512" t="33360" r="13988" b="45380"/>
          <a:stretch/>
        </p:blipFill>
        <p:spPr>
          <a:xfrm>
            <a:off x="6762194" y="3353530"/>
            <a:ext cx="6400800" cy="882777"/>
          </a:xfrm>
          <a:prstGeom prst="rect">
            <a:avLst/>
          </a:prstGeom>
        </p:spPr>
      </p:pic>
      <p:pic>
        <p:nvPicPr>
          <p:cNvPr id="64" name="Picture 63">
            <a:extLst>
              <a:ext uri="{FF2B5EF4-FFF2-40B4-BE49-F238E27FC236}">
                <a16:creationId xmlns:a16="http://schemas.microsoft.com/office/drawing/2014/main" id="{A593653B-3A93-4353-8753-FE6A5474BE04}"/>
              </a:ext>
            </a:extLst>
          </p:cNvPr>
          <p:cNvPicPr>
            <a:picLocks noChangeAspect="1"/>
          </p:cNvPicPr>
          <p:nvPr/>
        </p:nvPicPr>
        <p:blipFill rotWithShape="1">
          <a:blip r:embed="rId3">
            <a:alphaModFix/>
          </a:blip>
          <a:srcRect l="2512" t="54842" r="13988" b="23897"/>
          <a:stretch/>
        </p:blipFill>
        <p:spPr>
          <a:xfrm>
            <a:off x="6758052" y="4264484"/>
            <a:ext cx="6400800" cy="882777"/>
          </a:xfrm>
          <a:prstGeom prst="rect">
            <a:avLst/>
          </a:prstGeom>
        </p:spPr>
      </p:pic>
      <p:sp>
        <p:nvSpPr>
          <p:cNvPr id="116" name="Rectangle 115">
            <a:extLst>
              <a:ext uri="{FF2B5EF4-FFF2-40B4-BE49-F238E27FC236}">
                <a16:creationId xmlns:a16="http://schemas.microsoft.com/office/drawing/2014/main" id="{B6C0A23B-A958-49DF-8F53-E1D19FB1552A}"/>
              </a:ext>
            </a:extLst>
          </p:cNvPr>
          <p:cNvSpPr/>
          <p:nvPr/>
        </p:nvSpPr>
        <p:spPr>
          <a:xfrm>
            <a:off x="4268527" y="4478913"/>
            <a:ext cx="1326718"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18" name="Rectangle 117">
            <a:extLst>
              <a:ext uri="{FF2B5EF4-FFF2-40B4-BE49-F238E27FC236}">
                <a16:creationId xmlns:a16="http://schemas.microsoft.com/office/drawing/2014/main" id="{A35AA30B-B090-48C3-942F-7FACF741AE43}"/>
              </a:ext>
            </a:extLst>
          </p:cNvPr>
          <p:cNvSpPr/>
          <p:nvPr/>
        </p:nvSpPr>
        <p:spPr>
          <a:xfrm>
            <a:off x="558563" y="5274942"/>
            <a:ext cx="1186464"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20" name="Rectangle 119">
            <a:extLst>
              <a:ext uri="{FF2B5EF4-FFF2-40B4-BE49-F238E27FC236}">
                <a16:creationId xmlns:a16="http://schemas.microsoft.com/office/drawing/2014/main" id="{236A87B2-B945-414F-93E9-1B03A83870B7}"/>
              </a:ext>
            </a:extLst>
          </p:cNvPr>
          <p:cNvSpPr/>
          <p:nvPr/>
        </p:nvSpPr>
        <p:spPr>
          <a:xfrm>
            <a:off x="3529358"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21" name="Rectangle 120">
            <a:extLst>
              <a:ext uri="{FF2B5EF4-FFF2-40B4-BE49-F238E27FC236}">
                <a16:creationId xmlns:a16="http://schemas.microsoft.com/office/drawing/2014/main" id="{738D8839-D4B3-4709-87A6-B9ABFC005F3F}"/>
              </a:ext>
            </a:extLst>
          </p:cNvPr>
          <p:cNvSpPr/>
          <p:nvPr/>
        </p:nvSpPr>
        <p:spPr>
          <a:xfrm>
            <a:off x="5147954"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2" name="Rectangle 121">
            <a:extLst>
              <a:ext uri="{FF2B5EF4-FFF2-40B4-BE49-F238E27FC236}">
                <a16:creationId xmlns:a16="http://schemas.microsoft.com/office/drawing/2014/main" id="{57AD7F07-27B0-4B2E-ABB7-BBBBB219ED7B}"/>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3" name="Rectangle 122">
            <a:extLst>
              <a:ext uri="{FF2B5EF4-FFF2-40B4-BE49-F238E27FC236}">
                <a16:creationId xmlns:a16="http://schemas.microsoft.com/office/drawing/2014/main" id="{35F5C4CD-D026-4FA0-A8C4-8C9C14A4973D}"/>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31" name="Straight Connector 130">
            <a:extLst>
              <a:ext uri="{FF2B5EF4-FFF2-40B4-BE49-F238E27FC236}">
                <a16:creationId xmlns:a16="http://schemas.microsoft.com/office/drawing/2014/main" id="{7E54DCE3-5088-4F01-99C0-CB220046EE39}"/>
              </a:ext>
            </a:extLst>
          </p:cNvPr>
          <p:cNvCxnSpPr>
            <a:cxnSpLocks/>
          </p:cNvCxnSpPr>
          <p:nvPr/>
        </p:nvCxnSpPr>
        <p:spPr>
          <a:xfrm>
            <a:off x="4913498" y="4858732"/>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39268339-7D6B-483D-B69F-66872B3E2062}"/>
              </a:ext>
            </a:extLst>
          </p:cNvPr>
          <p:cNvGrpSpPr/>
          <p:nvPr/>
        </p:nvGrpSpPr>
        <p:grpSpPr>
          <a:xfrm>
            <a:off x="4089419" y="5064942"/>
            <a:ext cx="824079" cy="206967"/>
            <a:chOff x="2002536" y="1647444"/>
            <a:chExt cx="828292" cy="208025"/>
          </a:xfrm>
        </p:grpSpPr>
        <p:cxnSp>
          <p:nvCxnSpPr>
            <p:cNvPr id="133" name="Straight Connector 132">
              <a:extLst>
                <a:ext uri="{FF2B5EF4-FFF2-40B4-BE49-F238E27FC236}">
                  <a16:creationId xmlns:a16="http://schemas.microsoft.com/office/drawing/2014/main" id="{A2B6BAC4-96FA-424C-9EF9-6967ACB87CF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789B6BC-886B-49FD-9F26-8AA4696FD9C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48F40582-0F7E-4337-90EE-6C33F1F4F59B}"/>
              </a:ext>
            </a:extLst>
          </p:cNvPr>
          <p:cNvGrpSpPr/>
          <p:nvPr/>
        </p:nvGrpSpPr>
        <p:grpSpPr>
          <a:xfrm flipH="1">
            <a:off x="4898717" y="5064941"/>
            <a:ext cx="824079" cy="206967"/>
            <a:chOff x="2002536" y="1647444"/>
            <a:chExt cx="828292" cy="208025"/>
          </a:xfrm>
        </p:grpSpPr>
        <p:cxnSp>
          <p:nvCxnSpPr>
            <p:cNvPr id="136" name="Straight Connector 135">
              <a:extLst>
                <a:ext uri="{FF2B5EF4-FFF2-40B4-BE49-F238E27FC236}">
                  <a16:creationId xmlns:a16="http://schemas.microsoft.com/office/drawing/2014/main" id="{68A3E180-8C8D-4F52-9832-550D48F2D750}"/>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D22EA5C-2D12-4BD5-95CC-D7DFEA3E599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4" name="Rectangle 143">
            <a:extLst>
              <a:ext uri="{FF2B5EF4-FFF2-40B4-BE49-F238E27FC236}">
                <a16:creationId xmlns:a16="http://schemas.microsoft.com/office/drawing/2014/main" id="{3085E5C9-9F7B-4225-B8FE-9D60B0CC6A73}"/>
              </a:ext>
            </a:extLst>
          </p:cNvPr>
          <p:cNvSpPr/>
          <p:nvPr/>
        </p:nvSpPr>
        <p:spPr>
          <a:xfrm>
            <a:off x="6065426" y="5981969"/>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45" name="Rectangle 144">
            <a:extLst>
              <a:ext uri="{FF2B5EF4-FFF2-40B4-BE49-F238E27FC236}">
                <a16:creationId xmlns:a16="http://schemas.microsoft.com/office/drawing/2014/main" id="{913177D3-0574-41A9-99F3-005BE12376D9}"/>
              </a:ext>
            </a:extLst>
          </p:cNvPr>
          <p:cNvSpPr/>
          <p:nvPr/>
        </p:nvSpPr>
        <p:spPr>
          <a:xfrm>
            <a:off x="5143318" y="5981970"/>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6" name="Straight Connector 145">
            <a:extLst>
              <a:ext uri="{FF2B5EF4-FFF2-40B4-BE49-F238E27FC236}">
                <a16:creationId xmlns:a16="http://schemas.microsoft.com/office/drawing/2014/main" id="{874E1EF2-EB86-4292-8D21-7F2171C83120}"/>
              </a:ext>
            </a:extLst>
          </p:cNvPr>
          <p:cNvCxnSpPr>
            <a:cxnSpLocks/>
          </p:cNvCxnSpPr>
          <p:nvPr/>
        </p:nvCxnSpPr>
        <p:spPr>
          <a:xfrm>
            <a:off x="5723454" y="5654459"/>
            <a:ext cx="0" cy="156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C18738A9-21FE-4474-8700-9B6165B9EE47}"/>
              </a:ext>
            </a:extLst>
          </p:cNvPr>
          <p:cNvGrpSpPr/>
          <p:nvPr/>
        </p:nvGrpSpPr>
        <p:grpSpPr>
          <a:xfrm>
            <a:off x="5466963" y="5811010"/>
            <a:ext cx="511665" cy="167018"/>
            <a:chOff x="1988043" y="1642109"/>
            <a:chExt cx="842785" cy="174881"/>
          </a:xfrm>
        </p:grpSpPr>
        <p:cxnSp>
          <p:nvCxnSpPr>
            <p:cNvPr id="148" name="Straight Connector 147">
              <a:extLst>
                <a:ext uri="{FF2B5EF4-FFF2-40B4-BE49-F238E27FC236}">
                  <a16:creationId xmlns:a16="http://schemas.microsoft.com/office/drawing/2014/main" id="{97291B4F-65CB-4009-B0BE-81E3D05488F1}"/>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D004C77-E43F-4307-8ABD-356ACD24666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1A5E23E6-1DB8-47B6-8B03-4800E221CE50}"/>
              </a:ext>
            </a:extLst>
          </p:cNvPr>
          <p:cNvGrpSpPr/>
          <p:nvPr/>
        </p:nvGrpSpPr>
        <p:grpSpPr>
          <a:xfrm flipH="1">
            <a:off x="5894548" y="5811010"/>
            <a:ext cx="511665" cy="167018"/>
            <a:chOff x="1988043" y="1642109"/>
            <a:chExt cx="842785" cy="174881"/>
          </a:xfrm>
        </p:grpSpPr>
        <p:cxnSp>
          <p:nvCxnSpPr>
            <p:cNvPr id="151" name="Straight Connector 150">
              <a:extLst>
                <a:ext uri="{FF2B5EF4-FFF2-40B4-BE49-F238E27FC236}">
                  <a16:creationId xmlns:a16="http://schemas.microsoft.com/office/drawing/2014/main" id="{9ADCA8F0-47BF-4ABD-8CC6-644A6B5A0537}"/>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024165B-E52A-44B9-927B-E72C6B82C7C9}"/>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E1091D2C-72FD-4669-B5FC-5A6F4D41EDE7}"/>
              </a:ext>
            </a:extLst>
          </p:cNvPr>
          <p:cNvGrpSpPr/>
          <p:nvPr/>
        </p:nvGrpSpPr>
        <p:grpSpPr>
          <a:xfrm flipH="1">
            <a:off x="3427503" y="5657521"/>
            <a:ext cx="939250" cy="323569"/>
            <a:chOff x="7000471" y="880113"/>
            <a:chExt cx="944052" cy="325223"/>
          </a:xfrm>
        </p:grpSpPr>
        <p:cxnSp>
          <p:nvCxnSpPr>
            <p:cNvPr id="154" name="Straight Connector 153">
              <a:extLst>
                <a:ext uri="{FF2B5EF4-FFF2-40B4-BE49-F238E27FC236}">
                  <a16:creationId xmlns:a16="http://schemas.microsoft.com/office/drawing/2014/main" id="{E5106714-601D-4ACB-9B06-51C2AD38C90F}"/>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B0EDB525-71CA-41E6-BCD7-CB08512F2E77}"/>
                </a:ext>
              </a:extLst>
            </p:cNvPr>
            <p:cNvGrpSpPr/>
            <p:nvPr/>
          </p:nvGrpSpPr>
          <p:grpSpPr>
            <a:xfrm>
              <a:off x="7000471" y="1037464"/>
              <a:ext cx="514281" cy="167872"/>
              <a:chOff x="1988043" y="1642109"/>
              <a:chExt cx="842785" cy="174881"/>
            </a:xfrm>
          </p:grpSpPr>
          <p:cxnSp>
            <p:nvCxnSpPr>
              <p:cNvPr id="159" name="Straight Connector 158">
                <a:extLst>
                  <a:ext uri="{FF2B5EF4-FFF2-40B4-BE49-F238E27FC236}">
                    <a16:creationId xmlns:a16="http://schemas.microsoft.com/office/drawing/2014/main" id="{FEE97BAD-0FC6-4A80-A0C5-A6EAE4E505F1}"/>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F3E3B5E-740E-4E0D-8E99-24290553718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E112FDE1-BF81-4EF2-A25D-0C35C0C0A262}"/>
                </a:ext>
              </a:extLst>
            </p:cNvPr>
            <p:cNvGrpSpPr/>
            <p:nvPr/>
          </p:nvGrpSpPr>
          <p:grpSpPr>
            <a:xfrm flipH="1">
              <a:off x="7430242" y="1037464"/>
              <a:ext cx="514281" cy="167872"/>
              <a:chOff x="1988043" y="1642109"/>
              <a:chExt cx="842785" cy="174881"/>
            </a:xfrm>
          </p:grpSpPr>
          <p:cxnSp>
            <p:nvCxnSpPr>
              <p:cNvPr id="157" name="Straight Connector 156">
                <a:extLst>
                  <a:ext uri="{FF2B5EF4-FFF2-40B4-BE49-F238E27FC236}">
                    <a16:creationId xmlns:a16="http://schemas.microsoft.com/office/drawing/2014/main" id="{84ED43DF-8B93-4DC6-A6D0-0B6817CF85C4}"/>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6BE8DC1-393B-484A-9CDA-19D217D19DE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2" name="TextBox 161">
            <a:extLst>
              <a:ext uri="{FF2B5EF4-FFF2-40B4-BE49-F238E27FC236}">
                <a16:creationId xmlns:a16="http://schemas.microsoft.com/office/drawing/2014/main" id="{F0787022-2769-4FBA-8529-8CE767909EF3}"/>
              </a:ext>
            </a:extLst>
          </p:cNvPr>
          <p:cNvSpPr txBox="1"/>
          <p:nvPr/>
        </p:nvSpPr>
        <p:spPr>
          <a:xfrm>
            <a:off x="47509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63" name="TextBox 162">
            <a:extLst>
              <a:ext uri="{FF2B5EF4-FFF2-40B4-BE49-F238E27FC236}">
                <a16:creationId xmlns:a16="http://schemas.microsoft.com/office/drawing/2014/main" id="{9401DF37-5341-481C-AF18-21C5824B4BBC}"/>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64" name="TextBox 163">
            <a:extLst>
              <a:ext uri="{FF2B5EF4-FFF2-40B4-BE49-F238E27FC236}">
                <a16:creationId xmlns:a16="http://schemas.microsoft.com/office/drawing/2014/main" id="{E4F9F77E-9D6F-47B8-A87A-712794D6BC1C}"/>
              </a:ext>
            </a:extLst>
          </p:cNvPr>
          <p:cNvSpPr txBox="1"/>
          <p:nvPr/>
        </p:nvSpPr>
        <p:spPr>
          <a:xfrm>
            <a:off x="5838193" y="6349333"/>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2" name="Rectangle 41">
            <a:hlinkClick r:id="rId4" action="ppaction://hlinksldjump"/>
            <a:extLst>
              <a:ext uri="{FF2B5EF4-FFF2-40B4-BE49-F238E27FC236}">
                <a16:creationId xmlns:a16="http://schemas.microsoft.com/office/drawing/2014/main" id="{C748915D-61E5-4CD0-9664-B2791F62E78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44663100"/>
      </p:ext>
    </p:extLst>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pic>
        <p:nvPicPr>
          <p:cNvPr id="63" name="Picture 62">
            <a:extLst>
              <a:ext uri="{FF2B5EF4-FFF2-40B4-BE49-F238E27FC236}">
                <a16:creationId xmlns:a16="http://schemas.microsoft.com/office/drawing/2014/main" id="{1411739C-1B59-4A97-A952-CDAC762AAA34}"/>
              </a:ext>
            </a:extLst>
          </p:cNvPr>
          <p:cNvPicPr>
            <a:picLocks noChangeAspect="1"/>
          </p:cNvPicPr>
          <p:nvPr/>
        </p:nvPicPr>
        <p:blipFill rotWithShape="1">
          <a:blip r:embed="rId3">
            <a:alphaModFix/>
          </a:blip>
          <a:srcRect l="2512" t="33360" r="13988" b="45380"/>
          <a:stretch/>
        </p:blipFill>
        <p:spPr>
          <a:xfrm>
            <a:off x="6762194" y="3353530"/>
            <a:ext cx="6400800" cy="882777"/>
          </a:xfrm>
          <a:prstGeom prst="rect">
            <a:avLst/>
          </a:prstGeom>
        </p:spPr>
      </p:pic>
      <p:pic>
        <p:nvPicPr>
          <p:cNvPr id="64" name="Picture 63">
            <a:extLst>
              <a:ext uri="{FF2B5EF4-FFF2-40B4-BE49-F238E27FC236}">
                <a16:creationId xmlns:a16="http://schemas.microsoft.com/office/drawing/2014/main" id="{A593653B-3A93-4353-8753-FE6A5474BE04}"/>
              </a:ext>
            </a:extLst>
          </p:cNvPr>
          <p:cNvPicPr>
            <a:picLocks noChangeAspect="1"/>
          </p:cNvPicPr>
          <p:nvPr/>
        </p:nvPicPr>
        <p:blipFill rotWithShape="1">
          <a:blip r:embed="rId3">
            <a:alphaModFix/>
          </a:blip>
          <a:srcRect l="2512" t="54842" r="13988" b="23897"/>
          <a:stretch/>
        </p:blipFill>
        <p:spPr>
          <a:xfrm>
            <a:off x="6758052" y="4264484"/>
            <a:ext cx="6400800" cy="882777"/>
          </a:xfrm>
          <a:prstGeom prst="rect">
            <a:avLst/>
          </a:prstGeom>
        </p:spPr>
      </p:pic>
      <p:pic>
        <p:nvPicPr>
          <p:cNvPr id="65" name="Picture 64">
            <a:extLst>
              <a:ext uri="{FF2B5EF4-FFF2-40B4-BE49-F238E27FC236}">
                <a16:creationId xmlns:a16="http://schemas.microsoft.com/office/drawing/2014/main" id="{DB820023-ACDD-4841-A755-BD205BBFBBB0}"/>
              </a:ext>
            </a:extLst>
          </p:cNvPr>
          <p:cNvPicPr>
            <a:picLocks noChangeAspect="1"/>
          </p:cNvPicPr>
          <p:nvPr/>
        </p:nvPicPr>
        <p:blipFill rotWithShape="1">
          <a:blip r:embed="rId3">
            <a:alphaModFix/>
          </a:blip>
          <a:srcRect l="2512" t="75578" r="13988" b="3162"/>
          <a:stretch/>
        </p:blipFill>
        <p:spPr>
          <a:xfrm>
            <a:off x="6741427" y="5147261"/>
            <a:ext cx="6400800" cy="882777"/>
          </a:xfrm>
          <a:prstGeom prst="rect">
            <a:avLst/>
          </a:prstGeom>
        </p:spPr>
      </p:pic>
      <p:sp>
        <p:nvSpPr>
          <p:cNvPr id="116" name="Rectangle 115">
            <a:extLst>
              <a:ext uri="{FF2B5EF4-FFF2-40B4-BE49-F238E27FC236}">
                <a16:creationId xmlns:a16="http://schemas.microsoft.com/office/drawing/2014/main" id="{ADAE5699-8778-41E7-814B-F775F1BCD1E3}"/>
              </a:ext>
            </a:extLst>
          </p:cNvPr>
          <p:cNvSpPr/>
          <p:nvPr/>
        </p:nvSpPr>
        <p:spPr>
          <a:xfrm>
            <a:off x="4268527" y="4478913"/>
            <a:ext cx="1326718"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17" name="Rectangle 116">
            <a:extLst>
              <a:ext uri="{FF2B5EF4-FFF2-40B4-BE49-F238E27FC236}">
                <a16:creationId xmlns:a16="http://schemas.microsoft.com/office/drawing/2014/main" id="{69BF0061-2B1D-4268-A13D-8CCB3C777911}"/>
              </a:ext>
            </a:extLst>
          </p:cNvPr>
          <p:cNvSpPr/>
          <p:nvPr/>
        </p:nvSpPr>
        <p:spPr>
          <a:xfrm>
            <a:off x="1297734" y="4475122"/>
            <a:ext cx="1326718"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118" name="Rectangle 117">
            <a:extLst>
              <a:ext uri="{FF2B5EF4-FFF2-40B4-BE49-F238E27FC236}">
                <a16:creationId xmlns:a16="http://schemas.microsoft.com/office/drawing/2014/main" id="{1F934266-9178-4080-9E7D-19B9BC6D16C8}"/>
              </a:ext>
            </a:extLst>
          </p:cNvPr>
          <p:cNvSpPr/>
          <p:nvPr/>
        </p:nvSpPr>
        <p:spPr>
          <a:xfrm>
            <a:off x="558563" y="5274942"/>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19" name="Rectangle 118">
            <a:extLst>
              <a:ext uri="{FF2B5EF4-FFF2-40B4-BE49-F238E27FC236}">
                <a16:creationId xmlns:a16="http://schemas.microsoft.com/office/drawing/2014/main" id="{93EEE910-72A0-4E9A-BACF-37ACD82B7D24}"/>
              </a:ext>
            </a:extLst>
          </p:cNvPr>
          <p:cNvSpPr/>
          <p:nvPr/>
        </p:nvSpPr>
        <p:spPr>
          <a:xfrm>
            <a:off x="2177159" y="5274942"/>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20" name="Rectangle 119">
            <a:extLst>
              <a:ext uri="{FF2B5EF4-FFF2-40B4-BE49-F238E27FC236}">
                <a16:creationId xmlns:a16="http://schemas.microsoft.com/office/drawing/2014/main" id="{845C37E2-1633-4FA5-8E22-BFAD340BA4DA}"/>
              </a:ext>
            </a:extLst>
          </p:cNvPr>
          <p:cNvSpPr/>
          <p:nvPr/>
        </p:nvSpPr>
        <p:spPr>
          <a:xfrm>
            <a:off x="3529358"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21" name="Rectangle 120">
            <a:extLst>
              <a:ext uri="{FF2B5EF4-FFF2-40B4-BE49-F238E27FC236}">
                <a16:creationId xmlns:a16="http://schemas.microsoft.com/office/drawing/2014/main" id="{EABC5280-F95E-47F9-A83D-0765E87F9491}"/>
              </a:ext>
            </a:extLst>
          </p:cNvPr>
          <p:cNvSpPr/>
          <p:nvPr/>
        </p:nvSpPr>
        <p:spPr>
          <a:xfrm>
            <a:off x="5147954"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2" name="Rectangle 121">
            <a:extLst>
              <a:ext uri="{FF2B5EF4-FFF2-40B4-BE49-F238E27FC236}">
                <a16:creationId xmlns:a16="http://schemas.microsoft.com/office/drawing/2014/main" id="{D13EEA84-4765-4228-9675-62ADA4B371AF}"/>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3" name="Rectangle 122">
            <a:extLst>
              <a:ext uri="{FF2B5EF4-FFF2-40B4-BE49-F238E27FC236}">
                <a16:creationId xmlns:a16="http://schemas.microsoft.com/office/drawing/2014/main" id="{EAE5DEDD-9C24-409A-8B3C-DF93D0785B06}"/>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4" name="Straight Connector 123">
            <a:extLst>
              <a:ext uri="{FF2B5EF4-FFF2-40B4-BE49-F238E27FC236}">
                <a16:creationId xmlns:a16="http://schemas.microsoft.com/office/drawing/2014/main" id="{256933EA-B504-47B6-8080-5EF3480FB936}"/>
              </a:ext>
            </a:extLst>
          </p:cNvPr>
          <p:cNvCxnSpPr>
            <a:cxnSpLocks/>
            <a:stCxn id="117" idx="2"/>
          </p:cNvCxnSpPr>
          <p:nvPr/>
        </p:nvCxnSpPr>
        <p:spPr>
          <a:xfrm>
            <a:off x="1961092" y="4861765"/>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D57F4BC9-BA7D-41D0-9898-BCDB1A35A4A2}"/>
              </a:ext>
            </a:extLst>
          </p:cNvPr>
          <p:cNvGrpSpPr/>
          <p:nvPr/>
        </p:nvGrpSpPr>
        <p:grpSpPr>
          <a:xfrm>
            <a:off x="1137013" y="5064033"/>
            <a:ext cx="824079" cy="206967"/>
            <a:chOff x="2002536" y="1643482"/>
            <a:chExt cx="828292" cy="208025"/>
          </a:xfrm>
        </p:grpSpPr>
        <p:cxnSp>
          <p:nvCxnSpPr>
            <p:cNvPr id="126" name="Straight Connector 125">
              <a:extLst>
                <a:ext uri="{FF2B5EF4-FFF2-40B4-BE49-F238E27FC236}">
                  <a16:creationId xmlns:a16="http://schemas.microsoft.com/office/drawing/2014/main" id="{ED992BF2-664D-4610-AC04-43F043F923F5}"/>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0D320B-1E8F-4959-B475-7BEEE2CFF716}"/>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ED54296A-7EB4-4A50-B6B2-0B2996C0CEED}"/>
              </a:ext>
            </a:extLst>
          </p:cNvPr>
          <p:cNvGrpSpPr/>
          <p:nvPr/>
        </p:nvGrpSpPr>
        <p:grpSpPr>
          <a:xfrm flipH="1">
            <a:off x="1946311" y="5067974"/>
            <a:ext cx="824079" cy="206967"/>
            <a:chOff x="2002536" y="1647444"/>
            <a:chExt cx="828292" cy="208025"/>
          </a:xfrm>
        </p:grpSpPr>
        <p:cxnSp>
          <p:nvCxnSpPr>
            <p:cNvPr id="129" name="Straight Connector 128">
              <a:extLst>
                <a:ext uri="{FF2B5EF4-FFF2-40B4-BE49-F238E27FC236}">
                  <a16:creationId xmlns:a16="http://schemas.microsoft.com/office/drawing/2014/main" id="{4FD1FFA2-44D3-4718-A920-2CA469AAFF9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64C3A37-E362-4062-80D8-34ADF9BE0A86}"/>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ADEED183-8289-4857-BBD5-9E5AFCC9BE11}"/>
              </a:ext>
            </a:extLst>
          </p:cNvPr>
          <p:cNvCxnSpPr>
            <a:cxnSpLocks/>
          </p:cNvCxnSpPr>
          <p:nvPr/>
        </p:nvCxnSpPr>
        <p:spPr>
          <a:xfrm>
            <a:off x="4913498" y="4858732"/>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1EF7DBD2-CDAD-4C8D-9AAA-1AD73C7749D0}"/>
              </a:ext>
            </a:extLst>
          </p:cNvPr>
          <p:cNvGrpSpPr/>
          <p:nvPr/>
        </p:nvGrpSpPr>
        <p:grpSpPr>
          <a:xfrm>
            <a:off x="4089419" y="5064942"/>
            <a:ext cx="824079" cy="206967"/>
            <a:chOff x="2002536" y="1647444"/>
            <a:chExt cx="828292" cy="208025"/>
          </a:xfrm>
        </p:grpSpPr>
        <p:cxnSp>
          <p:nvCxnSpPr>
            <p:cNvPr id="133" name="Straight Connector 132">
              <a:extLst>
                <a:ext uri="{FF2B5EF4-FFF2-40B4-BE49-F238E27FC236}">
                  <a16:creationId xmlns:a16="http://schemas.microsoft.com/office/drawing/2014/main" id="{522683FA-A3E2-4362-A910-477A9CF8520B}"/>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5D590B2-B55F-43A4-8C24-BFA42C462013}"/>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BB62B167-40C3-4BFF-BEA3-A64ED740E938}"/>
              </a:ext>
            </a:extLst>
          </p:cNvPr>
          <p:cNvGrpSpPr/>
          <p:nvPr/>
        </p:nvGrpSpPr>
        <p:grpSpPr>
          <a:xfrm flipH="1">
            <a:off x="4898717" y="5064941"/>
            <a:ext cx="824079" cy="206967"/>
            <a:chOff x="2002536" y="1647444"/>
            <a:chExt cx="828292" cy="208025"/>
          </a:xfrm>
        </p:grpSpPr>
        <p:cxnSp>
          <p:nvCxnSpPr>
            <p:cNvPr id="136" name="Straight Connector 135">
              <a:extLst>
                <a:ext uri="{FF2B5EF4-FFF2-40B4-BE49-F238E27FC236}">
                  <a16:creationId xmlns:a16="http://schemas.microsoft.com/office/drawing/2014/main" id="{BD649DA8-72F8-422A-AE69-A03D20391E1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7830BDB-1A84-4EEE-8FD3-5F7CEA05370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4" name="Rectangle 143">
            <a:extLst>
              <a:ext uri="{FF2B5EF4-FFF2-40B4-BE49-F238E27FC236}">
                <a16:creationId xmlns:a16="http://schemas.microsoft.com/office/drawing/2014/main" id="{ABF5AD82-5C31-44F5-829B-DEBA78674B9C}"/>
              </a:ext>
            </a:extLst>
          </p:cNvPr>
          <p:cNvSpPr/>
          <p:nvPr/>
        </p:nvSpPr>
        <p:spPr>
          <a:xfrm>
            <a:off x="6065426" y="5981969"/>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45" name="Rectangle 144">
            <a:extLst>
              <a:ext uri="{FF2B5EF4-FFF2-40B4-BE49-F238E27FC236}">
                <a16:creationId xmlns:a16="http://schemas.microsoft.com/office/drawing/2014/main" id="{06E09899-8F41-493E-B180-453C6B237902}"/>
              </a:ext>
            </a:extLst>
          </p:cNvPr>
          <p:cNvSpPr/>
          <p:nvPr/>
        </p:nvSpPr>
        <p:spPr>
          <a:xfrm>
            <a:off x="5143318" y="5981970"/>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6" name="Straight Connector 145">
            <a:extLst>
              <a:ext uri="{FF2B5EF4-FFF2-40B4-BE49-F238E27FC236}">
                <a16:creationId xmlns:a16="http://schemas.microsoft.com/office/drawing/2014/main" id="{F19B2A8F-7904-4B24-8508-8A2CFA99934F}"/>
              </a:ext>
            </a:extLst>
          </p:cNvPr>
          <p:cNvCxnSpPr>
            <a:cxnSpLocks/>
          </p:cNvCxnSpPr>
          <p:nvPr/>
        </p:nvCxnSpPr>
        <p:spPr>
          <a:xfrm>
            <a:off x="5723454" y="5654459"/>
            <a:ext cx="0" cy="156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11C04651-BA8A-4266-81A9-ED7E09700013}"/>
              </a:ext>
            </a:extLst>
          </p:cNvPr>
          <p:cNvGrpSpPr/>
          <p:nvPr/>
        </p:nvGrpSpPr>
        <p:grpSpPr>
          <a:xfrm>
            <a:off x="5466963" y="5811010"/>
            <a:ext cx="511665" cy="167018"/>
            <a:chOff x="1988043" y="1642109"/>
            <a:chExt cx="842785" cy="174881"/>
          </a:xfrm>
        </p:grpSpPr>
        <p:cxnSp>
          <p:nvCxnSpPr>
            <p:cNvPr id="148" name="Straight Connector 147">
              <a:extLst>
                <a:ext uri="{FF2B5EF4-FFF2-40B4-BE49-F238E27FC236}">
                  <a16:creationId xmlns:a16="http://schemas.microsoft.com/office/drawing/2014/main" id="{5ECFFA81-47A6-4F75-AE2F-E09961B68DDE}"/>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8D7F23B-6966-4479-8373-E9E51A5F27C8}"/>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57777BF6-3B3C-4831-BFE7-85F88F58CC28}"/>
              </a:ext>
            </a:extLst>
          </p:cNvPr>
          <p:cNvGrpSpPr/>
          <p:nvPr/>
        </p:nvGrpSpPr>
        <p:grpSpPr>
          <a:xfrm flipH="1">
            <a:off x="5894548" y="5811010"/>
            <a:ext cx="511665" cy="167018"/>
            <a:chOff x="1988043" y="1642109"/>
            <a:chExt cx="842785" cy="174881"/>
          </a:xfrm>
        </p:grpSpPr>
        <p:cxnSp>
          <p:nvCxnSpPr>
            <p:cNvPr id="151" name="Straight Connector 150">
              <a:extLst>
                <a:ext uri="{FF2B5EF4-FFF2-40B4-BE49-F238E27FC236}">
                  <a16:creationId xmlns:a16="http://schemas.microsoft.com/office/drawing/2014/main" id="{CDD44F67-0D76-4CF4-B317-794C4DC0E217}"/>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E3A3369-7494-4B7A-864D-606179B9E47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C4C68BC0-994A-47CB-B7B6-898F55CDE93D}"/>
              </a:ext>
            </a:extLst>
          </p:cNvPr>
          <p:cNvGrpSpPr/>
          <p:nvPr/>
        </p:nvGrpSpPr>
        <p:grpSpPr>
          <a:xfrm flipH="1">
            <a:off x="3427503" y="5657521"/>
            <a:ext cx="939250" cy="323569"/>
            <a:chOff x="7000471" y="880113"/>
            <a:chExt cx="944052" cy="325223"/>
          </a:xfrm>
        </p:grpSpPr>
        <p:cxnSp>
          <p:nvCxnSpPr>
            <p:cNvPr id="154" name="Straight Connector 153">
              <a:extLst>
                <a:ext uri="{FF2B5EF4-FFF2-40B4-BE49-F238E27FC236}">
                  <a16:creationId xmlns:a16="http://schemas.microsoft.com/office/drawing/2014/main" id="{39533540-75FD-47AE-AE0F-23495753583F}"/>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2F5E7ECD-C92F-4B05-B32A-56F242CC901E}"/>
                </a:ext>
              </a:extLst>
            </p:cNvPr>
            <p:cNvGrpSpPr/>
            <p:nvPr/>
          </p:nvGrpSpPr>
          <p:grpSpPr>
            <a:xfrm>
              <a:off x="7000471" y="1037464"/>
              <a:ext cx="514281" cy="167872"/>
              <a:chOff x="1988043" y="1642109"/>
              <a:chExt cx="842785" cy="174881"/>
            </a:xfrm>
          </p:grpSpPr>
          <p:cxnSp>
            <p:nvCxnSpPr>
              <p:cNvPr id="159" name="Straight Connector 158">
                <a:extLst>
                  <a:ext uri="{FF2B5EF4-FFF2-40B4-BE49-F238E27FC236}">
                    <a16:creationId xmlns:a16="http://schemas.microsoft.com/office/drawing/2014/main" id="{BF73EDA5-A8D0-4AFC-B46F-AA7A6A53BD5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ABA8394-4288-4DA7-87AC-8CE3B54F129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5649AF4F-89A0-4D90-9A05-06C43C6A8E5B}"/>
                </a:ext>
              </a:extLst>
            </p:cNvPr>
            <p:cNvGrpSpPr/>
            <p:nvPr/>
          </p:nvGrpSpPr>
          <p:grpSpPr>
            <a:xfrm flipH="1">
              <a:off x="7430242" y="1037464"/>
              <a:ext cx="514281" cy="167872"/>
              <a:chOff x="1988043" y="1642109"/>
              <a:chExt cx="842785" cy="174881"/>
            </a:xfrm>
          </p:grpSpPr>
          <p:cxnSp>
            <p:nvCxnSpPr>
              <p:cNvPr id="157" name="Straight Connector 156">
                <a:extLst>
                  <a:ext uri="{FF2B5EF4-FFF2-40B4-BE49-F238E27FC236}">
                    <a16:creationId xmlns:a16="http://schemas.microsoft.com/office/drawing/2014/main" id="{7697F69A-D2FF-4698-BA28-9BFCFC60ADC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F962116-09BE-472B-AC46-1ED47C3B444F}"/>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1" name="TextBox 160">
            <a:extLst>
              <a:ext uri="{FF2B5EF4-FFF2-40B4-BE49-F238E27FC236}">
                <a16:creationId xmlns:a16="http://schemas.microsoft.com/office/drawing/2014/main" id="{F6FB81AB-13C4-40DC-B488-1C2B1BE3C85A}"/>
              </a:ext>
            </a:extLst>
          </p:cNvPr>
          <p:cNvSpPr txBox="1"/>
          <p:nvPr/>
        </p:nvSpPr>
        <p:spPr>
          <a:xfrm>
            <a:off x="17778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62" name="TextBox 161">
            <a:extLst>
              <a:ext uri="{FF2B5EF4-FFF2-40B4-BE49-F238E27FC236}">
                <a16:creationId xmlns:a16="http://schemas.microsoft.com/office/drawing/2014/main" id="{11761E7E-EAAB-4840-89BA-D777928C476B}"/>
              </a:ext>
            </a:extLst>
          </p:cNvPr>
          <p:cNvSpPr txBox="1"/>
          <p:nvPr/>
        </p:nvSpPr>
        <p:spPr>
          <a:xfrm>
            <a:off x="47509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63" name="TextBox 162">
            <a:extLst>
              <a:ext uri="{FF2B5EF4-FFF2-40B4-BE49-F238E27FC236}">
                <a16:creationId xmlns:a16="http://schemas.microsoft.com/office/drawing/2014/main" id="{9980B08E-1672-40ED-B8EF-75CA07E3955E}"/>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64" name="TextBox 163">
            <a:extLst>
              <a:ext uri="{FF2B5EF4-FFF2-40B4-BE49-F238E27FC236}">
                <a16:creationId xmlns:a16="http://schemas.microsoft.com/office/drawing/2014/main" id="{055505D3-AA91-4D48-9D5B-1697D3E940D6}"/>
              </a:ext>
            </a:extLst>
          </p:cNvPr>
          <p:cNvSpPr txBox="1"/>
          <p:nvPr/>
        </p:nvSpPr>
        <p:spPr>
          <a:xfrm>
            <a:off x="5838193" y="6349333"/>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53" name="Rectangle 52">
            <a:hlinkClick r:id="rId4" action="ppaction://hlinksldjump"/>
            <a:extLst>
              <a:ext uri="{FF2B5EF4-FFF2-40B4-BE49-F238E27FC236}">
                <a16:creationId xmlns:a16="http://schemas.microsoft.com/office/drawing/2014/main" id="{369483BA-0B0A-4975-8433-69689189DCD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7243161"/>
      </p:ext>
    </p:extLst>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3" name="Picture 62">
            <a:extLst>
              <a:ext uri="{FF2B5EF4-FFF2-40B4-BE49-F238E27FC236}">
                <a16:creationId xmlns:a16="http://schemas.microsoft.com/office/drawing/2014/main" id="{A4A50A8B-771F-4E24-9680-824DB7E1A41A}"/>
              </a:ext>
            </a:extLst>
          </p:cNvPr>
          <p:cNvPicPr>
            <a:picLocks noChangeAspect="1"/>
          </p:cNvPicPr>
          <p:nvPr/>
        </p:nvPicPr>
        <p:blipFill rotWithShape="1">
          <a:blip r:embed="rId3"/>
          <a:srcRect l="1204" t="14055" r="13978" b="61714"/>
          <a:stretch/>
        </p:blipFill>
        <p:spPr>
          <a:xfrm>
            <a:off x="6746875" y="2522070"/>
            <a:ext cx="6400800" cy="990492"/>
          </a:xfrm>
          <a:prstGeom prst="rect">
            <a:avLst/>
          </a:prstGeom>
        </p:spPr>
      </p:pic>
      <p:grpSp>
        <p:nvGrpSpPr>
          <p:cNvPr id="62" name="Group 61">
            <a:extLst>
              <a:ext uri="{FF2B5EF4-FFF2-40B4-BE49-F238E27FC236}">
                <a16:creationId xmlns:a16="http://schemas.microsoft.com/office/drawing/2014/main" id="{0A7DFEEA-AA0A-44D7-ABF4-E4F919F3A0D5}"/>
              </a:ext>
            </a:extLst>
          </p:cNvPr>
          <p:cNvGrpSpPr/>
          <p:nvPr/>
        </p:nvGrpSpPr>
        <p:grpSpPr>
          <a:xfrm>
            <a:off x="558563" y="3669235"/>
            <a:ext cx="6174013" cy="2919227"/>
            <a:chOff x="2445488" y="2378697"/>
            <a:chExt cx="6205575" cy="2934151"/>
          </a:xfrm>
        </p:grpSpPr>
        <p:sp>
          <p:nvSpPr>
            <p:cNvPr id="64" name="Rectangle 63">
              <a:extLst>
                <a:ext uri="{FF2B5EF4-FFF2-40B4-BE49-F238E27FC236}">
                  <a16:creationId xmlns:a16="http://schemas.microsoft.com/office/drawing/2014/main" id="{FEED91A4-9231-4C81-90AE-3BA59E0183EB}"/>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65" name="Rectangle 64">
              <a:extLst>
                <a:ext uri="{FF2B5EF4-FFF2-40B4-BE49-F238E27FC236}">
                  <a16:creationId xmlns:a16="http://schemas.microsoft.com/office/drawing/2014/main" id="{D78F5BF0-FD55-4592-949C-5D0FC46E7767}"/>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66" name="Rectangle 65">
              <a:extLst>
                <a:ext uri="{FF2B5EF4-FFF2-40B4-BE49-F238E27FC236}">
                  <a16:creationId xmlns:a16="http://schemas.microsoft.com/office/drawing/2014/main" id="{74568621-8C6E-4925-8667-4FDFD877A8CA}"/>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67" name="Rectangle 66">
              <a:extLst>
                <a:ext uri="{FF2B5EF4-FFF2-40B4-BE49-F238E27FC236}">
                  <a16:creationId xmlns:a16="http://schemas.microsoft.com/office/drawing/2014/main" id="{4B8EBCB0-48FA-44DD-8691-81FDDD6A36D4}"/>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68" name="Rectangle 67">
              <a:extLst>
                <a:ext uri="{FF2B5EF4-FFF2-40B4-BE49-F238E27FC236}">
                  <a16:creationId xmlns:a16="http://schemas.microsoft.com/office/drawing/2014/main" id="{13A58E0F-7935-4CEB-95DD-60B0C3BAD7FB}"/>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69" name="Rectangle 68">
              <a:extLst>
                <a:ext uri="{FF2B5EF4-FFF2-40B4-BE49-F238E27FC236}">
                  <a16:creationId xmlns:a16="http://schemas.microsoft.com/office/drawing/2014/main" id="{212BA64A-9EE6-4FC5-B7ED-219849A2091A}"/>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70" name="Rectangle 69">
              <a:extLst>
                <a:ext uri="{FF2B5EF4-FFF2-40B4-BE49-F238E27FC236}">
                  <a16:creationId xmlns:a16="http://schemas.microsoft.com/office/drawing/2014/main" id="{40E705D0-A157-40ED-B885-5F47F8DB96A7}"/>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71" name="Rectangle 70">
              <a:extLst>
                <a:ext uri="{FF2B5EF4-FFF2-40B4-BE49-F238E27FC236}">
                  <a16:creationId xmlns:a16="http://schemas.microsoft.com/office/drawing/2014/main" id="{BDBD60C9-937E-4A4A-8891-B1BA00694429}"/>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72" name="Straight Connector 71">
              <a:extLst>
                <a:ext uri="{FF2B5EF4-FFF2-40B4-BE49-F238E27FC236}">
                  <a16:creationId xmlns:a16="http://schemas.microsoft.com/office/drawing/2014/main" id="{CE0F7A85-EFF5-4ED7-8964-AADBE244FF00}"/>
                </a:ext>
              </a:extLst>
            </p:cNvPr>
            <p:cNvCxnSpPr>
              <a:cxnSpLocks/>
              <a:stCxn id="65"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ACF3A75-0CB2-4CB0-9F8E-5B232EE26945}"/>
                </a:ext>
              </a:extLst>
            </p:cNvPr>
            <p:cNvGrpSpPr/>
            <p:nvPr/>
          </p:nvGrpSpPr>
          <p:grpSpPr>
            <a:xfrm>
              <a:off x="3026895" y="3780626"/>
              <a:ext cx="828292" cy="208025"/>
              <a:chOff x="2002536" y="1643482"/>
              <a:chExt cx="828292" cy="208025"/>
            </a:xfrm>
          </p:grpSpPr>
          <p:cxnSp>
            <p:nvCxnSpPr>
              <p:cNvPr id="111" name="Straight Connector 110">
                <a:extLst>
                  <a:ext uri="{FF2B5EF4-FFF2-40B4-BE49-F238E27FC236}">
                    <a16:creationId xmlns:a16="http://schemas.microsoft.com/office/drawing/2014/main" id="{85F6DE4E-AB7D-4BD7-9138-58604A70397C}"/>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2C52ED9-3461-4098-B884-B1B103B8C074}"/>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518A1A28-BE88-4082-86EB-085A0194CBF0}"/>
                </a:ext>
              </a:extLst>
            </p:cNvPr>
            <p:cNvGrpSpPr/>
            <p:nvPr/>
          </p:nvGrpSpPr>
          <p:grpSpPr>
            <a:xfrm flipH="1">
              <a:off x="3840330" y="3784587"/>
              <a:ext cx="828292" cy="208025"/>
              <a:chOff x="2002536" y="1647444"/>
              <a:chExt cx="828292" cy="208025"/>
            </a:xfrm>
          </p:grpSpPr>
          <p:cxnSp>
            <p:nvCxnSpPr>
              <p:cNvPr id="109" name="Straight Connector 108">
                <a:extLst>
                  <a:ext uri="{FF2B5EF4-FFF2-40B4-BE49-F238E27FC236}">
                    <a16:creationId xmlns:a16="http://schemas.microsoft.com/office/drawing/2014/main" id="{3E76A696-A14A-455B-B42A-9ACF1C85191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F9DA7F7-FFB6-4C80-825E-31025AE4DEB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EFE24E95-DBDA-4CDF-9CDD-3C76304810C8}"/>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29748EBA-6DD1-496E-A8A2-F2E78E6D5648}"/>
                </a:ext>
              </a:extLst>
            </p:cNvPr>
            <p:cNvGrpSpPr/>
            <p:nvPr/>
          </p:nvGrpSpPr>
          <p:grpSpPr>
            <a:xfrm>
              <a:off x="5994394" y="3781539"/>
              <a:ext cx="828292" cy="208025"/>
              <a:chOff x="2002536" y="1647444"/>
              <a:chExt cx="828292" cy="208025"/>
            </a:xfrm>
          </p:grpSpPr>
          <p:cxnSp>
            <p:nvCxnSpPr>
              <p:cNvPr id="107" name="Straight Connector 106">
                <a:extLst>
                  <a:ext uri="{FF2B5EF4-FFF2-40B4-BE49-F238E27FC236}">
                    <a16:creationId xmlns:a16="http://schemas.microsoft.com/office/drawing/2014/main" id="{D769BA3C-7D63-4B01-A58E-38A745A3966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15F7C0-67AE-4ED6-A811-15F40E3CD5E3}"/>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66C4698-460A-4C45-B5C6-0C3FA670A30F}"/>
                </a:ext>
              </a:extLst>
            </p:cNvPr>
            <p:cNvGrpSpPr/>
            <p:nvPr/>
          </p:nvGrpSpPr>
          <p:grpSpPr>
            <a:xfrm flipH="1">
              <a:off x="6807829" y="3781538"/>
              <a:ext cx="828292" cy="208025"/>
              <a:chOff x="2002536" y="1647444"/>
              <a:chExt cx="828292" cy="208025"/>
            </a:xfrm>
          </p:grpSpPr>
          <p:cxnSp>
            <p:nvCxnSpPr>
              <p:cNvPr id="105" name="Straight Connector 104">
                <a:extLst>
                  <a:ext uri="{FF2B5EF4-FFF2-40B4-BE49-F238E27FC236}">
                    <a16:creationId xmlns:a16="http://schemas.microsoft.com/office/drawing/2014/main" id="{1F507CC4-C6C5-49B6-8262-294B78815BDB}"/>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EB1A39C-B6AA-4D61-AB53-D661BCDFEA5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D763F85D-6091-4C4B-898D-07EE1BCCA7AA}"/>
                </a:ext>
              </a:extLst>
            </p:cNvPr>
            <p:cNvSpPr/>
            <p:nvPr/>
          </p:nvSpPr>
          <p:spPr>
            <a:xfrm>
              <a:off x="4681427" y="2378697"/>
              <a:ext cx="1333500" cy="388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79" name="Straight Connector 78">
              <a:extLst>
                <a:ext uri="{FF2B5EF4-FFF2-40B4-BE49-F238E27FC236}">
                  <a16:creationId xmlns:a16="http://schemas.microsoft.com/office/drawing/2014/main" id="{8047E259-2EDF-4C5E-889A-DC18ADC48118}"/>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80A8C6-6956-4AB0-9E7B-9BE2C578041B}"/>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CAAD81A-C5A3-40F8-8ADF-1314C4562B97}"/>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EB716-565E-4609-9476-5E09BE7EDE2E}"/>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EB1982-5C32-42FA-A2CB-41F1809CB6D7}"/>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38D13A7-2B15-4D44-82FF-E5DE8161AEFE}"/>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85" name="Rectangle 84">
              <a:extLst>
                <a:ext uri="{FF2B5EF4-FFF2-40B4-BE49-F238E27FC236}">
                  <a16:creationId xmlns:a16="http://schemas.microsoft.com/office/drawing/2014/main" id="{5E3AB9C5-6913-4876-95D7-E2B11A1E61AC}"/>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86" name="Straight Connector 85">
              <a:extLst>
                <a:ext uri="{FF2B5EF4-FFF2-40B4-BE49-F238E27FC236}">
                  <a16:creationId xmlns:a16="http://schemas.microsoft.com/office/drawing/2014/main" id="{80AAC11E-E09E-40A6-9DDC-5735CBCD6A84}"/>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1A32504-B719-4B40-BCD2-199F0A98F209}"/>
                </a:ext>
              </a:extLst>
            </p:cNvPr>
            <p:cNvGrpSpPr/>
            <p:nvPr/>
          </p:nvGrpSpPr>
          <p:grpSpPr>
            <a:xfrm>
              <a:off x="7378980" y="4531421"/>
              <a:ext cx="514281" cy="167872"/>
              <a:chOff x="1988043" y="1642109"/>
              <a:chExt cx="842785" cy="174881"/>
            </a:xfrm>
          </p:grpSpPr>
          <p:cxnSp>
            <p:nvCxnSpPr>
              <p:cNvPr id="103" name="Straight Connector 102">
                <a:extLst>
                  <a:ext uri="{FF2B5EF4-FFF2-40B4-BE49-F238E27FC236}">
                    <a16:creationId xmlns:a16="http://schemas.microsoft.com/office/drawing/2014/main" id="{1F06794E-A270-42ED-9B9B-A5573E6313A3}"/>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0D021B-EC06-41C9-A4DA-A2742BFA3106}"/>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D551292-D07A-402B-A891-223ECB7B6283}"/>
                </a:ext>
              </a:extLst>
            </p:cNvPr>
            <p:cNvGrpSpPr/>
            <p:nvPr/>
          </p:nvGrpSpPr>
          <p:grpSpPr>
            <a:xfrm flipH="1">
              <a:off x="7808751" y="4531421"/>
              <a:ext cx="514281" cy="167872"/>
              <a:chOff x="1988043" y="1642109"/>
              <a:chExt cx="842785" cy="174881"/>
            </a:xfrm>
          </p:grpSpPr>
          <p:cxnSp>
            <p:nvCxnSpPr>
              <p:cNvPr id="101" name="Straight Connector 100">
                <a:extLst>
                  <a:ext uri="{FF2B5EF4-FFF2-40B4-BE49-F238E27FC236}">
                    <a16:creationId xmlns:a16="http://schemas.microsoft.com/office/drawing/2014/main" id="{F7F48236-D53B-4532-8AF4-81B0E7670C0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C3F18E3-3F4F-4025-89AC-DEBF2585CA8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E84C7787-33AC-49DE-A4C1-496102E51C50}"/>
                </a:ext>
              </a:extLst>
            </p:cNvPr>
            <p:cNvGrpSpPr/>
            <p:nvPr/>
          </p:nvGrpSpPr>
          <p:grpSpPr>
            <a:xfrm flipH="1">
              <a:off x="5329094" y="4377148"/>
              <a:ext cx="944052" cy="325223"/>
              <a:chOff x="7000471" y="880113"/>
              <a:chExt cx="944052" cy="325223"/>
            </a:xfrm>
          </p:grpSpPr>
          <p:cxnSp>
            <p:nvCxnSpPr>
              <p:cNvPr id="94" name="Straight Connector 93">
                <a:extLst>
                  <a:ext uri="{FF2B5EF4-FFF2-40B4-BE49-F238E27FC236}">
                    <a16:creationId xmlns:a16="http://schemas.microsoft.com/office/drawing/2014/main" id="{E4D4046A-E11F-43C4-9C10-7AA1CD8E972C}"/>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D0D385DC-E1D6-4BFA-AA11-DD85ADE8FC08}"/>
                  </a:ext>
                </a:extLst>
              </p:cNvPr>
              <p:cNvGrpSpPr/>
              <p:nvPr/>
            </p:nvGrpSpPr>
            <p:grpSpPr>
              <a:xfrm>
                <a:off x="7000471" y="1037464"/>
                <a:ext cx="514281" cy="167872"/>
                <a:chOff x="1988043" y="1642109"/>
                <a:chExt cx="842785" cy="174881"/>
              </a:xfrm>
            </p:grpSpPr>
            <p:cxnSp>
              <p:nvCxnSpPr>
                <p:cNvPr id="99" name="Straight Connector 98">
                  <a:extLst>
                    <a:ext uri="{FF2B5EF4-FFF2-40B4-BE49-F238E27FC236}">
                      <a16:creationId xmlns:a16="http://schemas.microsoft.com/office/drawing/2014/main" id="{C43935B9-4632-4B61-846D-73B2EFEF7B7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7C81D6-6C77-4113-9CE7-16C83143C240}"/>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09510CAA-2A47-4528-84C6-C22811F32262}"/>
                  </a:ext>
                </a:extLst>
              </p:cNvPr>
              <p:cNvGrpSpPr/>
              <p:nvPr/>
            </p:nvGrpSpPr>
            <p:grpSpPr>
              <a:xfrm flipH="1">
                <a:off x="7430242" y="1037464"/>
                <a:ext cx="514281" cy="167872"/>
                <a:chOff x="1988043" y="1642109"/>
                <a:chExt cx="842785" cy="174881"/>
              </a:xfrm>
            </p:grpSpPr>
            <p:cxnSp>
              <p:nvCxnSpPr>
                <p:cNvPr id="97" name="Straight Connector 96">
                  <a:extLst>
                    <a:ext uri="{FF2B5EF4-FFF2-40B4-BE49-F238E27FC236}">
                      <a16:creationId xmlns:a16="http://schemas.microsoft.com/office/drawing/2014/main" id="{B6A78A32-6E27-48D6-A8CF-2A3D33366106}"/>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7CBC1BB-B070-416E-8A53-13011E74144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0" name="TextBox 89">
              <a:extLst>
                <a:ext uri="{FF2B5EF4-FFF2-40B4-BE49-F238E27FC236}">
                  <a16:creationId xmlns:a16="http://schemas.microsoft.com/office/drawing/2014/main" id="{1ABEA16B-D6EC-4DB2-9DFD-F9831C29949C}"/>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91" name="TextBox 90">
              <a:extLst>
                <a:ext uri="{FF2B5EF4-FFF2-40B4-BE49-F238E27FC236}">
                  <a16:creationId xmlns:a16="http://schemas.microsoft.com/office/drawing/2014/main" id="{3B754557-B902-4892-B3D6-2D11C57EC130}"/>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92" name="TextBox 91">
              <a:extLst>
                <a:ext uri="{FF2B5EF4-FFF2-40B4-BE49-F238E27FC236}">
                  <a16:creationId xmlns:a16="http://schemas.microsoft.com/office/drawing/2014/main" id="{AD439F95-7581-4E46-8A15-0B05E804B5AE}"/>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93" name="TextBox 92">
              <a:extLst>
                <a:ext uri="{FF2B5EF4-FFF2-40B4-BE49-F238E27FC236}">
                  <a16:creationId xmlns:a16="http://schemas.microsoft.com/office/drawing/2014/main" id="{6030657D-7D39-423A-B2F2-DB77FAC91B13}"/>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sp>
        <p:nvSpPr>
          <p:cNvPr id="57" name="Rectangle 56">
            <a:hlinkClick r:id="rId4" action="ppaction://hlinksldjump"/>
            <a:extLst>
              <a:ext uri="{FF2B5EF4-FFF2-40B4-BE49-F238E27FC236}">
                <a16:creationId xmlns:a16="http://schemas.microsoft.com/office/drawing/2014/main" id="{06C90F0A-FDF6-4955-8A79-5CEA8898444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99181085"/>
      </p:ext>
    </p:extLst>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Formulation</a:t>
            </a:r>
          </a:p>
          <a:p>
            <a:pPr lvl="2"/>
            <a:r>
              <a:rPr lang="en-US" dirty="0">
                <a:cs typeface="Arial"/>
              </a:rPr>
              <a:t>Objective: Maximize Solution Quality</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11" name="Group 10">
            <a:extLst>
              <a:ext uri="{FF2B5EF4-FFF2-40B4-BE49-F238E27FC236}">
                <a16:creationId xmlns:a16="http://schemas.microsoft.com/office/drawing/2014/main" id="{06335A88-4419-4199-8EA4-9A8915CA0C12}"/>
              </a:ext>
            </a:extLst>
          </p:cNvPr>
          <p:cNvGrpSpPr/>
          <p:nvPr/>
        </p:nvGrpSpPr>
        <p:grpSpPr>
          <a:xfrm>
            <a:off x="558563" y="3669235"/>
            <a:ext cx="6174013" cy="2919227"/>
            <a:chOff x="2445488" y="2378697"/>
            <a:chExt cx="6205575" cy="2934151"/>
          </a:xfrm>
        </p:grpSpPr>
        <p:sp>
          <p:nvSpPr>
            <p:cNvPr id="12" name="Rectangle 11">
              <a:extLst>
                <a:ext uri="{FF2B5EF4-FFF2-40B4-BE49-F238E27FC236}">
                  <a16:creationId xmlns:a16="http://schemas.microsoft.com/office/drawing/2014/main" id="{0D9BDD7C-B339-4DE5-906A-57C50B61A28A}"/>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3" name="Rectangle 12">
              <a:extLst>
                <a:ext uri="{FF2B5EF4-FFF2-40B4-BE49-F238E27FC236}">
                  <a16:creationId xmlns:a16="http://schemas.microsoft.com/office/drawing/2014/main" id="{9783CE30-89EB-4722-A8BC-DE3E18677B1B}"/>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15" name="Rectangle 14">
              <a:extLst>
                <a:ext uri="{FF2B5EF4-FFF2-40B4-BE49-F238E27FC236}">
                  <a16:creationId xmlns:a16="http://schemas.microsoft.com/office/drawing/2014/main" id="{0F34EE34-A1F7-4C5C-8825-7DB9EDBCA0DE}"/>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6" name="Rectangle 15">
              <a:extLst>
                <a:ext uri="{FF2B5EF4-FFF2-40B4-BE49-F238E27FC236}">
                  <a16:creationId xmlns:a16="http://schemas.microsoft.com/office/drawing/2014/main" id="{941D9D90-DAD9-4F07-9693-8C09D7C6EA8C}"/>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7" name="Rectangle 16">
              <a:extLst>
                <a:ext uri="{FF2B5EF4-FFF2-40B4-BE49-F238E27FC236}">
                  <a16:creationId xmlns:a16="http://schemas.microsoft.com/office/drawing/2014/main" id="{B9A7364E-F05B-4B7B-B1CF-B277BAE7C913}"/>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8" name="Rectangle 17">
              <a:extLst>
                <a:ext uri="{FF2B5EF4-FFF2-40B4-BE49-F238E27FC236}">
                  <a16:creationId xmlns:a16="http://schemas.microsoft.com/office/drawing/2014/main" id="{969C664C-D4EE-420D-A15B-A00B9FF9CA99}"/>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9" name="Rectangle 18">
              <a:extLst>
                <a:ext uri="{FF2B5EF4-FFF2-40B4-BE49-F238E27FC236}">
                  <a16:creationId xmlns:a16="http://schemas.microsoft.com/office/drawing/2014/main" id="{D60A86CF-6C1B-455C-B858-B8E223E0612B}"/>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20" name="Rectangle 19">
              <a:extLst>
                <a:ext uri="{FF2B5EF4-FFF2-40B4-BE49-F238E27FC236}">
                  <a16:creationId xmlns:a16="http://schemas.microsoft.com/office/drawing/2014/main" id="{BDF3A4C7-17E3-4E25-8A21-CD344EDF92A5}"/>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21" name="Straight Connector 20">
              <a:extLst>
                <a:ext uri="{FF2B5EF4-FFF2-40B4-BE49-F238E27FC236}">
                  <a16:creationId xmlns:a16="http://schemas.microsoft.com/office/drawing/2014/main" id="{9E5D9A4B-2DDE-4A23-A767-34992BEA2CEF}"/>
                </a:ext>
              </a:extLst>
            </p:cNvPr>
            <p:cNvCxnSpPr>
              <a:cxnSpLocks/>
              <a:stCxn id="13"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FB1648D-A76B-498A-A099-BFA5F4AD551D}"/>
                </a:ext>
              </a:extLst>
            </p:cNvPr>
            <p:cNvGrpSpPr/>
            <p:nvPr/>
          </p:nvGrpSpPr>
          <p:grpSpPr>
            <a:xfrm>
              <a:off x="3026895" y="3780626"/>
              <a:ext cx="828292" cy="208025"/>
              <a:chOff x="2002536" y="1643482"/>
              <a:chExt cx="828292" cy="208025"/>
            </a:xfrm>
          </p:grpSpPr>
          <p:cxnSp>
            <p:nvCxnSpPr>
              <p:cNvPr id="60" name="Straight Connector 59">
                <a:extLst>
                  <a:ext uri="{FF2B5EF4-FFF2-40B4-BE49-F238E27FC236}">
                    <a16:creationId xmlns:a16="http://schemas.microsoft.com/office/drawing/2014/main" id="{68A8D9F3-D70F-4452-BDDF-6603F20A6AC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62264A-A386-4EF4-8DDB-48CDFE7CCF87}"/>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FB3E6B-5AAA-4BCD-9CFB-FAF7D6CE4CFB}"/>
                </a:ext>
              </a:extLst>
            </p:cNvPr>
            <p:cNvGrpSpPr/>
            <p:nvPr/>
          </p:nvGrpSpPr>
          <p:grpSpPr>
            <a:xfrm flipH="1">
              <a:off x="3840330" y="3784587"/>
              <a:ext cx="828292" cy="208025"/>
              <a:chOff x="2002536" y="1647444"/>
              <a:chExt cx="828292" cy="208025"/>
            </a:xfrm>
          </p:grpSpPr>
          <p:cxnSp>
            <p:nvCxnSpPr>
              <p:cNvPr id="58" name="Straight Connector 57">
                <a:extLst>
                  <a:ext uri="{FF2B5EF4-FFF2-40B4-BE49-F238E27FC236}">
                    <a16:creationId xmlns:a16="http://schemas.microsoft.com/office/drawing/2014/main" id="{EDF17A73-F3A9-4E2B-A34A-E2068199AD7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B5EEE3-08D0-4A09-80B7-14266DA75318}"/>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5B5CF51D-C91A-430B-9FB3-6A7412C66AF8}"/>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DCC3E33-9553-4503-82D7-AFA17DD10232}"/>
                </a:ext>
              </a:extLst>
            </p:cNvPr>
            <p:cNvGrpSpPr/>
            <p:nvPr/>
          </p:nvGrpSpPr>
          <p:grpSpPr>
            <a:xfrm>
              <a:off x="5994394" y="3781539"/>
              <a:ext cx="828292" cy="208025"/>
              <a:chOff x="2002536" y="1647444"/>
              <a:chExt cx="828292" cy="208025"/>
            </a:xfrm>
          </p:grpSpPr>
          <p:cxnSp>
            <p:nvCxnSpPr>
              <p:cNvPr id="56" name="Straight Connector 55">
                <a:extLst>
                  <a:ext uri="{FF2B5EF4-FFF2-40B4-BE49-F238E27FC236}">
                    <a16:creationId xmlns:a16="http://schemas.microsoft.com/office/drawing/2014/main" id="{4A383B91-A91B-41AD-A93B-7B83509C4EB8}"/>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B1274A-E1D0-48C0-9455-8A7906F897E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792ADC5-5C92-4980-8824-36083751E875}"/>
                </a:ext>
              </a:extLst>
            </p:cNvPr>
            <p:cNvGrpSpPr/>
            <p:nvPr/>
          </p:nvGrpSpPr>
          <p:grpSpPr>
            <a:xfrm flipH="1">
              <a:off x="6807829" y="3781538"/>
              <a:ext cx="828292" cy="208025"/>
              <a:chOff x="2002536" y="1647444"/>
              <a:chExt cx="828292" cy="208025"/>
            </a:xfrm>
          </p:grpSpPr>
          <p:cxnSp>
            <p:nvCxnSpPr>
              <p:cNvPr id="54" name="Straight Connector 53">
                <a:extLst>
                  <a:ext uri="{FF2B5EF4-FFF2-40B4-BE49-F238E27FC236}">
                    <a16:creationId xmlns:a16="http://schemas.microsoft.com/office/drawing/2014/main" id="{05DE46D1-FAB9-4577-A4B3-8B5C26E98A1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19C784B-3817-4D32-8759-27CACE6B0CA8}"/>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999CB1C5-E575-4472-91E2-E10F38AFBD54}"/>
                </a:ext>
              </a:extLst>
            </p:cNvPr>
            <p:cNvSpPr/>
            <p:nvPr/>
          </p:nvSpPr>
          <p:spPr>
            <a:xfrm>
              <a:off x="4681427" y="2378697"/>
              <a:ext cx="1333500" cy="388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28" name="Straight Connector 27">
              <a:extLst>
                <a:ext uri="{FF2B5EF4-FFF2-40B4-BE49-F238E27FC236}">
                  <a16:creationId xmlns:a16="http://schemas.microsoft.com/office/drawing/2014/main" id="{80EFD086-2933-4A2B-9267-145A52F9656C}"/>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C17CBF-27C6-4169-A0A8-F57DFFEFA5AE}"/>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D64D3B-400C-4F05-A4AF-405D2B860682}"/>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57FD8D-0F73-4A4F-BA24-D14AAD2EF963}"/>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F8F2A5-741A-4BB4-9DBD-051C59875FE8}"/>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1B93ABB-6CBF-4F4E-9FF1-0084B514D0C7}"/>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34" name="Rectangle 33">
              <a:extLst>
                <a:ext uri="{FF2B5EF4-FFF2-40B4-BE49-F238E27FC236}">
                  <a16:creationId xmlns:a16="http://schemas.microsoft.com/office/drawing/2014/main" id="{89E8C909-8511-4966-BB6E-F0D5F9EACB84}"/>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35" name="Straight Connector 34">
              <a:extLst>
                <a:ext uri="{FF2B5EF4-FFF2-40B4-BE49-F238E27FC236}">
                  <a16:creationId xmlns:a16="http://schemas.microsoft.com/office/drawing/2014/main" id="{182BA591-A6A1-4AD2-BB54-A11DC052E7EF}"/>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9EBE34C-8320-4F1F-9056-4CC0C875A162}"/>
                </a:ext>
              </a:extLst>
            </p:cNvPr>
            <p:cNvGrpSpPr/>
            <p:nvPr/>
          </p:nvGrpSpPr>
          <p:grpSpPr>
            <a:xfrm>
              <a:off x="7378980" y="4531421"/>
              <a:ext cx="514281" cy="167872"/>
              <a:chOff x="1988043" y="1642109"/>
              <a:chExt cx="842785" cy="174881"/>
            </a:xfrm>
          </p:grpSpPr>
          <p:cxnSp>
            <p:nvCxnSpPr>
              <p:cNvPr id="52" name="Straight Connector 51">
                <a:extLst>
                  <a:ext uri="{FF2B5EF4-FFF2-40B4-BE49-F238E27FC236}">
                    <a16:creationId xmlns:a16="http://schemas.microsoft.com/office/drawing/2014/main" id="{50D65647-150F-4E39-A985-61656146F383}"/>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81E043B-D88D-4A45-8771-EA0317C0B7AD}"/>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137F881-3EEB-4B3E-9893-B57AB89BEE99}"/>
                </a:ext>
              </a:extLst>
            </p:cNvPr>
            <p:cNvGrpSpPr/>
            <p:nvPr/>
          </p:nvGrpSpPr>
          <p:grpSpPr>
            <a:xfrm flipH="1">
              <a:off x="7808751" y="4531421"/>
              <a:ext cx="514281" cy="167872"/>
              <a:chOff x="1988043" y="1642109"/>
              <a:chExt cx="842785" cy="174881"/>
            </a:xfrm>
          </p:grpSpPr>
          <p:cxnSp>
            <p:nvCxnSpPr>
              <p:cNvPr id="50" name="Straight Connector 49">
                <a:extLst>
                  <a:ext uri="{FF2B5EF4-FFF2-40B4-BE49-F238E27FC236}">
                    <a16:creationId xmlns:a16="http://schemas.microsoft.com/office/drawing/2014/main" id="{7224CE94-AF0E-43D1-8F66-E809C5B63C4A}"/>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310CAA2-DCD8-4BDE-B98F-F1496C7DD860}"/>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D8A2E6E-68AB-4136-B231-51DC918B650D}"/>
                </a:ext>
              </a:extLst>
            </p:cNvPr>
            <p:cNvGrpSpPr/>
            <p:nvPr/>
          </p:nvGrpSpPr>
          <p:grpSpPr>
            <a:xfrm flipH="1">
              <a:off x="5329094" y="4377148"/>
              <a:ext cx="944052" cy="325223"/>
              <a:chOff x="7000471" y="880113"/>
              <a:chExt cx="944052" cy="325223"/>
            </a:xfrm>
          </p:grpSpPr>
          <p:cxnSp>
            <p:nvCxnSpPr>
              <p:cNvPr id="43" name="Straight Connector 42">
                <a:extLst>
                  <a:ext uri="{FF2B5EF4-FFF2-40B4-BE49-F238E27FC236}">
                    <a16:creationId xmlns:a16="http://schemas.microsoft.com/office/drawing/2014/main" id="{D3A38078-49D7-4001-AA9D-960090DCB05D}"/>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86A2D5F-CD93-416D-89C9-126D169DB036}"/>
                  </a:ext>
                </a:extLst>
              </p:cNvPr>
              <p:cNvGrpSpPr/>
              <p:nvPr/>
            </p:nvGrpSpPr>
            <p:grpSpPr>
              <a:xfrm>
                <a:off x="7000471" y="1037464"/>
                <a:ext cx="514281" cy="167872"/>
                <a:chOff x="1988043" y="1642109"/>
                <a:chExt cx="842785" cy="174881"/>
              </a:xfrm>
            </p:grpSpPr>
            <p:cxnSp>
              <p:nvCxnSpPr>
                <p:cNvPr id="48" name="Straight Connector 47">
                  <a:extLst>
                    <a:ext uri="{FF2B5EF4-FFF2-40B4-BE49-F238E27FC236}">
                      <a16:creationId xmlns:a16="http://schemas.microsoft.com/office/drawing/2014/main" id="{E7D15DD4-0FA6-4DF2-B400-FDDF6E18FF5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E643A4-723E-4FED-9AF2-E136CEDB776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133C98B-DC9B-4231-A46C-162EA99CF919}"/>
                  </a:ext>
                </a:extLst>
              </p:cNvPr>
              <p:cNvGrpSpPr/>
              <p:nvPr/>
            </p:nvGrpSpPr>
            <p:grpSpPr>
              <a:xfrm flipH="1">
                <a:off x="7430242" y="1037464"/>
                <a:ext cx="514281" cy="167872"/>
                <a:chOff x="1988043" y="1642109"/>
                <a:chExt cx="842785" cy="174881"/>
              </a:xfrm>
            </p:grpSpPr>
            <p:cxnSp>
              <p:nvCxnSpPr>
                <p:cNvPr id="46" name="Straight Connector 45">
                  <a:extLst>
                    <a:ext uri="{FF2B5EF4-FFF2-40B4-BE49-F238E27FC236}">
                      <a16:creationId xmlns:a16="http://schemas.microsoft.com/office/drawing/2014/main" id="{4F61A70D-E9A7-4228-ABD9-A3B93F50A03C}"/>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377129-16AE-4FA5-8A31-8FADFBA6A41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TextBox 38">
              <a:extLst>
                <a:ext uri="{FF2B5EF4-FFF2-40B4-BE49-F238E27FC236}">
                  <a16:creationId xmlns:a16="http://schemas.microsoft.com/office/drawing/2014/main" id="{CE847171-847B-4139-95B6-50D2FE6B8799}"/>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40" name="TextBox 39">
              <a:extLst>
                <a:ext uri="{FF2B5EF4-FFF2-40B4-BE49-F238E27FC236}">
                  <a16:creationId xmlns:a16="http://schemas.microsoft.com/office/drawing/2014/main" id="{52CDBB22-DB70-46C5-9450-A8DA95AD7FA5}"/>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41" name="TextBox 40">
              <a:extLst>
                <a:ext uri="{FF2B5EF4-FFF2-40B4-BE49-F238E27FC236}">
                  <a16:creationId xmlns:a16="http://schemas.microsoft.com/office/drawing/2014/main" id="{C66C31F3-3446-400A-B9CB-3C083351609F}"/>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2" name="TextBox 41">
              <a:extLst>
                <a:ext uri="{FF2B5EF4-FFF2-40B4-BE49-F238E27FC236}">
                  <a16:creationId xmlns:a16="http://schemas.microsoft.com/office/drawing/2014/main" id="{04716403-02BD-4A46-A7DD-CF402568B208}"/>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pic>
        <p:nvPicPr>
          <p:cNvPr id="64" name="Picture 63">
            <a:extLst>
              <a:ext uri="{FF2B5EF4-FFF2-40B4-BE49-F238E27FC236}">
                <a16:creationId xmlns:a16="http://schemas.microsoft.com/office/drawing/2014/main" id="{B120A29E-070B-46A8-BC05-4285C920EDD9}"/>
              </a:ext>
            </a:extLst>
          </p:cNvPr>
          <p:cNvPicPr>
            <a:picLocks noChangeAspect="1"/>
          </p:cNvPicPr>
          <p:nvPr/>
        </p:nvPicPr>
        <p:blipFill rotWithShape="1">
          <a:blip r:embed="rId2"/>
          <a:srcRect l="1181" t="15272" r="13987" b="75516"/>
          <a:stretch/>
        </p:blipFill>
        <p:spPr>
          <a:xfrm>
            <a:off x="6754025" y="1441525"/>
            <a:ext cx="6400800" cy="376517"/>
          </a:xfrm>
          <a:prstGeom prst="rect">
            <a:avLst/>
          </a:prstGeom>
        </p:spPr>
      </p:pic>
      <p:pic>
        <p:nvPicPr>
          <p:cNvPr id="65" name="Picture 64">
            <a:extLst>
              <a:ext uri="{FF2B5EF4-FFF2-40B4-BE49-F238E27FC236}">
                <a16:creationId xmlns:a16="http://schemas.microsoft.com/office/drawing/2014/main" id="{548EA857-A8C7-4904-89E0-417AFA5BCA3A}"/>
              </a:ext>
            </a:extLst>
          </p:cNvPr>
          <p:cNvPicPr>
            <a:picLocks noChangeAspect="1"/>
          </p:cNvPicPr>
          <p:nvPr/>
        </p:nvPicPr>
        <p:blipFill rotWithShape="1">
          <a:blip r:embed="rId3"/>
          <a:srcRect l="1204" t="38318" r="13978" b="55296"/>
          <a:stretch/>
        </p:blipFill>
        <p:spPr>
          <a:xfrm>
            <a:off x="6832314" y="1398774"/>
            <a:ext cx="6400800" cy="261064"/>
          </a:xfrm>
          <a:prstGeom prst="rect">
            <a:avLst/>
          </a:prstGeom>
        </p:spPr>
      </p:pic>
      <p:pic>
        <p:nvPicPr>
          <p:cNvPr id="66" name="Picture 65">
            <a:extLst>
              <a:ext uri="{FF2B5EF4-FFF2-40B4-BE49-F238E27FC236}">
                <a16:creationId xmlns:a16="http://schemas.microsoft.com/office/drawing/2014/main" id="{7355B2A7-845A-403A-B10E-6D1F92271E0F}"/>
              </a:ext>
            </a:extLst>
          </p:cNvPr>
          <p:cNvPicPr>
            <a:picLocks noChangeAspect="1"/>
          </p:cNvPicPr>
          <p:nvPr/>
        </p:nvPicPr>
        <p:blipFill rotWithShape="1">
          <a:blip r:embed="rId3"/>
          <a:srcRect l="1204" t="54819" r="19941" b="38082"/>
          <a:stretch/>
        </p:blipFill>
        <p:spPr>
          <a:xfrm>
            <a:off x="6754025" y="1860793"/>
            <a:ext cx="5950756" cy="290176"/>
          </a:xfrm>
          <a:prstGeom prst="rect">
            <a:avLst/>
          </a:prstGeom>
        </p:spPr>
      </p:pic>
      <p:sp>
        <p:nvSpPr>
          <p:cNvPr id="62" name="Rectangle 61">
            <a:hlinkClick r:id="rId4" action="ppaction://hlinksldjump"/>
            <a:extLst>
              <a:ext uri="{FF2B5EF4-FFF2-40B4-BE49-F238E27FC236}">
                <a16:creationId xmlns:a16="http://schemas.microsoft.com/office/drawing/2014/main" id="{BC23F54E-F573-4524-ACE0-BEAB370443F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44795409"/>
      </p:ext>
    </p:extLst>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Formulation</a:t>
            </a:r>
          </a:p>
          <a:p>
            <a:pPr lvl="2"/>
            <a:r>
              <a:rPr lang="en-US" dirty="0">
                <a:cs typeface="Arial"/>
              </a:rPr>
              <a:t>Objective: Maximize Solution Quality</a:t>
            </a:r>
          </a:p>
          <a:p>
            <a:pPr lvl="2"/>
            <a:r>
              <a:rPr lang="en-US" dirty="0">
                <a:cs typeface="Arial"/>
              </a:rPr>
              <a:t>Same basic constraints</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4" name="Picture 63">
            <a:extLst>
              <a:ext uri="{FF2B5EF4-FFF2-40B4-BE49-F238E27FC236}">
                <a16:creationId xmlns:a16="http://schemas.microsoft.com/office/drawing/2014/main" id="{B120A29E-070B-46A8-BC05-4285C920EDD9}"/>
              </a:ext>
            </a:extLst>
          </p:cNvPr>
          <p:cNvPicPr>
            <a:picLocks noChangeAspect="1"/>
          </p:cNvPicPr>
          <p:nvPr/>
        </p:nvPicPr>
        <p:blipFill rotWithShape="1">
          <a:blip r:embed="rId2"/>
          <a:srcRect l="1181" t="15272" r="13987" b="75516"/>
          <a:stretch/>
        </p:blipFill>
        <p:spPr>
          <a:xfrm>
            <a:off x="6754025" y="1441525"/>
            <a:ext cx="6400800" cy="376517"/>
          </a:xfrm>
          <a:prstGeom prst="rect">
            <a:avLst/>
          </a:prstGeom>
        </p:spPr>
      </p:pic>
      <p:pic>
        <p:nvPicPr>
          <p:cNvPr id="65" name="Picture 64">
            <a:extLst>
              <a:ext uri="{FF2B5EF4-FFF2-40B4-BE49-F238E27FC236}">
                <a16:creationId xmlns:a16="http://schemas.microsoft.com/office/drawing/2014/main" id="{548EA857-A8C7-4904-89E0-417AFA5BCA3A}"/>
              </a:ext>
            </a:extLst>
          </p:cNvPr>
          <p:cNvPicPr>
            <a:picLocks noChangeAspect="1"/>
          </p:cNvPicPr>
          <p:nvPr/>
        </p:nvPicPr>
        <p:blipFill rotWithShape="1">
          <a:blip r:embed="rId3"/>
          <a:srcRect l="1204" t="38318" r="13978" b="55296"/>
          <a:stretch/>
        </p:blipFill>
        <p:spPr>
          <a:xfrm>
            <a:off x="6832314" y="1398774"/>
            <a:ext cx="6400800" cy="261064"/>
          </a:xfrm>
          <a:prstGeom prst="rect">
            <a:avLst/>
          </a:prstGeom>
        </p:spPr>
      </p:pic>
      <p:pic>
        <p:nvPicPr>
          <p:cNvPr id="66" name="Picture 65">
            <a:extLst>
              <a:ext uri="{FF2B5EF4-FFF2-40B4-BE49-F238E27FC236}">
                <a16:creationId xmlns:a16="http://schemas.microsoft.com/office/drawing/2014/main" id="{7355B2A7-845A-403A-B10E-6D1F92271E0F}"/>
              </a:ext>
            </a:extLst>
          </p:cNvPr>
          <p:cNvPicPr>
            <a:picLocks noChangeAspect="1"/>
          </p:cNvPicPr>
          <p:nvPr/>
        </p:nvPicPr>
        <p:blipFill rotWithShape="1">
          <a:blip r:embed="rId3">
            <a:alphaModFix/>
          </a:blip>
          <a:srcRect l="1204" t="54819" r="19941" b="38082"/>
          <a:stretch/>
        </p:blipFill>
        <p:spPr>
          <a:xfrm>
            <a:off x="6754025" y="1860793"/>
            <a:ext cx="5950756" cy="290176"/>
          </a:xfrm>
          <a:prstGeom prst="rect">
            <a:avLst/>
          </a:prstGeom>
        </p:spPr>
      </p:pic>
      <p:pic>
        <p:nvPicPr>
          <p:cNvPr id="115" name="Picture 114">
            <a:extLst>
              <a:ext uri="{FF2B5EF4-FFF2-40B4-BE49-F238E27FC236}">
                <a16:creationId xmlns:a16="http://schemas.microsoft.com/office/drawing/2014/main" id="{B501E605-E278-49C2-92A4-86F729B37073}"/>
              </a:ext>
            </a:extLst>
          </p:cNvPr>
          <p:cNvPicPr>
            <a:picLocks noChangeAspect="1"/>
          </p:cNvPicPr>
          <p:nvPr/>
        </p:nvPicPr>
        <p:blipFill rotWithShape="1">
          <a:blip r:embed="rId4"/>
          <a:srcRect l="1196" t="85861" r="18847" b="4928"/>
          <a:stretch/>
        </p:blipFill>
        <p:spPr>
          <a:xfrm>
            <a:off x="6899275" y="5211680"/>
            <a:ext cx="6034066" cy="376517"/>
          </a:xfrm>
          <a:prstGeom prst="rect">
            <a:avLst/>
          </a:prstGeom>
        </p:spPr>
      </p:pic>
      <p:pic>
        <p:nvPicPr>
          <p:cNvPr id="116" name="Picture 115">
            <a:extLst>
              <a:ext uri="{FF2B5EF4-FFF2-40B4-BE49-F238E27FC236}">
                <a16:creationId xmlns:a16="http://schemas.microsoft.com/office/drawing/2014/main" id="{7475C717-EFEB-455E-9E93-6DBAA2AF736A}"/>
              </a:ext>
            </a:extLst>
          </p:cNvPr>
          <p:cNvPicPr>
            <a:picLocks noChangeAspect="1"/>
          </p:cNvPicPr>
          <p:nvPr/>
        </p:nvPicPr>
        <p:blipFill rotWithShape="1">
          <a:blip r:embed="rId4"/>
          <a:srcRect l="1196" t="12716" r="18847" b="73628"/>
          <a:stretch/>
        </p:blipFill>
        <p:spPr>
          <a:xfrm>
            <a:off x="6899275" y="2351178"/>
            <a:ext cx="6034066" cy="558240"/>
          </a:xfrm>
          <a:prstGeom prst="rect">
            <a:avLst/>
          </a:prstGeom>
        </p:spPr>
      </p:pic>
      <p:grpSp>
        <p:nvGrpSpPr>
          <p:cNvPr id="59" name="Group 58">
            <a:extLst>
              <a:ext uri="{FF2B5EF4-FFF2-40B4-BE49-F238E27FC236}">
                <a16:creationId xmlns:a16="http://schemas.microsoft.com/office/drawing/2014/main" id="{5557D28D-523D-4DC6-B025-09D1E3B1E4CA}"/>
              </a:ext>
            </a:extLst>
          </p:cNvPr>
          <p:cNvGrpSpPr/>
          <p:nvPr/>
        </p:nvGrpSpPr>
        <p:grpSpPr>
          <a:xfrm>
            <a:off x="558563" y="3669235"/>
            <a:ext cx="6174013" cy="2919227"/>
            <a:chOff x="2445488" y="2378697"/>
            <a:chExt cx="6205575" cy="2934151"/>
          </a:xfrm>
        </p:grpSpPr>
        <p:sp>
          <p:nvSpPr>
            <p:cNvPr id="60" name="Rectangle 59">
              <a:extLst>
                <a:ext uri="{FF2B5EF4-FFF2-40B4-BE49-F238E27FC236}">
                  <a16:creationId xmlns:a16="http://schemas.microsoft.com/office/drawing/2014/main" id="{9F4D232D-BB16-4309-8329-7B38182DF204}"/>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61" name="Rectangle 60">
              <a:extLst>
                <a:ext uri="{FF2B5EF4-FFF2-40B4-BE49-F238E27FC236}">
                  <a16:creationId xmlns:a16="http://schemas.microsoft.com/office/drawing/2014/main" id="{B75063F9-B101-4431-BA90-AB361F784BB3}"/>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62" name="Rectangle 61">
              <a:extLst>
                <a:ext uri="{FF2B5EF4-FFF2-40B4-BE49-F238E27FC236}">
                  <a16:creationId xmlns:a16="http://schemas.microsoft.com/office/drawing/2014/main" id="{55CF5532-A42E-4C0B-AB60-E1803250A329}"/>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17" name="Rectangle 116">
              <a:extLst>
                <a:ext uri="{FF2B5EF4-FFF2-40B4-BE49-F238E27FC236}">
                  <a16:creationId xmlns:a16="http://schemas.microsoft.com/office/drawing/2014/main" id="{1008BAA0-56EF-4002-8274-E4CA6A5812B8}"/>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18" name="Rectangle 117">
              <a:extLst>
                <a:ext uri="{FF2B5EF4-FFF2-40B4-BE49-F238E27FC236}">
                  <a16:creationId xmlns:a16="http://schemas.microsoft.com/office/drawing/2014/main" id="{D43ADE49-05CE-4A26-BDAA-F54BF38DC45E}"/>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19" name="Rectangle 118">
              <a:extLst>
                <a:ext uri="{FF2B5EF4-FFF2-40B4-BE49-F238E27FC236}">
                  <a16:creationId xmlns:a16="http://schemas.microsoft.com/office/drawing/2014/main" id="{8382EDF1-149F-4B06-8175-34958EFC53D6}"/>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0" name="Rectangle 119">
              <a:extLst>
                <a:ext uri="{FF2B5EF4-FFF2-40B4-BE49-F238E27FC236}">
                  <a16:creationId xmlns:a16="http://schemas.microsoft.com/office/drawing/2014/main" id="{CFE999FF-8F46-48B7-99B5-ACC10D8B5B0F}"/>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1" name="Rectangle 120">
              <a:extLst>
                <a:ext uri="{FF2B5EF4-FFF2-40B4-BE49-F238E27FC236}">
                  <a16:creationId xmlns:a16="http://schemas.microsoft.com/office/drawing/2014/main" id="{73D19A97-05CA-44BE-B61B-BFBA49BC1E5D}"/>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2" name="Straight Connector 121">
              <a:extLst>
                <a:ext uri="{FF2B5EF4-FFF2-40B4-BE49-F238E27FC236}">
                  <a16:creationId xmlns:a16="http://schemas.microsoft.com/office/drawing/2014/main" id="{601B23DE-C95A-4AAA-9445-CA0C7E39D71D}"/>
                </a:ext>
              </a:extLst>
            </p:cNvPr>
            <p:cNvCxnSpPr>
              <a:cxnSpLocks/>
              <a:stCxn id="61"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A121CDC-2E5C-4A9B-8C51-A57B5601BD43}"/>
                </a:ext>
              </a:extLst>
            </p:cNvPr>
            <p:cNvGrpSpPr/>
            <p:nvPr/>
          </p:nvGrpSpPr>
          <p:grpSpPr>
            <a:xfrm>
              <a:off x="3026895" y="3780626"/>
              <a:ext cx="828292" cy="208025"/>
              <a:chOff x="2002536" y="1643482"/>
              <a:chExt cx="828292" cy="208025"/>
            </a:xfrm>
          </p:grpSpPr>
          <p:cxnSp>
            <p:nvCxnSpPr>
              <p:cNvPr id="161" name="Straight Connector 160">
                <a:extLst>
                  <a:ext uri="{FF2B5EF4-FFF2-40B4-BE49-F238E27FC236}">
                    <a16:creationId xmlns:a16="http://schemas.microsoft.com/office/drawing/2014/main" id="{90704E42-AF11-41E6-A782-2C361497A6FC}"/>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F143E1-CB22-4AC4-B2D6-699E23216295}"/>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26FDC9CF-BAA4-4EDE-B082-7DA37736D053}"/>
                </a:ext>
              </a:extLst>
            </p:cNvPr>
            <p:cNvGrpSpPr/>
            <p:nvPr/>
          </p:nvGrpSpPr>
          <p:grpSpPr>
            <a:xfrm flipH="1">
              <a:off x="3840330" y="3784587"/>
              <a:ext cx="828292" cy="208025"/>
              <a:chOff x="2002536" y="1647444"/>
              <a:chExt cx="828292" cy="208025"/>
            </a:xfrm>
          </p:grpSpPr>
          <p:cxnSp>
            <p:nvCxnSpPr>
              <p:cNvPr id="159" name="Straight Connector 158">
                <a:extLst>
                  <a:ext uri="{FF2B5EF4-FFF2-40B4-BE49-F238E27FC236}">
                    <a16:creationId xmlns:a16="http://schemas.microsoft.com/office/drawing/2014/main" id="{1A5262CE-9E7A-4F97-B6B0-0AA57A3788D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6F6B56D-0541-49A8-9A90-2BFC386B69EE}"/>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5" name="Straight Connector 124">
              <a:extLst>
                <a:ext uri="{FF2B5EF4-FFF2-40B4-BE49-F238E27FC236}">
                  <a16:creationId xmlns:a16="http://schemas.microsoft.com/office/drawing/2014/main" id="{8E3F9C57-FAC3-41A9-937E-31EDD5A01925}"/>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A7E6FF4A-63D6-4964-A0FC-6E633DFC4B86}"/>
                </a:ext>
              </a:extLst>
            </p:cNvPr>
            <p:cNvGrpSpPr/>
            <p:nvPr/>
          </p:nvGrpSpPr>
          <p:grpSpPr>
            <a:xfrm>
              <a:off x="5994394" y="3781539"/>
              <a:ext cx="828292" cy="208025"/>
              <a:chOff x="2002536" y="1647444"/>
              <a:chExt cx="828292" cy="208025"/>
            </a:xfrm>
          </p:grpSpPr>
          <p:cxnSp>
            <p:nvCxnSpPr>
              <p:cNvPr id="157" name="Straight Connector 156">
                <a:extLst>
                  <a:ext uri="{FF2B5EF4-FFF2-40B4-BE49-F238E27FC236}">
                    <a16:creationId xmlns:a16="http://schemas.microsoft.com/office/drawing/2014/main" id="{27F4D86D-6123-4258-9ACA-9337C5557E1F}"/>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AA8AB8E-E3F0-4506-A004-E81AC26F8603}"/>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2F92FBFD-EB9A-41D4-98DC-8F8DB1CBFBC3}"/>
                </a:ext>
              </a:extLst>
            </p:cNvPr>
            <p:cNvGrpSpPr/>
            <p:nvPr/>
          </p:nvGrpSpPr>
          <p:grpSpPr>
            <a:xfrm flipH="1">
              <a:off x="6807829" y="3781538"/>
              <a:ext cx="828292" cy="208025"/>
              <a:chOff x="2002536" y="1647444"/>
              <a:chExt cx="828292" cy="208025"/>
            </a:xfrm>
          </p:grpSpPr>
          <p:cxnSp>
            <p:nvCxnSpPr>
              <p:cNvPr id="155" name="Straight Connector 154">
                <a:extLst>
                  <a:ext uri="{FF2B5EF4-FFF2-40B4-BE49-F238E27FC236}">
                    <a16:creationId xmlns:a16="http://schemas.microsoft.com/office/drawing/2014/main" id="{50405824-2971-45DF-8645-A84AC1656F7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50D05F9-4047-4D26-BA9D-4C4C31E8BE78}"/>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8" name="Rectangle 127">
              <a:extLst>
                <a:ext uri="{FF2B5EF4-FFF2-40B4-BE49-F238E27FC236}">
                  <a16:creationId xmlns:a16="http://schemas.microsoft.com/office/drawing/2014/main" id="{8F0FF062-19C1-449F-98BC-37F32C8C7E03}"/>
                </a:ext>
              </a:extLst>
            </p:cNvPr>
            <p:cNvSpPr/>
            <p:nvPr/>
          </p:nvSpPr>
          <p:spPr>
            <a:xfrm>
              <a:off x="4681427" y="2378697"/>
              <a:ext cx="1333500" cy="3886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129" name="Straight Connector 128">
              <a:extLst>
                <a:ext uri="{FF2B5EF4-FFF2-40B4-BE49-F238E27FC236}">
                  <a16:creationId xmlns:a16="http://schemas.microsoft.com/office/drawing/2014/main" id="{1DA118F7-9B59-4EE9-8AB4-22F3A0BBA839}"/>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6FEC62F-A6E4-4183-950C-9A877FC84883}"/>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FE460D4-B190-4DEA-BA76-ACF1FAB5F1A9}"/>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D5A836F-C62A-43F0-909F-3FC4B059062D}"/>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5DB5E6C-9748-4CB3-8F17-FFFB3B256C91}"/>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19A3BA15-B2FD-4790-A5AC-D444D6FD36DB}"/>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35" name="Rectangle 134">
              <a:extLst>
                <a:ext uri="{FF2B5EF4-FFF2-40B4-BE49-F238E27FC236}">
                  <a16:creationId xmlns:a16="http://schemas.microsoft.com/office/drawing/2014/main" id="{40F5DE2E-BC60-45AA-9A9B-967885395E0D}"/>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36" name="Straight Connector 135">
              <a:extLst>
                <a:ext uri="{FF2B5EF4-FFF2-40B4-BE49-F238E27FC236}">
                  <a16:creationId xmlns:a16="http://schemas.microsoft.com/office/drawing/2014/main" id="{4BA60020-DB67-4127-A852-01205EBB6A3F}"/>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00E080EA-8C0A-4103-A700-E1FCECED5AA5}"/>
                </a:ext>
              </a:extLst>
            </p:cNvPr>
            <p:cNvGrpSpPr/>
            <p:nvPr/>
          </p:nvGrpSpPr>
          <p:grpSpPr>
            <a:xfrm>
              <a:off x="7378980" y="4531421"/>
              <a:ext cx="514281" cy="167872"/>
              <a:chOff x="1988043" y="1642109"/>
              <a:chExt cx="842785" cy="174881"/>
            </a:xfrm>
          </p:grpSpPr>
          <p:cxnSp>
            <p:nvCxnSpPr>
              <p:cNvPr id="153" name="Straight Connector 152">
                <a:extLst>
                  <a:ext uri="{FF2B5EF4-FFF2-40B4-BE49-F238E27FC236}">
                    <a16:creationId xmlns:a16="http://schemas.microsoft.com/office/drawing/2014/main" id="{401FE9DB-BAC9-4812-9917-604FCCFCBDF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36D1A3B-A787-495E-BF75-544DEB847AF2}"/>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89825CA6-AB04-4264-84E5-CC5D0997639C}"/>
                </a:ext>
              </a:extLst>
            </p:cNvPr>
            <p:cNvGrpSpPr/>
            <p:nvPr/>
          </p:nvGrpSpPr>
          <p:grpSpPr>
            <a:xfrm flipH="1">
              <a:off x="7808751" y="4531421"/>
              <a:ext cx="514281" cy="167872"/>
              <a:chOff x="1988043" y="1642109"/>
              <a:chExt cx="842785" cy="174881"/>
            </a:xfrm>
          </p:grpSpPr>
          <p:cxnSp>
            <p:nvCxnSpPr>
              <p:cNvPr id="151" name="Straight Connector 150">
                <a:extLst>
                  <a:ext uri="{FF2B5EF4-FFF2-40B4-BE49-F238E27FC236}">
                    <a16:creationId xmlns:a16="http://schemas.microsoft.com/office/drawing/2014/main" id="{30B3C380-4EBF-4D32-8CEA-E22BF9B8EBD2}"/>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792383F-34B5-46E9-815E-236A6A669A4E}"/>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22CCC792-D0F6-4BA3-B9C6-9DD014BAD788}"/>
                </a:ext>
              </a:extLst>
            </p:cNvPr>
            <p:cNvGrpSpPr/>
            <p:nvPr/>
          </p:nvGrpSpPr>
          <p:grpSpPr>
            <a:xfrm flipH="1">
              <a:off x="5329094" y="4377148"/>
              <a:ext cx="944052" cy="325223"/>
              <a:chOff x="7000471" y="880113"/>
              <a:chExt cx="944052" cy="325223"/>
            </a:xfrm>
          </p:grpSpPr>
          <p:cxnSp>
            <p:nvCxnSpPr>
              <p:cNvPr id="144" name="Straight Connector 143">
                <a:extLst>
                  <a:ext uri="{FF2B5EF4-FFF2-40B4-BE49-F238E27FC236}">
                    <a16:creationId xmlns:a16="http://schemas.microsoft.com/office/drawing/2014/main" id="{34188B2A-1D39-4D4F-BA2E-C8086EB87D38}"/>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A4D9FFC0-827F-4C8A-82B4-0FC22E97BC98}"/>
                  </a:ext>
                </a:extLst>
              </p:cNvPr>
              <p:cNvGrpSpPr/>
              <p:nvPr/>
            </p:nvGrpSpPr>
            <p:grpSpPr>
              <a:xfrm>
                <a:off x="7000471" y="1037464"/>
                <a:ext cx="514281" cy="167872"/>
                <a:chOff x="1988043" y="1642109"/>
                <a:chExt cx="842785" cy="174881"/>
              </a:xfrm>
            </p:grpSpPr>
            <p:cxnSp>
              <p:nvCxnSpPr>
                <p:cNvPr id="149" name="Straight Connector 148">
                  <a:extLst>
                    <a:ext uri="{FF2B5EF4-FFF2-40B4-BE49-F238E27FC236}">
                      <a16:creationId xmlns:a16="http://schemas.microsoft.com/office/drawing/2014/main" id="{585B9E4E-44E9-4412-9500-2EBF8062B3DA}"/>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0F233E3-0D16-4F8E-8044-8A71834F347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F599868F-9EA1-4B88-AE5A-84ADC046C1DC}"/>
                  </a:ext>
                </a:extLst>
              </p:cNvPr>
              <p:cNvGrpSpPr/>
              <p:nvPr/>
            </p:nvGrpSpPr>
            <p:grpSpPr>
              <a:xfrm flipH="1">
                <a:off x="7430242" y="1037464"/>
                <a:ext cx="514281" cy="167872"/>
                <a:chOff x="1988043" y="1642109"/>
                <a:chExt cx="842785" cy="174881"/>
              </a:xfrm>
            </p:grpSpPr>
            <p:cxnSp>
              <p:nvCxnSpPr>
                <p:cNvPr id="147" name="Straight Connector 146">
                  <a:extLst>
                    <a:ext uri="{FF2B5EF4-FFF2-40B4-BE49-F238E27FC236}">
                      <a16:creationId xmlns:a16="http://schemas.microsoft.com/office/drawing/2014/main" id="{FF066184-7781-487C-8CBB-33732C73B05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4571B43-8CC3-45AC-85FA-2733EBFAF09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0" name="TextBox 139">
              <a:extLst>
                <a:ext uri="{FF2B5EF4-FFF2-40B4-BE49-F238E27FC236}">
                  <a16:creationId xmlns:a16="http://schemas.microsoft.com/office/drawing/2014/main" id="{CB972283-D458-4457-AA1F-92E58B1BB389}"/>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1" name="TextBox 140">
              <a:extLst>
                <a:ext uri="{FF2B5EF4-FFF2-40B4-BE49-F238E27FC236}">
                  <a16:creationId xmlns:a16="http://schemas.microsoft.com/office/drawing/2014/main" id="{B168AF91-B860-4246-BF1D-69EE448415AE}"/>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2" name="TextBox 141">
              <a:extLst>
                <a:ext uri="{FF2B5EF4-FFF2-40B4-BE49-F238E27FC236}">
                  <a16:creationId xmlns:a16="http://schemas.microsoft.com/office/drawing/2014/main" id="{8FCF35A0-5312-4DE5-A12F-72BFFE175B02}"/>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43" name="TextBox 142">
              <a:extLst>
                <a:ext uri="{FF2B5EF4-FFF2-40B4-BE49-F238E27FC236}">
                  <a16:creationId xmlns:a16="http://schemas.microsoft.com/office/drawing/2014/main" id="{17F3716C-CF57-4103-B932-2A5BD3A09377}"/>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sp>
        <p:nvSpPr>
          <p:cNvPr id="63" name="Rectangle 62">
            <a:hlinkClick r:id="rId5" action="ppaction://hlinksldjump"/>
            <a:extLst>
              <a:ext uri="{FF2B5EF4-FFF2-40B4-BE49-F238E27FC236}">
                <a16:creationId xmlns:a16="http://schemas.microsoft.com/office/drawing/2014/main" id="{2FAD5A95-6E4F-4406-A5A1-AC322F72D55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0413956"/>
      </p:ext>
    </p:extLst>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a:extLst>
              <a:ext uri="{FF2B5EF4-FFF2-40B4-BE49-F238E27FC236}">
                <a16:creationId xmlns:a16="http://schemas.microsoft.com/office/drawing/2014/main" id="{ED616AEB-173B-4C77-B149-655ACE4D5AB1}"/>
              </a:ext>
            </a:extLst>
          </p:cNvPr>
          <p:cNvPicPr>
            <a:picLocks noChangeAspect="1"/>
          </p:cNvPicPr>
          <p:nvPr/>
        </p:nvPicPr>
        <p:blipFill rotWithShape="1">
          <a:blip r:embed="rId2"/>
          <a:srcRect l="1196" t="13376" r="80166" b="73628"/>
          <a:stretch/>
        </p:blipFill>
        <p:spPr>
          <a:xfrm>
            <a:off x="6899275" y="2378158"/>
            <a:ext cx="1406526" cy="531260"/>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Formulation</a:t>
            </a:r>
          </a:p>
          <a:p>
            <a:pPr lvl="2"/>
            <a:r>
              <a:rPr lang="en-US" dirty="0">
                <a:cs typeface="Arial"/>
              </a:rPr>
              <a:t>Objective: Maximize Solution Quality</a:t>
            </a:r>
          </a:p>
          <a:p>
            <a:pPr lvl="2"/>
            <a:r>
              <a:rPr lang="en-US" dirty="0">
                <a:cs typeface="Arial"/>
              </a:rPr>
              <a:t>Same basic constraints</a:t>
            </a:r>
          </a:p>
          <a:p>
            <a:pPr lvl="2"/>
            <a:r>
              <a:rPr lang="en-US" dirty="0">
                <a:cs typeface="Arial"/>
              </a:rPr>
              <a:t>Value constraints can be added if needed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2" name="Picture 61">
            <a:extLst>
              <a:ext uri="{FF2B5EF4-FFF2-40B4-BE49-F238E27FC236}">
                <a16:creationId xmlns:a16="http://schemas.microsoft.com/office/drawing/2014/main" id="{8CC039DE-D03F-4165-A863-E0B9E166FAB8}"/>
              </a:ext>
            </a:extLst>
          </p:cNvPr>
          <p:cNvPicPr>
            <a:picLocks noChangeAspect="1"/>
          </p:cNvPicPr>
          <p:nvPr/>
        </p:nvPicPr>
        <p:blipFill rotWithShape="1">
          <a:blip r:embed="rId2"/>
          <a:srcRect l="1196" t="27614" r="18847" b="13800"/>
          <a:stretch/>
        </p:blipFill>
        <p:spPr>
          <a:xfrm>
            <a:off x="6899275" y="2909418"/>
            <a:ext cx="6034066" cy="2394857"/>
          </a:xfrm>
          <a:prstGeom prst="rect">
            <a:avLst/>
          </a:prstGeom>
        </p:spPr>
      </p:pic>
      <p:pic>
        <p:nvPicPr>
          <p:cNvPr id="64" name="Picture 63">
            <a:extLst>
              <a:ext uri="{FF2B5EF4-FFF2-40B4-BE49-F238E27FC236}">
                <a16:creationId xmlns:a16="http://schemas.microsoft.com/office/drawing/2014/main" id="{B120A29E-070B-46A8-BC05-4285C920EDD9}"/>
              </a:ext>
            </a:extLst>
          </p:cNvPr>
          <p:cNvPicPr>
            <a:picLocks noChangeAspect="1"/>
          </p:cNvPicPr>
          <p:nvPr/>
        </p:nvPicPr>
        <p:blipFill rotWithShape="1">
          <a:blip r:embed="rId3"/>
          <a:srcRect l="1181" t="15272" r="13987" b="75516"/>
          <a:stretch/>
        </p:blipFill>
        <p:spPr>
          <a:xfrm>
            <a:off x="6754025" y="1441525"/>
            <a:ext cx="6400800" cy="376517"/>
          </a:xfrm>
          <a:prstGeom prst="rect">
            <a:avLst/>
          </a:prstGeom>
        </p:spPr>
      </p:pic>
      <p:pic>
        <p:nvPicPr>
          <p:cNvPr id="65" name="Picture 64">
            <a:extLst>
              <a:ext uri="{FF2B5EF4-FFF2-40B4-BE49-F238E27FC236}">
                <a16:creationId xmlns:a16="http://schemas.microsoft.com/office/drawing/2014/main" id="{548EA857-A8C7-4904-89E0-417AFA5BCA3A}"/>
              </a:ext>
            </a:extLst>
          </p:cNvPr>
          <p:cNvPicPr>
            <a:picLocks noChangeAspect="1"/>
          </p:cNvPicPr>
          <p:nvPr/>
        </p:nvPicPr>
        <p:blipFill rotWithShape="1">
          <a:blip r:embed="rId4"/>
          <a:srcRect l="1204" t="38318" r="13978" b="55296"/>
          <a:stretch/>
        </p:blipFill>
        <p:spPr>
          <a:xfrm>
            <a:off x="6832314" y="1398774"/>
            <a:ext cx="6400800" cy="261064"/>
          </a:xfrm>
          <a:prstGeom prst="rect">
            <a:avLst/>
          </a:prstGeom>
        </p:spPr>
      </p:pic>
      <p:pic>
        <p:nvPicPr>
          <p:cNvPr id="66" name="Picture 65">
            <a:extLst>
              <a:ext uri="{FF2B5EF4-FFF2-40B4-BE49-F238E27FC236}">
                <a16:creationId xmlns:a16="http://schemas.microsoft.com/office/drawing/2014/main" id="{7355B2A7-845A-403A-B10E-6D1F92271E0F}"/>
              </a:ext>
            </a:extLst>
          </p:cNvPr>
          <p:cNvPicPr>
            <a:picLocks noChangeAspect="1"/>
          </p:cNvPicPr>
          <p:nvPr/>
        </p:nvPicPr>
        <p:blipFill rotWithShape="1">
          <a:blip r:embed="rId4">
            <a:alphaModFix/>
          </a:blip>
          <a:srcRect l="1204" t="54819" r="19941" b="38082"/>
          <a:stretch/>
        </p:blipFill>
        <p:spPr>
          <a:xfrm>
            <a:off x="6754025" y="1860793"/>
            <a:ext cx="5950756" cy="290176"/>
          </a:xfrm>
          <a:prstGeom prst="rect">
            <a:avLst/>
          </a:prstGeom>
        </p:spPr>
      </p:pic>
      <p:pic>
        <p:nvPicPr>
          <p:cNvPr id="115" name="Picture 114">
            <a:extLst>
              <a:ext uri="{FF2B5EF4-FFF2-40B4-BE49-F238E27FC236}">
                <a16:creationId xmlns:a16="http://schemas.microsoft.com/office/drawing/2014/main" id="{B501E605-E278-49C2-92A4-86F729B37073}"/>
              </a:ext>
            </a:extLst>
          </p:cNvPr>
          <p:cNvPicPr>
            <a:picLocks noChangeAspect="1"/>
          </p:cNvPicPr>
          <p:nvPr/>
        </p:nvPicPr>
        <p:blipFill rotWithShape="1">
          <a:blip r:embed="rId2">
            <a:alphaModFix/>
          </a:blip>
          <a:srcRect l="1196" t="85861" r="18847" b="4928"/>
          <a:stretch/>
        </p:blipFill>
        <p:spPr>
          <a:xfrm>
            <a:off x="6899275" y="5211680"/>
            <a:ext cx="6034066" cy="376517"/>
          </a:xfrm>
          <a:prstGeom prst="rect">
            <a:avLst/>
          </a:prstGeom>
        </p:spPr>
      </p:pic>
      <p:pic>
        <p:nvPicPr>
          <p:cNvPr id="116" name="Picture 115">
            <a:extLst>
              <a:ext uri="{FF2B5EF4-FFF2-40B4-BE49-F238E27FC236}">
                <a16:creationId xmlns:a16="http://schemas.microsoft.com/office/drawing/2014/main" id="{7475C717-EFEB-455E-9E93-6DBAA2AF736A}"/>
              </a:ext>
            </a:extLst>
          </p:cNvPr>
          <p:cNvPicPr>
            <a:picLocks noChangeAspect="1"/>
          </p:cNvPicPr>
          <p:nvPr/>
        </p:nvPicPr>
        <p:blipFill rotWithShape="1">
          <a:blip r:embed="rId2">
            <a:alphaModFix/>
          </a:blip>
          <a:srcRect l="19834" t="13377" r="18847" b="73628"/>
          <a:stretch/>
        </p:blipFill>
        <p:spPr>
          <a:xfrm>
            <a:off x="8305801" y="2378157"/>
            <a:ext cx="4627540" cy="531260"/>
          </a:xfrm>
          <a:prstGeom prst="rect">
            <a:avLst/>
          </a:prstGeom>
        </p:spPr>
      </p:pic>
      <p:grpSp>
        <p:nvGrpSpPr>
          <p:cNvPr id="61" name="Group 60">
            <a:extLst>
              <a:ext uri="{FF2B5EF4-FFF2-40B4-BE49-F238E27FC236}">
                <a16:creationId xmlns:a16="http://schemas.microsoft.com/office/drawing/2014/main" id="{D17A98B2-75D5-48F6-9455-CE5432782B74}"/>
              </a:ext>
            </a:extLst>
          </p:cNvPr>
          <p:cNvGrpSpPr/>
          <p:nvPr/>
        </p:nvGrpSpPr>
        <p:grpSpPr>
          <a:xfrm>
            <a:off x="558563" y="3669235"/>
            <a:ext cx="6174013" cy="2919227"/>
            <a:chOff x="2445488" y="2378697"/>
            <a:chExt cx="6205575" cy="2934151"/>
          </a:xfrm>
        </p:grpSpPr>
        <p:sp>
          <p:nvSpPr>
            <p:cNvPr id="119" name="Rectangle 118">
              <a:extLst>
                <a:ext uri="{FF2B5EF4-FFF2-40B4-BE49-F238E27FC236}">
                  <a16:creationId xmlns:a16="http://schemas.microsoft.com/office/drawing/2014/main" id="{9E517610-FBCF-4D02-B35B-3C6A72A23868}"/>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20" name="Rectangle 119">
              <a:extLst>
                <a:ext uri="{FF2B5EF4-FFF2-40B4-BE49-F238E27FC236}">
                  <a16:creationId xmlns:a16="http://schemas.microsoft.com/office/drawing/2014/main" id="{813787CA-A8FC-4599-BF66-1A10C788A9C1}"/>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121" name="Rectangle 120">
              <a:extLst>
                <a:ext uri="{FF2B5EF4-FFF2-40B4-BE49-F238E27FC236}">
                  <a16:creationId xmlns:a16="http://schemas.microsoft.com/office/drawing/2014/main" id="{9F125B37-A41A-40B7-B9B9-45254346B9A5}"/>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22" name="Rectangle 121">
              <a:extLst>
                <a:ext uri="{FF2B5EF4-FFF2-40B4-BE49-F238E27FC236}">
                  <a16:creationId xmlns:a16="http://schemas.microsoft.com/office/drawing/2014/main" id="{047DB623-8FF1-4ECA-8CF0-765EB297CBFC}"/>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23" name="Rectangle 122">
              <a:extLst>
                <a:ext uri="{FF2B5EF4-FFF2-40B4-BE49-F238E27FC236}">
                  <a16:creationId xmlns:a16="http://schemas.microsoft.com/office/drawing/2014/main" id="{2A053B6F-1278-4A51-B5E4-D0169D8EDFBF}"/>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24" name="Rectangle 123">
              <a:extLst>
                <a:ext uri="{FF2B5EF4-FFF2-40B4-BE49-F238E27FC236}">
                  <a16:creationId xmlns:a16="http://schemas.microsoft.com/office/drawing/2014/main" id="{FFB46422-83EC-4989-8D33-0B24FBCCA998}"/>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5" name="Rectangle 124">
              <a:extLst>
                <a:ext uri="{FF2B5EF4-FFF2-40B4-BE49-F238E27FC236}">
                  <a16:creationId xmlns:a16="http://schemas.microsoft.com/office/drawing/2014/main" id="{3C5B7BA9-9A1D-41C3-9E46-82517FB75223}"/>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6" name="Rectangle 125">
              <a:extLst>
                <a:ext uri="{FF2B5EF4-FFF2-40B4-BE49-F238E27FC236}">
                  <a16:creationId xmlns:a16="http://schemas.microsoft.com/office/drawing/2014/main" id="{27CC1283-5881-4D04-B9AC-D0E65E814A22}"/>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7" name="Straight Connector 126">
              <a:extLst>
                <a:ext uri="{FF2B5EF4-FFF2-40B4-BE49-F238E27FC236}">
                  <a16:creationId xmlns:a16="http://schemas.microsoft.com/office/drawing/2014/main" id="{9DF9DBD1-79D5-4C8F-A1A1-B5CD10AC1C5B}"/>
                </a:ext>
              </a:extLst>
            </p:cNvPr>
            <p:cNvCxnSpPr>
              <a:cxnSpLocks/>
              <a:stCxn id="120"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6766F55D-5EB0-4E13-80D0-3A2D3133755F}"/>
                </a:ext>
              </a:extLst>
            </p:cNvPr>
            <p:cNvGrpSpPr/>
            <p:nvPr/>
          </p:nvGrpSpPr>
          <p:grpSpPr>
            <a:xfrm>
              <a:off x="3026895" y="3780626"/>
              <a:ext cx="828292" cy="208025"/>
              <a:chOff x="2002536" y="1643482"/>
              <a:chExt cx="828292" cy="208025"/>
            </a:xfrm>
          </p:grpSpPr>
          <p:cxnSp>
            <p:nvCxnSpPr>
              <p:cNvPr id="166" name="Straight Connector 165">
                <a:extLst>
                  <a:ext uri="{FF2B5EF4-FFF2-40B4-BE49-F238E27FC236}">
                    <a16:creationId xmlns:a16="http://schemas.microsoft.com/office/drawing/2014/main" id="{8341B96D-B89D-46CB-AE98-4ED1F12518D9}"/>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8EEA4F5-906B-4D3D-A563-5BA055471C6B}"/>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914726EC-CDBD-4F3A-8A87-047809671FD1}"/>
                </a:ext>
              </a:extLst>
            </p:cNvPr>
            <p:cNvGrpSpPr/>
            <p:nvPr/>
          </p:nvGrpSpPr>
          <p:grpSpPr>
            <a:xfrm flipH="1">
              <a:off x="3840330" y="3784587"/>
              <a:ext cx="828292" cy="208025"/>
              <a:chOff x="2002536" y="1647444"/>
              <a:chExt cx="828292" cy="208025"/>
            </a:xfrm>
          </p:grpSpPr>
          <p:cxnSp>
            <p:nvCxnSpPr>
              <p:cNvPr id="164" name="Straight Connector 163">
                <a:extLst>
                  <a:ext uri="{FF2B5EF4-FFF2-40B4-BE49-F238E27FC236}">
                    <a16:creationId xmlns:a16="http://schemas.microsoft.com/office/drawing/2014/main" id="{986606EF-743A-4F1A-A12B-C234F8C7E2B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0E6760-408E-4E46-BCF6-873A15B0BE16}"/>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0" name="Straight Connector 129">
              <a:extLst>
                <a:ext uri="{FF2B5EF4-FFF2-40B4-BE49-F238E27FC236}">
                  <a16:creationId xmlns:a16="http://schemas.microsoft.com/office/drawing/2014/main" id="{471543F1-3855-487C-BE2E-B02AF99B7DAC}"/>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F50E45A-A187-4156-9633-A63404192F9B}"/>
                </a:ext>
              </a:extLst>
            </p:cNvPr>
            <p:cNvGrpSpPr/>
            <p:nvPr/>
          </p:nvGrpSpPr>
          <p:grpSpPr>
            <a:xfrm>
              <a:off x="5994394" y="3781539"/>
              <a:ext cx="828292" cy="208025"/>
              <a:chOff x="2002536" y="1647444"/>
              <a:chExt cx="828292" cy="208025"/>
            </a:xfrm>
          </p:grpSpPr>
          <p:cxnSp>
            <p:nvCxnSpPr>
              <p:cNvPr id="162" name="Straight Connector 161">
                <a:extLst>
                  <a:ext uri="{FF2B5EF4-FFF2-40B4-BE49-F238E27FC236}">
                    <a16:creationId xmlns:a16="http://schemas.microsoft.com/office/drawing/2014/main" id="{7EDDB8E3-9A6F-4918-9893-22C79184D1E4}"/>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3E3EA7E-38D8-474A-A6F6-553DD683152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E01D7E5B-7756-435C-B06C-B861F566D1CA}"/>
                </a:ext>
              </a:extLst>
            </p:cNvPr>
            <p:cNvGrpSpPr/>
            <p:nvPr/>
          </p:nvGrpSpPr>
          <p:grpSpPr>
            <a:xfrm flipH="1">
              <a:off x="6807829" y="3781538"/>
              <a:ext cx="828292" cy="208025"/>
              <a:chOff x="2002536" y="1647444"/>
              <a:chExt cx="828292" cy="208025"/>
            </a:xfrm>
          </p:grpSpPr>
          <p:cxnSp>
            <p:nvCxnSpPr>
              <p:cNvPr id="160" name="Straight Connector 159">
                <a:extLst>
                  <a:ext uri="{FF2B5EF4-FFF2-40B4-BE49-F238E27FC236}">
                    <a16:creationId xmlns:a16="http://schemas.microsoft.com/office/drawing/2014/main" id="{DB00583F-1BF1-41C8-8ABC-B5A17F1E0ED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22527BF-4534-4CBF-8ED5-8249DB3FBDDA}"/>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Rectangle 132">
              <a:extLst>
                <a:ext uri="{FF2B5EF4-FFF2-40B4-BE49-F238E27FC236}">
                  <a16:creationId xmlns:a16="http://schemas.microsoft.com/office/drawing/2014/main" id="{9677FC53-C45C-45AD-92D8-7641F5C559FF}"/>
                </a:ext>
              </a:extLst>
            </p:cNvPr>
            <p:cNvSpPr/>
            <p:nvPr/>
          </p:nvSpPr>
          <p:spPr>
            <a:xfrm>
              <a:off x="4681427" y="2378697"/>
              <a:ext cx="1333500" cy="3886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134" name="Straight Connector 133">
              <a:extLst>
                <a:ext uri="{FF2B5EF4-FFF2-40B4-BE49-F238E27FC236}">
                  <a16:creationId xmlns:a16="http://schemas.microsoft.com/office/drawing/2014/main" id="{DA0123E6-5298-49D4-A755-1C80CD64CE63}"/>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D1C091D-8050-417D-8613-8846A1E77AEF}"/>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A06E435-4C01-434A-B0C4-2B928BBB34E0}"/>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0E898E1-33C3-4A2C-BC47-126DC3CA87A7}"/>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CDDEA4-0199-4854-A7AD-E59B06D76577}"/>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0A00180D-D5FC-4E0D-B211-F76858FBAF4D}"/>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40" name="Rectangle 139">
              <a:extLst>
                <a:ext uri="{FF2B5EF4-FFF2-40B4-BE49-F238E27FC236}">
                  <a16:creationId xmlns:a16="http://schemas.microsoft.com/office/drawing/2014/main" id="{48F0062A-29C9-4E97-8F8D-869AA261BE23}"/>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1" name="Straight Connector 140">
              <a:extLst>
                <a:ext uri="{FF2B5EF4-FFF2-40B4-BE49-F238E27FC236}">
                  <a16:creationId xmlns:a16="http://schemas.microsoft.com/office/drawing/2014/main" id="{1DA8FC4D-58E1-4A13-A98C-ABA7EB245EBF}"/>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B75425A6-8BC6-4962-8D77-4BBD2FD1EF6B}"/>
                </a:ext>
              </a:extLst>
            </p:cNvPr>
            <p:cNvGrpSpPr/>
            <p:nvPr/>
          </p:nvGrpSpPr>
          <p:grpSpPr>
            <a:xfrm>
              <a:off x="7378980" y="4531421"/>
              <a:ext cx="514281" cy="167872"/>
              <a:chOff x="1988043" y="1642109"/>
              <a:chExt cx="842785" cy="174881"/>
            </a:xfrm>
          </p:grpSpPr>
          <p:cxnSp>
            <p:nvCxnSpPr>
              <p:cNvPr id="158" name="Straight Connector 157">
                <a:extLst>
                  <a:ext uri="{FF2B5EF4-FFF2-40B4-BE49-F238E27FC236}">
                    <a16:creationId xmlns:a16="http://schemas.microsoft.com/office/drawing/2014/main" id="{6CE98008-69CE-408B-AD19-363149A6BDD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C5AEB02-677B-4496-AC95-157D0E2210DC}"/>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0A5E679C-6654-4458-B7DA-2A4D7DE93863}"/>
                </a:ext>
              </a:extLst>
            </p:cNvPr>
            <p:cNvGrpSpPr/>
            <p:nvPr/>
          </p:nvGrpSpPr>
          <p:grpSpPr>
            <a:xfrm flipH="1">
              <a:off x="7808751" y="4531421"/>
              <a:ext cx="514281" cy="167872"/>
              <a:chOff x="1988043" y="1642109"/>
              <a:chExt cx="842785" cy="174881"/>
            </a:xfrm>
          </p:grpSpPr>
          <p:cxnSp>
            <p:nvCxnSpPr>
              <p:cNvPr id="156" name="Straight Connector 155">
                <a:extLst>
                  <a:ext uri="{FF2B5EF4-FFF2-40B4-BE49-F238E27FC236}">
                    <a16:creationId xmlns:a16="http://schemas.microsoft.com/office/drawing/2014/main" id="{4F4DA2AE-D517-4873-928C-4A52F39E1D8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414A88A-FA63-4E91-946A-F831233D0B5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1C123913-2EAC-4738-BC59-B65158325AC8}"/>
                </a:ext>
              </a:extLst>
            </p:cNvPr>
            <p:cNvGrpSpPr/>
            <p:nvPr/>
          </p:nvGrpSpPr>
          <p:grpSpPr>
            <a:xfrm flipH="1">
              <a:off x="5329094" y="4377148"/>
              <a:ext cx="944052" cy="325223"/>
              <a:chOff x="7000471" y="880113"/>
              <a:chExt cx="944052" cy="325223"/>
            </a:xfrm>
          </p:grpSpPr>
          <p:cxnSp>
            <p:nvCxnSpPr>
              <p:cNvPr id="149" name="Straight Connector 148">
                <a:extLst>
                  <a:ext uri="{FF2B5EF4-FFF2-40B4-BE49-F238E27FC236}">
                    <a16:creationId xmlns:a16="http://schemas.microsoft.com/office/drawing/2014/main" id="{6820BD31-CD6C-4BC7-B717-9D3B2D5774D3}"/>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FEBFCA1C-0F22-4FA3-9897-E64E0C39C22D}"/>
                  </a:ext>
                </a:extLst>
              </p:cNvPr>
              <p:cNvGrpSpPr/>
              <p:nvPr/>
            </p:nvGrpSpPr>
            <p:grpSpPr>
              <a:xfrm>
                <a:off x="7000471" y="1037464"/>
                <a:ext cx="514281" cy="167872"/>
                <a:chOff x="1988043" y="1642109"/>
                <a:chExt cx="842785" cy="174881"/>
              </a:xfrm>
            </p:grpSpPr>
            <p:cxnSp>
              <p:nvCxnSpPr>
                <p:cNvPr id="154" name="Straight Connector 153">
                  <a:extLst>
                    <a:ext uri="{FF2B5EF4-FFF2-40B4-BE49-F238E27FC236}">
                      <a16:creationId xmlns:a16="http://schemas.microsoft.com/office/drawing/2014/main" id="{721AB420-4314-488F-89CD-A2020368043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21BB4B2-FBFD-4564-90FA-2F7DA5FD203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A6B8112A-770C-4AC5-BC00-A2BCE3936076}"/>
                  </a:ext>
                </a:extLst>
              </p:cNvPr>
              <p:cNvGrpSpPr/>
              <p:nvPr/>
            </p:nvGrpSpPr>
            <p:grpSpPr>
              <a:xfrm flipH="1">
                <a:off x="7430242" y="1037464"/>
                <a:ext cx="514281" cy="167872"/>
                <a:chOff x="1988043" y="1642109"/>
                <a:chExt cx="842785" cy="174881"/>
              </a:xfrm>
            </p:grpSpPr>
            <p:cxnSp>
              <p:nvCxnSpPr>
                <p:cNvPr id="152" name="Straight Connector 151">
                  <a:extLst>
                    <a:ext uri="{FF2B5EF4-FFF2-40B4-BE49-F238E27FC236}">
                      <a16:creationId xmlns:a16="http://schemas.microsoft.com/office/drawing/2014/main" id="{65B8F6AB-CA7A-4141-A948-6AA5AC72CC7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B8AD9B2-9779-4627-AB89-421F994A785F}"/>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5" name="TextBox 144">
              <a:extLst>
                <a:ext uri="{FF2B5EF4-FFF2-40B4-BE49-F238E27FC236}">
                  <a16:creationId xmlns:a16="http://schemas.microsoft.com/office/drawing/2014/main" id="{2B57C322-1895-41A6-9FAE-D7DEB3701B4F}"/>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6" name="TextBox 145">
              <a:extLst>
                <a:ext uri="{FF2B5EF4-FFF2-40B4-BE49-F238E27FC236}">
                  <a16:creationId xmlns:a16="http://schemas.microsoft.com/office/drawing/2014/main" id="{D1231120-97AB-46ED-BDD2-7ACCDD172D0E}"/>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7" name="TextBox 146">
              <a:extLst>
                <a:ext uri="{FF2B5EF4-FFF2-40B4-BE49-F238E27FC236}">
                  <a16:creationId xmlns:a16="http://schemas.microsoft.com/office/drawing/2014/main" id="{1DCBBE82-366F-4117-BA92-20B08E65DD8D}"/>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48" name="TextBox 147">
              <a:extLst>
                <a:ext uri="{FF2B5EF4-FFF2-40B4-BE49-F238E27FC236}">
                  <a16:creationId xmlns:a16="http://schemas.microsoft.com/office/drawing/2014/main" id="{7CCAA0E2-5362-4137-A2D6-E49C68E3DD42}"/>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sp>
        <p:nvSpPr>
          <p:cNvPr id="63" name="Rectangle 62">
            <a:hlinkClick r:id="rId5" action="ppaction://hlinksldjump"/>
            <a:extLst>
              <a:ext uri="{FF2B5EF4-FFF2-40B4-BE49-F238E27FC236}">
                <a16:creationId xmlns:a16="http://schemas.microsoft.com/office/drawing/2014/main" id="{F4B844F2-A10C-4B33-83EC-AA042AD9C78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31218432"/>
      </p:ext>
    </p:extLst>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solidFill>
                  <a:schemeClr val="accent6">
                    <a:lumMod val="75000"/>
                  </a:schemeClr>
                </a:solidFill>
                <a:cs typeface="Arial"/>
                <a:hlinkClick r:id="rId3" action="ppaction://hlinksldjump">
                  <a:extLst>
                    <a:ext uri="{A12FA001-AC4F-418D-AE19-62706E023703}">
                      <ahyp:hlinkClr xmlns:ahyp="http://schemas.microsoft.com/office/drawing/2018/hyperlinkcolor" val="tx"/>
                    </a:ext>
                  </a:extLst>
                </a:hlinkClick>
              </a:rPr>
              <a:t>Creating Value Functions</a:t>
            </a:r>
            <a:endParaRPr lang="en-US" dirty="0">
              <a:solidFill>
                <a:schemeClr val="accent6">
                  <a:lumMod val="75000"/>
                </a:schemeClr>
              </a:solidFill>
              <a:cs typeface="Arial"/>
            </a:endParaRP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Non-linear function is linearized using linear “breakpoints”</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Diagram&#10;&#10;Description automatically generated">
            <a:extLst>
              <a:ext uri="{FF2B5EF4-FFF2-40B4-BE49-F238E27FC236}">
                <a16:creationId xmlns:a16="http://schemas.microsoft.com/office/drawing/2014/main" id="{8DE6EBEB-DE90-4CB8-AB9A-2018EF5ACA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1" name="Rectangle 10">
            <a:hlinkClick r:id="rId9" action="ppaction://hlinksldjump"/>
            <a:extLst>
              <a:ext uri="{FF2B5EF4-FFF2-40B4-BE49-F238E27FC236}">
                <a16:creationId xmlns:a16="http://schemas.microsoft.com/office/drawing/2014/main" id="{930E520C-5DB4-4043-B8DD-5DAEF5433F3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23918499"/>
      </p:ext>
    </p:extLst>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3" name="Content Placeholder 2"/>
          <p:cNvSpPr>
            <a:spLocks noGrp="1"/>
          </p:cNvSpPr>
          <p:nvPr>
            <p:ph idx="1"/>
          </p:nvPr>
        </p:nvSpPr>
        <p:spPr>
          <a:xfrm>
            <a:off x="573882" y="1440329"/>
            <a:ext cx="12227718" cy="5546165"/>
          </a:xfrm>
        </p:spPr>
        <p:txBody>
          <a:bodyPr/>
          <a:lstStyle/>
          <a:p>
            <a:r>
              <a:rPr lang="en-US" dirty="0"/>
              <a:t>Value Hierarchy</a:t>
            </a:r>
          </a:p>
          <a:p>
            <a:pPr lvl="1"/>
            <a:r>
              <a:rPr lang="en-US" dirty="0">
                <a:solidFill>
                  <a:schemeClr val="accent6">
                    <a:lumMod val="75000"/>
                  </a:schemeClr>
                </a:solidFill>
                <a:hlinkClick r:id="rId3" action="ppaction://hlinksldjump">
                  <a:extLst>
                    <a:ext uri="{A12FA001-AC4F-418D-AE19-62706E023703}">
                      <ahyp:hlinkClr xmlns:ahyp="http://schemas.microsoft.com/office/drawing/2018/hyperlinkcolor" val="tx"/>
                    </a:ext>
                  </a:extLst>
                </a:hlinkClick>
              </a:rPr>
              <a:t>Modeling Value Functions</a:t>
            </a:r>
            <a:endParaRPr lang="en-US" dirty="0">
              <a:solidFill>
                <a:schemeClr val="accent6">
                  <a:lumMod val="75000"/>
                </a:schemeClr>
              </a:solidFill>
            </a:endParaRPr>
          </a:p>
          <a:p>
            <a:pPr lvl="1"/>
            <a:r>
              <a:rPr lang="en-US" dirty="0">
                <a:solidFill>
                  <a:schemeClr val="bg2">
                    <a:lumMod val="60000"/>
                    <a:lumOff val="40000"/>
                  </a:schemeClr>
                </a:solidFill>
                <a:cs typeface="Arial"/>
              </a:rPr>
              <a:t>Estimating Value Hierarchy</a:t>
            </a:r>
          </a:p>
          <a:p>
            <a:pPr lvl="2"/>
            <a:r>
              <a:rPr lang="en-US" dirty="0">
                <a:solidFill>
                  <a:schemeClr val="bg2">
                    <a:lumMod val="60000"/>
                    <a:lumOff val="40000"/>
                  </a:schemeClr>
                </a:solidFill>
                <a:cs typeface="Arial"/>
              </a:rPr>
              <a:t>Real weights and values unknown</a:t>
            </a:r>
          </a:p>
          <a:p>
            <a:pPr lvl="2"/>
            <a:r>
              <a:rPr lang="en-US" dirty="0">
                <a:solidFill>
                  <a:schemeClr val="bg2">
                    <a:lumMod val="60000"/>
                    <a:lumOff val="40000"/>
                  </a:schemeClr>
                </a:solidFill>
                <a:cs typeface="Arial"/>
              </a:rPr>
              <a:t>Value hierarchies are generated using estimates for parameters as expected means from normal distributions</a:t>
            </a:r>
            <a:endParaRPr lang="en-US" dirty="0">
              <a:solidFill>
                <a:schemeClr val="bg2">
                  <a:lumMod val="60000"/>
                  <a:lumOff val="40000"/>
                </a:schemeClr>
              </a:solidFil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DE981574-1D67-4782-8441-151B2414073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21435684"/>
      </p:ext>
    </p:extLst>
  </p:cSld>
  <p:clrMapOvr>
    <a:masterClrMapping/>
  </p:clrMapOvr>
  <p:transition advClick="0"/>
</p:sld>
</file>

<file path=ppt/theme/theme1.xml><?xml version="1.0" encoding="utf-8"?>
<a:theme xmlns:a="http://schemas.openxmlformats.org/drawingml/2006/main" name="Standard PowerPoint Brief - Templat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AFIT-AU PowerPoint Brief -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AFIT-AU PowerPoint Brief -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FIT-AU PowerPoint Brief -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FIT-AU PowerPoint Brief -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FIT-AU PowerPoint Brief -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FIT-AU PowerPoint Brief -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FIT-AU PowerPoint Brief -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FIT-AU PowerPoint Brief -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B8BE51ABCB134BB556BBD04A0D0006" ma:contentTypeVersion="16" ma:contentTypeDescription="Create a new document." ma:contentTypeScope="" ma:versionID="875366c8243e14dfd8a61d99c421a151">
  <xsd:schema xmlns:xsd="http://www.w3.org/2001/XMLSchema" xmlns:xs="http://www.w3.org/2001/XMLSchema" xmlns:p="http://schemas.microsoft.com/office/2006/metadata/properties" xmlns:ns1="http://schemas.microsoft.com/sharepoint/v3" xmlns:ns3="49c6ceef-502f-4469-abb1-54de9185631a" xmlns:ns4="c7a7d1cd-266d-42d0-a350-836f2575b9c8" targetNamespace="http://schemas.microsoft.com/office/2006/metadata/properties" ma:root="true" ma:fieldsID="75654a6641ae6d5d35233c0ac0c30d87" ns1:_="" ns3:_="" ns4:_="">
    <xsd:import namespace="http://schemas.microsoft.com/sharepoint/v3"/>
    <xsd:import namespace="49c6ceef-502f-4469-abb1-54de9185631a"/>
    <xsd:import namespace="c7a7d1cd-266d-42d0-a350-836f2575b9c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element ref="ns1:_ip_UnifiedCompliancePolicyProperties" minOccurs="0"/>
                <xsd:element ref="ns1:_ip_UnifiedCompliancePolicyUIActio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c6ceef-502f-4469-abb1-54de9185631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a7d1cd-266d-42d0-a350-836f2575b9c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CBDA92F-4F0D-4A16-9DFA-C74498B724E7}">
  <ds:schemaRefs>
    <ds:schemaRef ds:uri="http://schemas.microsoft.com/sharepoint/v3/contenttype/forms"/>
  </ds:schemaRefs>
</ds:datastoreItem>
</file>

<file path=customXml/itemProps2.xml><?xml version="1.0" encoding="utf-8"?>
<ds:datastoreItem xmlns:ds="http://schemas.openxmlformats.org/officeDocument/2006/customXml" ds:itemID="{55E529A1-82A2-4D72-8E7D-D5B44634C0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c6ceef-502f-4469-abb1-54de9185631a"/>
    <ds:schemaRef ds:uri="c7a7d1cd-266d-42d0-a350-836f2575b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5E99E-6E17-4F60-B17B-D02B0E634769}">
  <ds:schemaRefs>
    <ds:schemaRef ds:uri="http://purl.org/dc/elements/1.1/"/>
    <ds:schemaRef ds:uri="c7a7d1cd-266d-42d0-a350-836f2575b9c8"/>
    <ds:schemaRef ds:uri="http://purl.org/dc/dcmitype/"/>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schemas.microsoft.com/office/infopath/2007/PartnerControls"/>
    <ds:schemaRef ds:uri="49c6ceef-502f-4469-abb1-54de9185631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8762</TotalTime>
  <Words>12026</Words>
  <Application>Microsoft Office PowerPoint</Application>
  <PresentationFormat>Custom</PresentationFormat>
  <Paragraphs>5711</Paragraphs>
  <Slides>263</Slides>
  <Notes>18</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263</vt:i4>
      </vt:variant>
    </vt:vector>
  </HeadingPairs>
  <TitlesOfParts>
    <vt:vector size="276" baseType="lpstr">
      <vt:lpstr>Arial</vt:lpstr>
      <vt:lpstr>Calibri</vt:lpstr>
      <vt:lpstr>Cambria Math</vt:lpstr>
      <vt:lpstr>Century Gothic</vt:lpstr>
      <vt:lpstr>Times New Roman</vt:lpstr>
      <vt:lpstr>Standard PowerPoint Brief - Template</vt:lpstr>
      <vt:lpstr>5_Custom Design</vt:lpstr>
      <vt:lpstr>4_Custom Design</vt:lpstr>
      <vt:lpstr>3_Custom Design</vt:lpstr>
      <vt:lpstr>1_Custom Design</vt:lpstr>
      <vt:lpstr>2_Custom Design</vt:lpstr>
      <vt:lpstr>9_Default Design</vt:lpstr>
      <vt:lpstr>1_Office Theme</vt:lpstr>
      <vt:lpstr>A New Approach to Air Force Career Field Assignment </vt:lpstr>
      <vt:lpstr>Overview</vt:lpstr>
      <vt:lpstr>Overview</vt:lpstr>
      <vt:lpstr>Overview</vt:lpstr>
      <vt:lpstr>Overview</vt:lpstr>
      <vt:lpstr>Overview</vt:lpstr>
      <vt:lpstr>Overview</vt:lpstr>
      <vt:lpstr>Overview</vt:lpstr>
      <vt:lpstr>Overview</vt:lpstr>
      <vt:lpstr>Background</vt:lpstr>
      <vt:lpstr>Background</vt:lpstr>
      <vt:lpstr>Background</vt:lpstr>
      <vt:lpstr>Background</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Problem Description</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New Approach</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Example Instance Analysis</vt:lpstr>
      <vt:lpstr>Example Instance Analysis</vt:lpstr>
      <vt:lpstr>Example Instance Analysis</vt:lpstr>
      <vt:lpstr>Example Instance Analysis</vt:lpstr>
      <vt:lpstr>Example Instance Analysis</vt:lpstr>
      <vt:lpstr>Example Instance Analysis</vt:lpstr>
      <vt:lpstr>Conclusions</vt:lpstr>
      <vt:lpstr>Conclusions</vt:lpstr>
      <vt:lpstr>References</vt:lpstr>
      <vt:lpstr>References</vt:lpstr>
      <vt:lpstr>Questions</vt:lpstr>
      <vt:lpstr>Presentation Links</vt:lpstr>
      <vt:lpstr>Backup Slides</vt:lpstr>
      <vt:lpstr>Model Dashboard</vt:lpstr>
      <vt:lpstr>The Stable Marriage Model</vt:lpstr>
      <vt:lpstr>The Stable Marriage Model</vt:lpstr>
      <vt:lpstr>The Stable Marriage Model</vt:lpstr>
      <vt:lpstr>The Stable Marriage Model</vt:lpstr>
      <vt:lpstr>The Stable Marriage Model</vt:lpstr>
      <vt:lpstr>The Stable Marriage Model</vt:lpstr>
      <vt:lpstr>The Stable Marriage Model</vt:lpstr>
      <vt:lpstr>The Assignment Problem</vt:lpstr>
      <vt:lpstr>The Assignment Problem</vt:lpstr>
      <vt:lpstr>The Assignment Problem</vt:lpstr>
      <vt:lpstr>The Assignment Problem</vt:lpstr>
      <vt:lpstr>Issues with Current Methodology</vt:lpstr>
      <vt:lpstr>Issues with Current Methodology</vt:lpstr>
      <vt:lpstr>Issues with Current Methodology</vt:lpstr>
      <vt:lpstr>Issues with Current Methodology</vt:lpstr>
      <vt:lpstr>Issues with Current Methodology</vt:lpstr>
      <vt:lpstr>Issues with Current Methodology</vt:lpstr>
      <vt:lpstr>Issues with Current Methodology</vt:lpstr>
      <vt:lpstr>Issues with Current Methodology</vt:lpstr>
      <vt:lpstr>Issues with Current Methodology</vt:lpstr>
      <vt:lpstr>Issues with Current Methodology</vt:lpstr>
      <vt:lpstr>More Stable Marriage Issues</vt:lpstr>
      <vt:lpstr>More Stable Marriage Issues</vt:lpstr>
      <vt:lpstr>More Stable Marriage Issues</vt:lpstr>
      <vt:lpstr>More Stable Marriage Issues</vt:lpstr>
      <vt:lpstr>More Stable Marriage Issues</vt:lpstr>
      <vt:lpstr>More Stable Marriage Issues</vt:lpstr>
      <vt:lpstr>More Instance Analysis</vt:lpstr>
      <vt:lpstr>More Instance Analysis</vt:lpstr>
      <vt:lpstr>More Instance Analysis</vt:lpstr>
      <vt:lpstr>More Instance Analysis</vt:lpstr>
      <vt:lpstr>More Instance Analysis</vt:lpstr>
      <vt:lpstr>Sensitivity Analysis</vt:lpstr>
      <vt:lpstr>Sensitivity Analysis</vt:lpstr>
      <vt:lpstr>Sensitivity Analysis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Data Generation</vt:lpstr>
      <vt:lpstr>Data Generation</vt:lpstr>
      <vt:lpstr>Data Generation</vt:lpstr>
      <vt:lpstr>Data Generation</vt:lpstr>
      <vt:lpstr>Data Generation</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Genetic Algorithm </vt:lpstr>
      <vt:lpstr>Genetic Algorithm</vt:lpstr>
      <vt:lpstr>Genetic Algorithm</vt:lpstr>
      <vt:lpstr>Genetic Algorithm</vt:lpstr>
      <vt:lpstr>Genetic Algorithm</vt:lpstr>
      <vt:lpstr>Genetic Algorithm</vt:lpstr>
      <vt:lpstr>Genetic Algorithm</vt:lpstr>
      <vt:lpstr>Genetic Algorithm</vt:lpstr>
      <vt:lpstr>Genetic Algorithm</vt:lpstr>
      <vt:lpstr>Genetic Algorithm</vt:lpstr>
      <vt:lpstr>Genetic Algorithm</vt:lpstr>
      <vt:lpstr>Genetic Algorithm Performance</vt:lpstr>
      <vt:lpstr>Genetic Algorithm Performance</vt:lpstr>
      <vt:lpstr>Genetic Algorithm Performance</vt:lpstr>
      <vt:lpstr>Genetic Algorithm Performance</vt:lpstr>
      <vt:lpstr>Genetic Algorithm Performance</vt:lpstr>
      <vt:lpstr>Genetic Algorithm Performance</vt:lpstr>
      <vt:lpstr>Utility Explanation</vt:lpstr>
      <vt:lpstr>Utility Explanation</vt:lpstr>
      <vt:lpstr>Utility Explanation</vt:lpstr>
      <vt:lpstr>Utility Explanation</vt:lpstr>
      <vt:lpstr>Utility Explanation</vt:lpstr>
      <vt:lpstr>Utility 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Wales, Jesse G Lt Col USAF AETC AFIT/ENS</dc:creator>
  <cp:lastModifiedBy>LAIRD, DANIEL G 2d Lt USAF AETC AFIT/ENS</cp:lastModifiedBy>
  <cp:revision>93</cp:revision>
  <dcterms:created xsi:type="dcterms:W3CDTF">2020-11-15T20:27:25Z</dcterms:created>
  <dcterms:modified xsi:type="dcterms:W3CDTF">2022-03-01T19:21:45Z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0x010100ADB8BE51ABCB134BB556BBD04A0D0006</vt:lpwstr>
  </property>
</Properties>
</file>